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8288000" cy="10287000"/>
  <p:notesSz cx="6858000" cy="9144000"/>
  <p:embeddedFontLst>
    <p:embeddedFont>
      <p:font typeface="Canva Sans" panose="020B0604020202020204" charset="0"/>
      <p:regular r:id="rId22"/>
    </p:embeddedFont>
    <p:embeddedFont>
      <p:font typeface="Canva Sans Bold"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81" d="100"/>
          <a:sy n="81" d="100"/>
        </p:scale>
        <p:origin x="1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26D55C-2120-4388-8C41-EE0D43FDAE9C}" type="datetimeFigureOut">
              <a:rPr lang="de-DE" smtClean="0"/>
              <a:t>24.03.2026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2B579-D3D5-40A6-AA6C-AF372470DE01}" type="slidenum">
              <a:rPr lang="de-DE" smtClean="0"/>
              <a:t>‹Nr.›</a:t>
            </a:fld>
            <a:endParaRPr lang="de-DE"/>
          </a:p>
        </p:txBody>
      </p:sp>
    </p:spTree>
    <p:extLst>
      <p:ext uri="{BB962C8B-B14F-4D97-AF65-F5344CB8AC3E}">
        <p14:creationId xmlns:p14="http://schemas.microsoft.com/office/powerpoint/2010/main" val="1598097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3D2B579-D3D5-40A6-AA6C-AF372470DE01}" type="slidenum">
              <a:rPr lang="de-DE" smtClean="0"/>
              <a:t>3</a:t>
            </a:fld>
            <a:endParaRPr lang="de-DE"/>
          </a:p>
        </p:txBody>
      </p:sp>
    </p:spTree>
    <p:extLst>
      <p:ext uri="{BB962C8B-B14F-4D97-AF65-F5344CB8AC3E}">
        <p14:creationId xmlns:p14="http://schemas.microsoft.com/office/powerpoint/2010/main" val="2567991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3D2B579-D3D5-40A6-AA6C-AF372470DE01}" type="slidenum">
              <a:rPr lang="de-DE" smtClean="0"/>
              <a:t>9</a:t>
            </a:fld>
            <a:endParaRPr lang="de-DE"/>
          </a:p>
        </p:txBody>
      </p:sp>
    </p:spTree>
    <p:extLst>
      <p:ext uri="{BB962C8B-B14F-4D97-AF65-F5344CB8AC3E}">
        <p14:creationId xmlns:p14="http://schemas.microsoft.com/office/powerpoint/2010/main" val="2009547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9.sv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uni-augsburg.de/en/studium/organisation-beratung/pruefungen/was-sind-pruefungen/"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mhb.uni-augsburg.de/"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1.sv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hyperlink" Target="https://www.uni-augsburg.de/de/services/rechtssammlung/"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3.sv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www.uni-augsburg.de/de/studium/organisation-beratung/pruefungen/was-sind-pruefungen/anleitung-studis/" TargetMode="External"/><Relationship Id="rId5" Type="http://schemas.openxmlformats.org/officeDocument/2006/relationships/image" Target="../media/image37.sv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hyperlink" Target="https://digicampus.uni-augsburg.de"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https://www.uni-augsburg.de/en/portal/internationals/abschluss/study-preparation-course/" TargetMode="External"/><Relationship Id="rId4" Type="http://schemas.openxmlformats.org/officeDocument/2006/relationships/hyperlink" Target="https://www.youtube.com/watch?v=P39-G32PEe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uni-augsburg.de/en/portal/internationals/abschluss/study-preparation-course/"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www.uni-augsburg.de/en/portal/internationals/abschluss/study-preparation-course/"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3" Type="http://schemas.openxmlformats.org/officeDocument/2006/relationships/image" Target="../media/image2.png"/><Relationship Id="rId7" Type="http://schemas.openxmlformats.org/officeDocument/2006/relationships/slide" Target="slide7.xml"/><Relationship Id="rId12" Type="http://schemas.openxmlformats.org/officeDocument/2006/relationships/slide" Target="slide13.xml"/><Relationship Id="rId2" Type="http://schemas.openxmlformats.org/officeDocument/2006/relationships/notesSlide" Target="../notesSlides/notesSlide1.xml"/><Relationship Id="rId16" Type="http://schemas.openxmlformats.org/officeDocument/2006/relationships/slide" Target="slide18.xml"/><Relationship Id="rId1" Type="http://schemas.openxmlformats.org/officeDocument/2006/relationships/slideLayout" Target="../slideLayouts/slideLayout7.xml"/><Relationship Id="rId6" Type="http://schemas.openxmlformats.org/officeDocument/2006/relationships/slide" Target="slide6.xml"/><Relationship Id="rId11" Type="http://schemas.openxmlformats.org/officeDocument/2006/relationships/slide" Target="slide12.xml"/><Relationship Id="rId5" Type="http://schemas.openxmlformats.org/officeDocument/2006/relationships/slide" Target="slide4.xml"/><Relationship Id="rId15" Type="http://schemas.openxmlformats.org/officeDocument/2006/relationships/slide" Target="slide17.xml"/><Relationship Id="rId10" Type="http://schemas.openxmlformats.org/officeDocument/2006/relationships/slide" Target="slide11.xml"/><Relationship Id="rId4" Type="http://schemas.openxmlformats.org/officeDocument/2006/relationships/image" Target="../media/image5.png"/><Relationship Id="rId9" Type="http://schemas.openxmlformats.org/officeDocument/2006/relationships/slide" Target="slide10.xml"/><Relationship Id="rId14" Type="http://schemas.openxmlformats.org/officeDocument/2006/relationships/slide" Target="slide1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https://www.tha.de/en/"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18" Type="http://schemas.openxmlformats.org/officeDocument/2006/relationships/image" Target="../media/image2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17" Type="http://schemas.openxmlformats.org/officeDocument/2006/relationships/image" Target="../media/image28.png"/><Relationship Id="rId2" Type="http://schemas.openxmlformats.org/officeDocument/2006/relationships/image" Target="../media/image2.png"/><Relationship Id="rId16" Type="http://schemas.openxmlformats.org/officeDocument/2006/relationships/image" Target="../media/image27.sv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1.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de-D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7889217" cy="10062684"/>
          </a:xfrm>
          <a:custGeom>
            <a:avLst/>
            <a:gdLst/>
            <a:ahLst/>
            <a:cxnLst/>
            <a:rect l="l" t="t" r="r" b="b"/>
            <a:pathLst>
              <a:path w="17889217" h="10062684">
                <a:moveTo>
                  <a:pt x="0" y="0"/>
                </a:moveTo>
                <a:lnTo>
                  <a:pt x="17889217" y="0"/>
                </a:lnTo>
                <a:lnTo>
                  <a:pt x="17889217" y="10062684"/>
                </a:lnTo>
                <a:lnTo>
                  <a:pt x="0" y="10062684"/>
                </a:lnTo>
                <a:lnTo>
                  <a:pt x="0" y="0"/>
                </a:lnTo>
                <a:close/>
              </a:path>
            </a:pathLst>
          </a:custGeom>
          <a:blipFill>
            <a:blip r:embed="rId2"/>
            <a:stretch>
              <a:fillRect/>
            </a:stretch>
          </a:blipFill>
        </p:spPr>
        <p:txBody>
          <a:bodyPr/>
          <a:lstStyle/>
          <a:p>
            <a:endParaRPr lang="de-DE"/>
          </a:p>
        </p:txBody>
      </p:sp>
      <p:sp>
        <p:nvSpPr>
          <p:cNvPr id="3" name="Freeform 3"/>
          <p:cNvSpPr/>
          <p:nvPr/>
        </p:nvSpPr>
        <p:spPr>
          <a:xfrm>
            <a:off x="4582482" y="3325934"/>
            <a:ext cx="4561518" cy="2548748"/>
          </a:xfrm>
          <a:custGeom>
            <a:avLst/>
            <a:gdLst/>
            <a:ahLst/>
            <a:cxnLst/>
            <a:rect l="l" t="t" r="r" b="b"/>
            <a:pathLst>
              <a:path w="4561518" h="2548748">
                <a:moveTo>
                  <a:pt x="0" y="0"/>
                </a:moveTo>
                <a:lnTo>
                  <a:pt x="4561518" y="0"/>
                </a:lnTo>
                <a:lnTo>
                  <a:pt x="4561518" y="2548748"/>
                </a:lnTo>
                <a:lnTo>
                  <a:pt x="0" y="2548748"/>
                </a:lnTo>
                <a:lnTo>
                  <a:pt x="0" y="0"/>
                </a:lnTo>
                <a:close/>
              </a:path>
            </a:pathLst>
          </a:custGeom>
          <a:blipFill>
            <a:blip r:embed="rId3"/>
            <a:stretch>
              <a:fillRect/>
            </a:stretch>
          </a:blipFill>
          <a:ln w="38100" cap="sq">
            <a:solidFill>
              <a:srgbClr val="000000"/>
            </a:solidFill>
            <a:prstDash val="solid"/>
            <a:miter/>
          </a:ln>
        </p:spPr>
        <p:txBody>
          <a:bodyPr/>
          <a:lstStyle/>
          <a:p>
            <a:endParaRPr lang="de-DE"/>
          </a:p>
        </p:txBody>
      </p:sp>
      <p:sp>
        <p:nvSpPr>
          <p:cNvPr id="4" name="Freeform 4"/>
          <p:cNvSpPr/>
          <p:nvPr/>
        </p:nvSpPr>
        <p:spPr>
          <a:xfrm>
            <a:off x="9144000" y="3325934"/>
            <a:ext cx="4561518" cy="2548748"/>
          </a:xfrm>
          <a:custGeom>
            <a:avLst/>
            <a:gdLst/>
            <a:ahLst/>
            <a:cxnLst/>
            <a:rect l="l" t="t" r="r" b="b"/>
            <a:pathLst>
              <a:path w="4561518" h="2548748">
                <a:moveTo>
                  <a:pt x="0" y="0"/>
                </a:moveTo>
                <a:lnTo>
                  <a:pt x="4561518" y="0"/>
                </a:lnTo>
                <a:lnTo>
                  <a:pt x="4561518" y="2548748"/>
                </a:lnTo>
                <a:lnTo>
                  <a:pt x="0" y="2548748"/>
                </a:lnTo>
                <a:lnTo>
                  <a:pt x="0" y="0"/>
                </a:lnTo>
                <a:close/>
              </a:path>
            </a:pathLst>
          </a:custGeom>
          <a:blipFill>
            <a:blip r:embed="rId4"/>
            <a:stretch>
              <a:fillRect t="-11943"/>
            </a:stretch>
          </a:blipFill>
          <a:ln w="38100" cap="sq">
            <a:solidFill>
              <a:srgbClr val="000000"/>
            </a:solidFill>
            <a:prstDash val="solid"/>
            <a:miter/>
          </a:ln>
        </p:spPr>
        <p:txBody>
          <a:bodyPr/>
          <a:lstStyle/>
          <a:p>
            <a:endParaRPr lang="de-DE"/>
          </a:p>
        </p:txBody>
      </p:sp>
      <p:sp>
        <p:nvSpPr>
          <p:cNvPr id="5" name="Freeform 5"/>
          <p:cNvSpPr/>
          <p:nvPr/>
        </p:nvSpPr>
        <p:spPr>
          <a:xfrm>
            <a:off x="4582482" y="5874682"/>
            <a:ext cx="4561518" cy="2314970"/>
          </a:xfrm>
          <a:custGeom>
            <a:avLst/>
            <a:gdLst/>
            <a:ahLst/>
            <a:cxnLst/>
            <a:rect l="l" t="t" r="r" b="b"/>
            <a:pathLst>
              <a:path w="4561518" h="2314970">
                <a:moveTo>
                  <a:pt x="0" y="0"/>
                </a:moveTo>
                <a:lnTo>
                  <a:pt x="4561518" y="0"/>
                </a:lnTo>
                <a:lnTo>
                  <a:pt x="4561518" y="2314971"/>
                </a:lnTo>
                <a:lnTo>
                  <a:pt x="0" y="2314971"/>
                </a:lnTo>
                <a:lnTo>
                  <a:pt x="0" y="0"/>
                </a:lnTo>
                <a:close/>
              </a:path>
            </a:pathLst>
          </a:custGeom>
          <a:blipFill>
            <a:blip r:embed="rId5"/>
            <a:stretch>
              <a:fillRect/>
            </a:stretch>
          </a:blipFill>
          <a:ln w="38100" cap="sq">
            <a:solidFill>
              <a:srgbClr val="000000"/>
            </a:solidFill>
            <a:prstDash val="solid"/>
            <a:miter/>
          </a:ln>
        </p:spPr>
        <p:txBody>
          <a:bodyPr/>
          <a:lstStyle/>
          <a:p>
            <a:endParaRPr lang="de-DE"/>
          </a:p>
        </p:txBody>
      </p:sp>
      <p:sp>
        <p:nvSpPr>
          <p:cNvPr id="6" name="Freeform 6"/>
          <p:cNvSpPr/>
          <p:nvPr/>
        </p:nvSpPr>
        <p:spPr>
          <a:xfrm>
            <a:off x="9144000" y="5874682"/>
            <a:ext cx="4561518" cy="2309268"/>
          </a:xfrm>
          <a:custGeom>
            <a:avLst/>
            <a:gdLst/>
            <a:ahLst/>
            <a:cxnLst/>
            <a:rect l="l" t="t" r="r" b="b"/>
            <a:pathLst>
              <a:path w="4561518" h="2309268">
                <a:moveTo>
                  <a:pt x="0" y="0"/>
                </a:moveTo>
                <a:lnTo>
                  <a:pt x="4561518" y="0"/>
                </a:lnTo>
                <a:lnTo>
                  <a:pt x="4561518" y="2309269"/>
                </a:lnTo>
                <a:lnTo>
                  <a:pt x="0" y="2309269"/>
                </a:lnTo>
                <a:lnTo>
                  <a:pt x="0" y="0"/>
                </a:lnTo>
                <a:close/>
              </a:path>
            </a:pathLst>
          </a:custGeom>
          <a:blipFill>
            <a:blip r:embed="rId6"/>
            <a:stretch>
              <a:fillRect/>
            </a:stretch>
          </a:blipFill>
          <a:ln w="38100" cap="sq">
            <a:solidFill>
              <a:srgbClr val="000000"/>
            </a:solidFill>
            <a:prstDash val="solid"/>
            <a:miter/>
          </a:ln>
        </p:spPr>
        <p:txBody>
          <a:bodyPr/>
          <a:lstStyle/>
          <a:p>
            <a:endParaRPr lang="de-DE"/>
          </a:p>
        </p:txBody>
      </p:sp>
      <p:sp>
        <p:nvSpPr>
          <p:cNvPr id="7" name="Freeform 7"/>
          <p:cNvSpPr/>
          <p:nvPr/>
        </p:nvSpPr>
        <p:spPr>
          <a:xfrm rot="2776744">
            <a:off x="3855182" y="2294764"/>
            <a:ext cx="1386824" cy="837295"/>
          </a:xfrm>
          <a:custGeom>
            <a:avLst/>
            <a:gdLst/>
            <a:ahLst/>
            <a:cxnLst/>
            <a:rect l="l" t="t" r="r" b="b"/>
            <a:pathLst>
              <a:path w="1386824" h="837295">
                <a:moveTo>
                  <a:pt x="0" y="0"/>
                </a:moveTo>
                <a:lnTo>
                  <a:pt x="1386825" y="0"/>
                </a:lnTo>
                <a:lnTo>
                  <a:pt x="1386825" y="837296"/>
                </a:lnTo>
                <a:lnTo>
                  <a:pt x="0" y="83729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a:p>
        </p:txBody>
      </p:sp>
      <p:sp>
        <p:nvSpPr>
          <p:cNvPr id="8" name="TextBox 8"/>
          <p:cNvSpPr txBox="1"/>
          <p:nvPr/>
        </p:nvSpPr>
        <p:spPr>
          <a:xfrm>
            <a:off x="0" y="588327"/>
            <a:ext cx="6982874" cy="795021"/>
          </a:xfrm>
          <a:prstGeom prst="rect">
            <a:avLst/>
          </a:prstGeom>
        </p:spPr>
        <p:txBody>
          <a:bodyPr lIns="0" tIns="0" rIns="0" bIns="0" rtlCol="0" anchor="t">
            <a:spAutoFit/>
          </a:bodyPr>
          <a:lstStyle/>
          <a:p>
            <a:pPr algn="ctr">
              <a:lnSpc>
                <a:spcPts val="6579"/>
              </a:lnSpc>
              <a:spcBef>
                <a:spcPct val="0"/>
              </a:spcBef>
            </a:pPr>
            <a:r>
              <a:rPr lang="en-US" sz="4699" b="1">
                <a:solidFill>
                  <a:srgbClr val="000000"/>
                </a:solidFill>
                <a:latin typeface="Canva Sans Bold"/>
                <a:ea typeface="Canva Sans Bold"/>
                <a:cs typeface="Canva Sans Bold"/>
                <a:sym typeface="Canva Sans Bold"/>
              </a:rPr>
              <a:t>Types of courses</a:t>
            </a:r>
          </a:p>
        </p:txBody>
      </p:sp>
      <p:sp>
        <p:nvSpPr>
          <p:cNvPr id="9" name="TextBox 9"/>
          <p:cNvSpPr txBox="1"/>
          <p:nvPr/>
        </p:nvSpPr>
        <p:spPr>
          <a:xfrm>
            <a:off x="410858" y="2501731"/>
            <a:ext cx="3932308" cy="2721513"/>
          </a:xfrm>
          <a:prstGeom prst="rect">
            <a:avLst/>
          </a:prstGeom>
        </p:spPr>
        <p:txBody>
          <a:bodyPr lIns="0" tIns="0" rIns="0" bIns="0" rtlCol="0" anchor="t">
            <a:spAutoFit/>
          </a:bodyPr>
          <a:lstStyle/>
          <a:p>
            <a:pPr algn="ctr">
              <a:lnSpc>
                <a:spcPts val="3575"/>
              </a:lnSpc>
            </a:pPr>
            <a:r>
              <a:rPr lang="en-US" sz="2553" b="1" dirty="0">
                <a:solidFill>
                  <a:srgbClr val="A3017C"/>
                </a:solidFill>
                <a:latin typeface="Canva Sans Bold"/>
                <a:ea typeface="Canva Sans Bold"/>
                <a:cs typeface="Canva Sans Bold"/>
                <a:sym typeface="Canva Sans Bold"/>
              </a:rPr>
              <a:t>Lecture (= “</a:t>
            </a:r>
            <a:r>
              <a:rPr lang="en-US" sz="2553" b="1" dirty="0" err="1">
                <a:solidFill>
                  <a:srgbClr val="A3017C"/>
                </a:solidFill>
                <a:latin typeface="Canva Sans Bold"/>
                <a:ea typeface="Canva Sans Bold"/>
                <a:cs typeface="Canva Sans Bold"/>
                <a:sym typeface="Canva Sans Bold"/>
              </a:rPr>
              <a:t>Vorlesung</a:t>
            </a:r>
            <a:r>
              <a:rPr lang="en-US" sz="2553" b="1" dirty="0">
                <a:solidFill>
                  <a:srgbClr val="A3017C"/>
                </a:solidFill>
                <a:latin typeface="Canva Sans Bold"/>
                <a:ea typeface="Canva Sans Bold"/>
                <a:cs typeface="Canva Sans Bold"/>
                <a:sym typeface="Canva Sans Bold"/>
              </a:rPr>
              <a:t>”)</a:t>
            </a:r>
          </a:p>
          <a:p>
            <a:pPr algn="ctr">
              <a:lnSpc>
                <a:spcPts val="3015"/>
              </a:lnSpc>
            </a:pPr>
            <a:r>
              <a:rPr lang="en-US" sz="2153" dirty="0">
                <a:solidFill>
                  <a:srgbClr val="000000"/>
                </a:solidFill>
                <a:latin typeface="Canva Sans"/>
                <a:ea typeface="Canva Sans"/>
                <a:cs typeface="Canva Sans"/>
                <a:sym typeface="Canva Sans"/>
              </a:rPr>
              <a:t>⟶ Teachers lecture on a topic</a:t>
            </a:r>
          </a:p>
          <a:p>
            <a:pPr algn="ctr">
              <a:lnSpc>
                <a:spcPts val="3015"/>
              </a:lnSpc>
            </a:pPr>
            <a:r>
              <a:rPr lang="en-US" sz="2153" dirty="0">
                <a:solidFill>
                  <a:srgbClr val="000000"/>
                </a:solidFill>
                <a:latin typeface="Canva Sans"/>
                <a:ea typeface="Canva Sans"/>
                <a:cs typeface="Canva Sans"/>
                <a:sym typeface="Canva Sans"/>
              </a:rPr>
              <a:t>⟶ little opportunity for questions or discussion</a:t>
            </a:r>
          </a:p>
          <a:p>
            <a:pPr algn="ctr">
              <a:lnSpc>
                <a:spcPts val="3015"/>
              </a:lnSpc>
              <a:spcBef>
                <a:spcPct val="0"/>
              </a:spcBef>
            </a:pPr>
            <a:r>
              <a:rPr lang="en-US" sz="2153" dirty="0">
                <a:solidFill>
                  <a:srgbClr val="000000"/>
                </a:solidFill>
                <a:latin typeface="Canva Sans"/>
                <a:ea typeface="Canva Sans"/>
                <a:cs typeface="Canva Sans"/>
                <a:sym typeface="Canva Sans"/>
              </a:rPr>
              <a:t>⟶ usually more listeners than at seminars</a:t>
            </a:r>
          </a:p>
        </p:txBody>
      </p:sp>
      <p:sp>
        <p:nvSpPr>
          <p:cNvPr id="10" name="TextBox 10"/>
          <p:cNvSpPr txBox="1"/>
          <p:nvPr/>
        </p:nvSpPr>
        <p:spPr>
          <a:xfrm>
            <a:off x="13943643" y="2501731"/>
            <a:ext cx="4106232" cy="2340513"/>
          </a:xfrm>
          <a:prstGeom prst="rect">
            <a:avLst/>
          </a:prstGeom>
        </p:spPr>
        <p:txBody>
          <a:bodyPr lIns="0" tIns="0" rIns="0" bIns="0" rtlCol="0" anchor="t">
            <a:spAutoFit/>
          </a:bodyPr>
          <a:lstStyle/>
          <a:p>
            <a:pPr marL="0" lvl="0" indent="0" algn="ctr">
              <a:lnSpc>
                <a:spcPts val="3575"/>
              </a:lnSpc>
              <a:spcBef>
                <a:spcPct val="0"/>
              </a:spcBef>
            </a:pPr>
            <a:r>
              <a:rPr lang="en-US" sz="2553" b="1" u="none" strike="noStrike" dirty="0">
                <a:solidFill>
                  <a:srgbClr val="A3017C"/>
                </a:solidFill>
                <a:latin typeface="Canva Sans Bold"/>
                <a:ea typeface="Canva Sans Bold"/>
                <a:cs typeface="Canva Sans Bold"/>
                <a:sym typeface="Canva Sans Bold"/>
              </a:rPr>
              <a:t>Seminar (= “Seminar”)</a:t>
            </a:r>
          </a:p>
          <a:p>
            <a:pPr marL="0" lvl="0" indent="0" algn="ctr">
              <a:lnSpc>
                <a:spcPts val="3015"/>
              </a:lnSpc>
              <a:spcBef>
                <a:spcPct val="0"/>
              </a:spcBef>
            </a:pPr>
            <a:r>
              <a:rPr lang="en-US" sz="2153" u="none" strike="noStrike" dirty="0">
                <a:solidFill>
                  <a:srgbClr val="000000"/>
                </a:solidFill>
                <a:latin typeface="Canva Sans"/>
                <a:ea typeface="Canva Sans"/>
                <a:cs typeface="Canva Sans"/>
                <a:sym typeface="Canva Sans"/>
              </a:rPr>
              <a:t>⟶ Knowledge is deepened</a:t>
            </a:r>
          </a:p>
          <a:p>
            <a:pPr marL="0" lvl="0" indent="0" algn="ctr">
              <a:lnSpc>
                <a:spcPts val="3015"/>
              </a:lnSpc>
              <a:spcBef>
                <a:spcPct val="0"/>
              </a:spcBef>
            </a:pPr>
            <a:r>
              <a:rPr lang="en-US" sz="2153" u="none" strike="noStrike" dirty="0">
                <a:solidFill>
                  <a:srgbClr val="000000"/>
                </a:solidFill>
                <a:latin typeface="Canva Sans"/>
                <a:ea typeface="Canva Sans"/>
                <a:cs typeface="Canva Sans"/>
                <a:sym typeface="Canva Sans"/>
              </a:rPr>
              <a:t>⟶ Discussions in small groups</a:t>
            </a:r>
          </a:p>
          <a:p>
            <a:pPr marL="0" lvl="0" indent="0" algn="ctr">
              <a:lnSpc>
                <a:spcPts val="3015"/>
              </a:lnSpc>
              <a:spcBef>
                <a:spcPct val="0"/>
              </a:spcBef>
            </a:pPr>
            <a:r>
              <a:rPr lang="en-US" sz="2153" u="none" strike="noStrike" dirty="0">
                <a:solidFill>
                  <a:srgbClr val="000000"/>
                </a:solidFill>
                <a:latin typeface="Canva Sans"/>
                <a:ea typeface="Canva Sans"/>
                <a:cs typeface="Canva Sans"/>
                <a:sym typeface="Canva Sans"/>
              </a:rPr>
              <a:t>⟶ Presenting skills are developed through giving presentations.</a:t>
            </a:r>
          </a:p>
        </p:txBody>
      </p:sp>
      <p:sp>
        <p:nvSpPr>
          <p:cNvPr id="11" name="TextBox 11"/>
          <p:cNvSpPr txBox="1"/>
          <p:nvPr/>
        </p:nvSpPr>
        <p:spPr>
          <a:xfrm>
            <a:off x="205429" y="6996344"/>
            <a:ext cx="4343166" cy="2340513"/>
          </a:xfrm>
          <a:prstGeom prst="rect">
            <a:avLst/>
          </a:prstGeom>
        </p:spPr>
        <p:txBody>
          <a:bodyPr lIns="0" tIns="0" rIns="0" bIns="0" rtlCol="0" anchor="t">
            <a:spAutoFit/>
          </a:bodyPr>
          <a:lstStyle/>
          <a:p>
            <a:pPr lvl="0" algn="ctr">
              <a:lnSpc>
                <a:spcPts val="3575"/>
              </a:lnSpc>
              <a:spcBef>
                <a:spcPct val="0"/>
              </a:spcBef>
            </a:pPr>
            <a:r>
              <a:rPr lang="en-US" sz="2553" b="1" dirty="0">
                <a:solidFill>
                  <a:srgbClr val="A3017C"/>
                </a:solidFill>
                <a:latin typeface="Canva Sans Bold"/>
                <a:ea typeface="Canva Sans Bold"/>
                <a:cs typeface="Canva Sans Bold"/>
                <a:sym typeface="Canva Sans Bold"/>
              </a:rPr>
              <a:t>Exercise (= “</a:t>
            </a:r>
            <a:r>
              <a:rPr lang="en-US" sz="2553" b="1" dirty="0" err="1">
                <a:solidFill>
                  <a:srgbClr val="A3017C"/>
                </a:solidFill>
                <a:latin typeface="Canva Sans Bold"/>
                <a:ea typeface="Canva Sans Bold"/>
                <a:cs typeface="Canva Sans Bold"/>
                <a:sym typeface="Canva Sans Bold"/>
              </a:rPr>
              <a:t>Übung</a:t>
            </a:r>
            <a:r>
              <a:rPr lang="en-US" sz="2553" b="1" dirty="0">
                <a:solidFill>
                  <a:srgbClr val="A3017C"/>
                </a:solidFill>
                <a:latin typeface="Canva Sans Bold"/>
                <a:ea typeface="Canva Sans Bold"/>
                <a:cs typeface="Canva Sans Bold"/>
                <a:sym typeface="Canva Sans Bold"/>
              </a:rPr>
              <a:t>”)</a:t>
            </a:r>
          </a:p>
          <a:p>
            <a:pPr marL="0" lvl="0" indent="0" algn="ctr">
              <a:lnSpc>
                <a:spcPts val="3015"/>
              </a:lnSpc>
              <a:spcBef>
                <a:spcPct val="0"/>
              </a:spcBef>
            </a:pPr>
            <a:r>
              <a:rPr lang="en-US" sz="2153" b="1" u="none" strike="noStrike" dirty="0">
                <a:solidFill>
                  <a:srgbClr val="000000"/>
                </a:solidFill>
                <a:latin typeface="Canva Sans Bold"/>
                <a:ea typeface="Canva Sans Bold"/>
                <a:cs typeface="Canva Sans Bold"/>
                <a:sym typeface="Canva Sans Bold"/>
              </a:rPr>
              <a:t>⟶ </a:t>
            </a:r>
            <a:r>
              <a:rPr lang="en-US" sz="2153" u="none" strike="noStrike" dirty="0">
                <a:solidFill>
                  <a:srgbClr val="000000"/>
                </a:solidFill>
                <a:latin typeface="Canva Sans"/>
                <a:ea typeface="Canva Sans"/>
                <a:cs typeface="Canva Sans"/>
                <a:sym typeface="Canva Sans"/>
              </a:rPr>
              <a:t>practical application of scientific methods to specific questions</a:t>
            </a:r>
          </a:p>
          <a:p>
            <a:pPr marL="0" lvl="0" indent="0" algn="ctr">
              <a:lnSpc>
                <a:spcPts val="3015"/>
              </a:lnSpc>
              <a:spcBef>
                <a:spcPct val="0"/>
              </a:spcBef>
            </a:pPr>
            <a:r>
              <a:rPr lang="en-US" sz="2153" u="none" strike="noStrike" dirty="0">
                <a:solidFill>
                  <a:srgbClr val="000000"/>
                </a:solidFill>
                <a:latin typeface="Canva Sans"/>
                <a:ea typeface="Canva Sans"/>
                <a:cs typeface="Canva Sans"/>
                <a:sym typeface="Canva Sans"/>
              </a:rPr>
              <a:t>⟶ usually accompanying a lecture</a:t>
            </a:r>
          </a:p>
        </p:txBody>
      </p:sp>
      <p:sp>
        <p:nvSpPr>
          <p:cNvPr id="12" name="TextBox 12"/>
          <p:cNvSpPr txBox="1"/>
          <p:nvPr/>
        </p:nvSpPr>
        <p:spPr>
          <a:xfrm>
            <a:off x="13884112" y="6981692"/>
            <a:ext cx="4225295" cy="1959513"/>
          </a:xfrm>
          <a:prstGeom prst="rect">
            <a:avLst/>
          </a:prstGeom>
        </p:spPr>
        <p:txBody>
          <a:bodyPr lIns="0" tIns="0" rIns="0" bIns="0" rtlCol="0" anchor="t">
            <a:spAutoFit/>
          </a:bodyPr>
          <a:lstStyle/>
          <a:p>
            <a:pPr algn="ctr">
              <a:lnSpc>
                <a:spcPts val="3575"/>
              </a:lnSpc>
            </a:pPr>
            <a:r>
              <a:rPr lang="en-US" sz="2553" b="1" dirty="0">
                <a:solidFill>
                  <a:srgbClr val="A3017C"/>
                </a:solidFill>
                <a:latin typeface="Canva Sans Bold"/>
                <a:ea typeface="Canva Sans Bold"/>
                <a:cs typeface="Canva Sans Bold"/>
                <a:sym typeface="Canva Sans Bold"/>
              </a:rPr>
              <a:t>Tutorial (= “</a:t>
            </a:r>
            <a:r>
              <a:rPr lang="en-US" sz="2553" b="1" dirty="0" err="1">
                <a:solidFill>
                  <a:srgbClr val="A3017C"/>
                </a:solidFill>
                <a:latin typeface="Canva Sans Bold"/>
                <a:ea typeface="Canva Sans Bold"/>
                <a:cs typeface="Canva Sans Bold"/>
                <a:sym typeface="Canva Sans Bold"/>
              </a:rPr>
              <a:t>Tutorium</a:t>
            </a:r>
            <a:r>
              <a:rPr lang="en-US" sz="2553" b="1" dirty="0">
                <a:solidFill>
                  <a:srgbClr val="A3017C"/>
                </a:solidFill>
                <a:latin typeface="Canva Sans Bold"/>
                <a:ea typeface="Canva Sans Bold"/>
                <a:cs typeface="Canva Sans Bold"/>
                <a:sym typeface="Canva Sans Bold"/>
              </a:rPr>
              <a:t>”)</a:t>
            </a:r>
          </a:p>
          <a:p>
            <a:pPr algn="ctr">
              <a:lnSpc>
                <a:spcPts val="3015"/>
              </a:lnSpc>
              <a:spcBef>
                <a:spcPct val="0"/>
              </a:spcBef>
            </a:pPr>
            <a:r>
              <a:rPr lang="en-US" sz="2153" dirty="0">
                <a:solidFill>
                  <a:srgbClr val="000000"/>
                </a:solidFill>
                <a:latin typeface="Canva Sans"/>
                <a:ea typeface="Canva Sans"/>
                <a:cs typeface="Canva Sans"/>
                <a:sym typeface="Canva Sans"/>
              </a:rPr>
              <a:t>⟶ a kind of “tutoring” led by students in higher semesters</a:t>
            </a:r>
          </a:p>
          <a:p>
            <a:pPr algn="ctr">
              <a:lnSpc>
                <a:spcPts val="3015"/>
              </a:lnSpc>
              <a:spcBef>
                <a:spcPct val="0"/>
              </a:spcBef>
            </a:pPr>
            <a:r>
              <a:rPr lang="en-US" sz="2153" dirty="0">
                <a:solidFill>
                  <a:srgbClr val="000000"/>
                </a:solidFill>
                <a:latin typeface="Canva Sans"/>
                <a:ea typeface="Canva Sans"/>
                <a:cs typeface="Canva Sans"/>
                <a:sym typeface="Canva Sans"/>
              </a:rPr>
              <a:t>⟶ usually accompanying a course</a:t>
            </a:r>
          </a:p>
        </p:txBody>
      </p:sp>
      <p:sp>
        <p:nvSpPr>
          <p:cNvPr id="13" name="Freeform 13"/>
          <p:cNvSpPr/>
          <p:nvPr/>
        </p:nvSpPr>
        <p:spPr>
          <a:xfrm rot="7559021" flipH="1">
            <a:off x="3890813" y="8572380"/>
            <a:ext cx="1386824" cy="837295"/>
          </a:xfrm>
          <a:custGeom>
            <a:avLst/>
            <a:gdLst/>
            <a:ahLst/>
            <a:cxnLst/>
            <a:rect l="l" t="t" r="r" b="b"/>
            <a:pathLst>
              <a:path w="1386824" h="837295">
                <a:moveTo>
                  <a:pt x="1386825" y="0"/>
                </a:moveTo>
                <a:lnTo>
                  <a:pt x="0" y="0"/>
                </a:lnTo>
                <a:lnTo>
                  <a:pt x="0" y="837295"/>
                </a:lnTo>
                <a:lnTo>
                  <a:pt x="1386825" y="837295"/>
                </a:lnTo>
                <a:lnTo>
                  <a:pt x="1386825"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a:p>
        </p:txBody>
      </p:sp>
      <p:sp>
        <p:nvSpPr>
          <p:cNvPr id="14" name="Freeform 14"/>
          <p:cNvSpPr/>
          <p:nvPr/>
        </p:nvSpPr>
        <p:spPr>
          <a:xfrm rot="-8100000">
            <a:off x="13012106" y="8367611"/>
            <a:ext cx="1386824" cy="837295"/>
          </a:xfrm>
          <a:custGeom>
            <a:avLst/>
            <a:gdLst/>
            <a:ahLst/>
            <a:cxnLst/>
            <a:rect l="l" t="t" r="r" b="b"/>
            <a:pathLst>
              <a:path w="1386824" h="837295">
                <a:moveTo>
                  <a:pt x="0" y="0"/>
                </a:moveTo>
                <a:lnTo>
                  <a:pt x="1386824" y="0"/>
                </a:lnTo>
                <a:lnTo>
                  <a:pt x="1386824" y="837295"/>
                </a:lnTo>
                <a:lnTo>
                  <a:pt x="0" y="83729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a:p>
        </p:txBody>
      </p:sp>
      <p:sp>
        <p:nvSpPr>
          <p:cNvPr id="15" name="Freeform 15"/>
          <p:cNvSpPr/>
          <p:nvPr/>
        </p:nvSpPr>
        <p:spPr>
          <a:xfrm rot="7837448" flipV="1">
            <a:off x="13250231" y="2294764"/>
            <a:ext cx="1386824" cy="837295"/>
          </a:xfrm>
          <a:custGeom>
            <a:avLst/>
            <a:gdLst/>
            <a:ahLst/>
            <a:cxnLst/>
            <a:rect l="l" t="t" r="r" b="b"/>
            <a:pathLst>
              <a:path w="1386824" h="837295">
                <a:moveTo>
                  <a:pt x="0" y="837296"/>
                </a:moveTo>
                <a:lnTo>
                  <a:pt x="1386824" y="837296"/>
                </a:lnTo>
                <a:lnTo>
                  <a:pt x="1386824" y="0"/>
                </a:lnTo>
                <a:lnTo>
                  <a:pt x="0" y="0"/>
                </a:lnTo>
                <a:lnTo>
                  <a:pt x="0" y="837296"/>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7889217" cy="10062684"/>
          </a:xfrm>
          <a:custGeom>
            <a:avLst/>
            <a:gdLst/>
            <a:ahLst/>
            <a:cxnLst/>
            <a:rect l="l" t="t" r="r" b="b"/>
            <a:pathLst>
              <a:path w="17889217" h="10062684">
                <a:moveTo>
                  <a:pt x="0" y="0"/>
                </a:moveTo>
                <a:lnTo>
                  <a:pt x="17889217" y="0"/>
                </a:lnTo>
                <a:lnTo>
                  <a:pt x="17889217" y="10062684"/>
                </a:lnTo>
                <a:lnTo>
                  <a:pt x="0" y="10062684"/>
                </a:lnTo>
                <a:lnTo>
                  <a:pt x="0" y="0"/>
                </a:lnTo>
                <a:close/>
              </a:path>
            </a:pathLst>
          </a:custGeom>
          <a:blipFill>
            <a:blip r:embed="rId2"/>
            <a:stretch>
              <a:fillRect/>
            </a:stretch>
          </a:blipFill>
        </p:spPr>
        <p:txBody>
          <a:bodyPr/>
          <a:lstStyle/>
          <a:p>
            <a:endParaRPr lang="de-DE"/>
          </a:p>
        </p:txBody>
      </p:sp>
      <p:sp>
        <p:nvSpPr>
          <p:cNvPr id="3" name="Freeform 3"/>
          <p:cNvSpPr/>
          <p:nvPr/>
        </p:nvSpPr>
        <p:spPr>
          <a:xfrm rot="765697">
            <a:off x="14231530" y="2146189"/>
            <a:ext cx="1260564" cy="2045539"/>
          </a:xfrm>
          <a:custGeom>
            <a:avLst/>
            <a:gdLst/>
            <a:ahLst/>
            <a:cxnLst/>
            <a:rect l="l" t="t" r="r" b="b"/>
            <a:pathLst>
              <a:path w="1260564" h="2045539">
                <a:moveTo>
                  <a:pt x="0" y="0"/>
                </a:moveTo>
                <a:lnTo>
                  <a:pt x="1260563" y="0"/>
                </a:lnTo>
                <a:lnTo>
                  <a:pt x="1260563" y="2045539"/>
                </a:lnTo>
                <a:lnTo>
                  <a:pt x="0" y="20455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4" name="TextBox 4"/>
          <p:cNvSpPr txBox="1"/>
          <p:nvPr/>
        </p:nvSpPr>
        <p:spPr>
          <a:xfrm>
            <a:off x="1028700" y="588327"/>
            <a:ext cx="8507424" cy="795021"/>
          </a:xfrm>
          <a:prstGeom prst="rect">
            <a:avLst/>
          </a:prstGeom>
        </p:spPr>
        <p:txBody>
          <a:bodyPr lIns="0" tIns="0" rIns="0" bIns="0" rtlCol="0" anchor="t">
            <a:spAutoFit/>
          </a:bodyPr>
          <a:lstStyle/>
          <a:p>
            <a:pPr algn="ctr">
              <a:lnSpc>
                <a:spcPts val="6579"/>
              </a:lnSpc>
              <a:spcBef>
                <a:spcPct val="0"/>
              </a:spcBef>
            </a:pPr>
            <a:r>
              <a:rPr lang="en-US" sz="4699" b="1">
                <a:solidFill>
                  <a:srgbClr val="000000"/>
                </a:solidFill>
                <a:latin typeface="Canva Sans Bold"/>
                <a:ea typeface="Canva Sans Bold"/>
                <a:cs typeface="Canva Sans Bold"/>
                <a:sym typeface="Canva Sans Bold"/>
              </a:rPr>
              <a:t>Standard duration of study</a:t>
            </a:r>
          </a:p>
        </p:txBody>
      </p:sp>
      <p:sp>
        <p:nvSpPr>
          <p:cNvPr id="5" name="TextBox 5"/>
          <p:cNvSpPr txBox="1"/>
          <p:nvPr/>
        </p:nvSpPr>
        <p:spPr>
          <a:xfrm>
            <a:off x="1186550" y="1965553"/>
            <a:ext cx="7957450" cy="6915806"/>
          </a:xfrm>
          <a:prstGeom prst="rect">
            <a:avLst/>
          </a:prstGeom>
        </p:spPr>
        <p:txBody>
          <a:bodyPr lIns="0" tIns="0" rIns="0" bIns="0" rtlCol="0" anchor="t">
            <a:spAutoFit/>
          </a:bodyPr>
          <a:lstStyle/>
          <a:p>
            <a:pPr marL="0" lvl="0" indent="0" algn="just">
              <a:lnSpc>
                <a:spcPts val="4828"/>
              </a:lnSpc>
              <a:spcBef>
                <a:spcPct val="0"/>
              </a:spcBef>
            </a:pPr>
            <a:r>
              <a:rPr lang="en-US" sz="3449" b="1">
                <a:solidFill>
                  <a:srgbClr val="A3017C"/>
                </a:solidFill>
                <a:latin typeface="Canva Sans Bold"/>
                <a:ea typeface="Canva Sans Bold"/>
                <a:cs typeface="Canva Sans Bold"/>
                <a:sym typeface="Canva Sans Bold"/>
              </a:rPr>
              <a:t>S</a:t>
            </a:r>
            <a:r>
              <a:rPr lang="en-US" sz="3449" b="1" u="none" strike="noStrike">
                <a:solidFill>
                  <a:srgbClr val="A3017C"/>
                </a:solidFill>
                <a:latin typeface="Canva Sans Bold"/>
                <a:ea typeface="Canva Sans Bold"/>
                <a:cs typeface="Canva Sans Bold"/>
                <a:sym typeface="Canva Sans Bold"/>
              </a:rPr>
              <a:t>tandard duration of study </a:t>
            </a:r>
          </a:p>
          <a:p>
            <a:pPr marL="0" lvl="0" indent="0" algn="just">
              <a:lnSpc>
                <a:spcPts val="4828"/>
              </a:lnSpc>
              <a:spcBef>
                <a:spcPct val="0"/>
              </a:spcBef>
            </a:pPr>
            <a:r>
              <a:rPr lang="en-US" sz="3449" b="1" u="none" strike="noStrike">
                <a:solidFill>
                  <a:srgbClr val="A3017C"/>
                </a:solidFill>
                <a:latin typeface="Canva Sans Bold"/>
                <a:ea typeface="Canva Sans Bold"/>
                <a:cs typeface="Canva Sans Bold"/>
                <a:sym typeface="Canva Sans Bold"/>
              </a:rPr>
              <a:t>(= “Regelstudienzeit“)</a:t>
            </a:r>
          </a:p>
          <a:p>
            <a:pPr marL="0" lvl="0" indent="0" algn="l">
              <a:lnSpc>
                <a:spcPts val="4548"/>
              </a:lnSpc>
              <a:spcBef>
                <a:spcPct val="0"/>
              </a:spcBef>
            </a:pPr>
            <a:r>
              <a:rPr lang="en-US" sz="3249" u="none" strike="noStrike">
                <a:solidFill>
                  <a:srgbClr val="000000"/>
                </a:solidFill>
                <a:latin typeface="Canva Sans"/>
                <a:ea typeface="Canva Sans"/>
                <a:cs typeface="Canva Sans"/>
                <a:sym typeface="Canva Sans"/>
              </a:rPr>
              <a:t>= Number of semesters in which students should complete their studies according to the examination regulations.</a:t>
            </a:r>
          </a:p>
          <a:p>
            <a:pPr marL="0" lvl="0" indent="0" algn="l">
              <a:lnSpc>
                <a:spcPts val="4548"/>
              </a:lnSpc>
              <a:spcBef>
                <a:spcPct val="0"/>
              </a:spcBef>
            </a:pPr>
            <a:r>
              <a:rPr lang="en-US" sz="3249" u="none" strike="noStrike">
                <a:solidFill>
                  <a:srgbClr val="000000"/>
                </a:solidFill>
                <a:latin typeface="Canva Sans"/>
                <a:ea typeface="Canva Sans"/>
                <a:cs typeface="Canva Sans"/>
                <a:sym typeface="Canva Sans"/>
              </a:rPr>
              <a:t> </a:t>
            </a:r>
          </a:p>
          <a:p>
            <a:pPr marL="0" lvl="0" indent="0" algn="l">
              <a:lnSpc>
                <a:spcPts val="4548"/>
              </a:lnSpc>
              <a:spcBef>
                <a:spcPct val="0"/>
              </a:spcBef>
            </a:pPr>
            <a:r>
              <a:rPr lang="en-US" sz="3249" u="none" strike="noStrike">
                <a:solidFill>
                  <a:srgbClr val="000000"/>
                </a:solidFill>
                <a:latin typeface="Canva Sans"/>
                <a:ea typeface="Canva Sans"/>
                <a:cs typeface="Canva Sans"/>
                <a:sym typeface="Canva Sans"/>
              </a:rPr>
              <a:t>⟶ varies from subject to subject</a:t>
            </a:r>
          </a:p>
          <a:p>
            <a:pPr marL="0" lvl="0" indent="0" algn="l">
              <a:lnSpc>
                <a:spcPts val="4548"/>
              </a:lnSpc>
              <a:spcBef>
                <a:spcPct val="0"/>
              </a:spcBef>
            </a:pPr>
            <a:r>
              <a:rPr lang="en-US" sz="3249" u="none" strike="noStrike">
                <a:solidFill>
                  <a:srgbClr val="000000"/>
                </a:solidFill>
                <a:latin typeface="Canva Sans"/>
                <a:ea typeface="Canva Sans"/>
                <a:cs typeface="Canva Sans"/>
                <a:sym typeface="Canva Sans"/>
              </a:rPr>
              <a:t>⟶ varies from university to university</a:t>
            </a:r>
          </a:p>
          <a:p>
            <a:pPr marL="0" lvl="0" indent="0" algn="l">
              <a:lnSpc>
                <a:spcPts val="4548"/>
              </a:lnSpc>
              <a:spcBef>
                <a:spcPct val="0"/>
              </a:spcBef>
            </a:pPr>
            <a:r>
              <a:rPr lang="en-US" sz="3249" u="none" strike="noStrike">
                <a:solidFill>
                  <a:srgbClr val="000000"/>
                </a:solidFill>
                <a:latin typeface="Canva Sans"/>
                <a:ea typeface="Canva Sans"/>
                <a:cs typeface="Canva Sans"/>
                <a:sym typeface="Canva Sans"/>
              </a:rPr>
              <a:t>⟶ Completion of studies possible after fewer or more semesters (maximum duration of study!)</a:t>
            </a:r>
          </a:p>
        </p:txBody>
      </p:sp>
      <p:sp>
        <p:nvSpPr>
          <p:cNvPr id="6" name="TextBox 6"/>
          <p:cNvSpPr txBox="1"/>
          <p:nvPr/>
        </p:nvSpPr>
        <p:spPr>
          <a:xfrm>
            <a:off x="10153132" y="4823053"/>
            <a:ext cx="7736085" cy="4020206"/>
          </a:xfrm>
          <a:prstGeom prst="rect">
            <a:avLst/>
          </a:prstGeom>
        </p:spPr>
        <p:txBody>
          <a:bodyPr lIns="0" tIns="0" rIns="0" bIns="0" rtlCol="0" anchor="t">
            <a:spAutoFit/>
          </a:bodyPr>
          <a:lstStyle/>
          <a:p>
            <a:pPr marL="0" lvl="0" indent="0" algn="l">
              <a:lnSpc>
                <a:spcPts val="4828"/>
              </a:lnSpc>
              <a:spcBef>
                <a:spcPct val="0"/>
              </a:spcBef>
            </a:pPr>
            <a:r>
              <a:rPr lang="en-US" sz="3449" b="1" u="none" strike="noStrike">
                <a:solidFill>
                  <a:srgbClr val="A3017C"/>
                </a:solidFill>
                <a:latin typeface="Canva Sans Bold"/>
                <a:ea typeface="Canva Sans Bold"/>
                <a:cs typeface="Canva Sans Bold"/>
                <a:sym typeface="Canva Sans Bold"/>
              </a:rPr>
              <a:t>Semester</a:t>
            </a:r>
          </a:p>
          <a:p>
            <a:pPr marL="0" lvl="0" indent="0" algn="l">
              <a:lnSpc>
                <a:spcPts val="4548"/>
              </a:lnSpc>
              <a:spcBef>
                <a:spcPct val="0"/>
              </a:spcBef>
            </a:pPr>
            <a:r>
              <a:rPr lang="en-US" sz="3249" u="none" strike="noStrike">
                <a:solidFill>
                  <a:srgbClr val="000000"/>
                </a:solidFill>
                <a:latin typeface="Canva Sans"/>
                <a:ea typeface="Canva Sans"/>
                <a:cs typeface="Canva Sans"/>
                <a:sym typeface="Canva Sans"/>
              </a:rPr>
              <a:t>= Half-year of study</a:t>
            </a:r>
          </a:p>
          <a:p>
            <a:pPr marL="0" lvl="0" indent="0" algn="l">
              <a:lnSpc>
                <a:spcPts val="4548"/>
              </a:lnSpc>
              <a:spcBef>
                <a:spcPct val="0"/>
              </a:spcBef>
            </a:pPr>
            <a:r>
              <a:rPr lang="en-US" sz="3249" u="none" strike="noStrike">
                <a:solidFill>
                  <a:srgbClr val="000000"/>
                </a:solidFill>
                <a:latin typeface="Canva Sans"/>
                <a:ea typeface="Canva Sans"/>
                <a:cs typeface="Canva Sans"/>
                <a:sym typeface="Canva Sans"/>
              </a:rPr>
              <a:t>⟶ includes the lecture period and the subsequent lecture-free period</a:t>
            </a:r>
          </a:p>
          <a:p>
            <a:pPr marL="0" lvl="0" indent="0" algn="l">
              <a:lnSpc>
                <a:spcPts val="4548"/>
              </a:lnSpc>
              <a:spcBef>
                <a:spcPct val="0"/>
              </a:spcBef>
            </a:pPr>
            <a:endParaRPr lang="en-US" sz="3249" u="none" strike="noStrike">
              <a:solidFill>
                <a:srgbClr val="000000"/>
              </a:solidFill>
              <a:latin typeface="Canva Sans"/>
              <a:ea typeface="Canva Sans"/>
              <a:cs typeface="Canva Sans"/>
              <a:sym typeface="Canva Sans"/>
            </a:endParaRPr>
          </a:p>
          <a:p>
            <a:pPr marL="0" lvl="0" indent="0" algn="l">
              <a:lnSpc>
                <a:spcPts val="4548"/>
              </a:lnSpc>
              <a:spcBef>
                <a:spcPct val="0"/>
              </a:spcBef>
            </a:pPr>
            <a:r>
              <a:rPr lang="en-US" sz="3249" u="none" strike="noStrike">
                <a:solidFill>
                  <a:srgbClr val="000000"/>
                </a:solidFill>
                <a:latin typeface="Canva Sans"/>
                <a:ea typeface="Canva Sans"/>
                <a:cs typeface="Canva Sans"/>
                <a:sym typeface="Canva Sans"/>
              </a:rPr>
              <a:t>⟶ winter semester: 01.10. – 31.03.</a:t>
            </a:r>
          </a:p>
          <a:p>
            <a:pPr marL="0" lvl="0" indent="0" algn="l">
              <a:lnSpc>
                <a:spcPts val="4548"/>
              </a:lnSpc>
              <a:spcBef>
                <a:spcPct val="0"/>
              </a:spcBef>
            </a:pPr>
            <a:r>
              <a:rPr lang="en-US" sz="3249" u="none" strike="noStrike">
                <a:solidFill>
                  <a:srgbClr val="000000"/>
                </a:solidFill>
                <a:latin typeface="Canva Sans"/>
                <a:ea typeface="Canva Sans"/>
                <a:cs typeface="Canva Sans"/>
                <a:sym typeface="Canva Sans"/>
              </a:rPr>
              <a:t>⟶ summer semester: 01.04. – 30.09.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7889217" cy="10062684"/>
          </a:xfrm>
          <a:custGeom>
            <a:avLst/>
            <a:gdLst/>
            <a:ahLst/>
            <a:cxnLst/>
            <a:rect l="l" t="t" r="r" b="b"/>
            <a:pathLst>
              <a:path w="17889217" h="10062684">
                <a:moveTo>
                  <a:pt x="0" y="0"/>
                </a:moveTo>
                <a:lnTo>
                  <a:pt x="17889217" y="0"/>
                </a:lnTo>
                <a:lnTo>
                  <a:pt x="17889217" y="10062684"/>
                </a:lnTo>
                <a:lnTo>
                  <a:pt x="0" y="10062684"/>
                </a:lnTo>
                <a:lnTo>
                  <a:pt x="0" y="0"/>
                </a:lnTo>
                <a:close/>
              </a:path>
            </a:pathLst>
          </a:custGeom>
          <a:blipFill>
            <a:blip r:embed="rId2"/>
            <a:stretch>
              <a:fillRect/>
            </a:stretch>
          </a:blipFill>
        </p:spPr>
        <p:txBody>
          <a:bodyPr/>
          <a:lstStyle/>
          <a:p>
            <a:endParaRPr lang="de-DE"/>
          </a:p>
        </p:txBody>
      </p:sp>
      <p:sp>
        <p:nvSpPr>
          <p:cNvPr id="3" name="TextBox 3"/>
          <p:cNvSpPr txBox="1"/>
          <p:nvPr/>
        </p:nvSpPr>
        <p:spPr>
          <a:xfrm>
            <a:off x="806038" y="588327"/>
            <a:ext cx="8138571" cy="795021"/>
          </a:xfrm>
          <a:prstGeom prst="rect">
            <a:avLst/>
          </a:prstGeom>
        </p:spPr>
        <p:txBody>
          <a:bodyPr lIns="0" tIns="0" rIns="0" bIns="0" rtlCol="0" anchor="t">
            <a:spAutoFit/>
          </a:bodyPr>
          <a:lstStyle/>
          <a:p>
            <a:pPr algn="ctr">
              <a:lnSpc>
                <a:spcPts val="6579"/>
              </a:lnSpc>
              <a:spcBef>
                <a:spcPct val="0"/>
              </a:spcBef>
            </a:pPr>
            <a:r>
              <a:rPr lang="en-US" sz="4699" b="1">
                <a:solidFill>
                  <a:srgbClr val="000000"/>
                </a:solidFill>
                <a:latin typeface="Canva Sans Bold"/>
                <a:ea typeface="Canva Sans Bold"/>
                <a:cs typeface="Canva Sans Bold"/>
                <a:sym typeface="Canva Sans Bold"/>
              </a:rPr>
              <a:t>Credit Points/ SWS/ ECTS</a:t>
            </a:r>
          </a:p>
        </p:txBody>
      </p:sp>
      <p:sp>
        <p:nvSpPr>
          <p:cNvPr id="4" name="TextBox 4"/>
          <p:cNvSpPr txBox="1"/>
          <p:nvPr/>
        </p:nvSpPr>
        <p:spPr>
          <a:xfrm>
            <a:off x="1028700" y="2165443"/>
            <a:ext cx="16230600" cy="1698645"/>
          </a:xfrm>
          <a:prstGeom prst="rect">
            <a:avLst/>
          </a:prstGeom>
        </p:spPr>
        <p:txBody>
          <a:bodyPr lIns="0" tIns="0" rIns="0" bIns="0" rtlCol="0" anchor="t">
            <a:spAutoFit/>
          </a:bodyPr>
          <a:lstStyle/>
          <a:p>
            <a:pPr marL="0" lvl="0" indent="0" algn="l">
              <a:lnSpc>
                <a:spcPts val="4548"/>
              </a:lnSpc>
              <a:spcBef>
                <a:spcPct val="0"/>
              </a:spcBef>
            </a:pPr>
            <a:r>
              <a:rPr lang="en-US" sz="3249" b="1">
                <a:solidFill>
                  <a:srgbClr val="A3017C"/>
                </a:solidFill>
                <a:latin typeface="Canva Sans Bold"/>
                <a:ea typeface="Canva Sans Bold"/>
                <a:cs typeface="Canva Sans Bold"/>
                <a:sym typeface="Canva Sans Bold"/>
              </a:rPr>
              <a:t>Credit points (= “</a:t>
            </a:r>
            <a:r>
              <a:rPr lang="en-US" sz="3249" b="1" u="none" strike="noStrike">
                <a:solidFill>
                  <a:srgbClr val="A3017C"/>
                </a:solidFill>
                <a:latin typeface="Canva Sans Bold"/>
                <a:ea typeface="Canva Sans Bold"/>
                <a:cs typeface="Canva Sans Bold"/>
                <a:sym typeface="Canva Sans Bold"/>
              </a:rPr>
              <a:t>Leistungspunkte” (LP)):</a:t>
            </a:r>
          </a:p>
          <a:p>
            <a:pPr marL="0" lvl="0" indent="0" algn="l">
              <a:lnSpc>
                <a:spcPts val="4548"/>
              </a:lnSpc>
              <a:spcBef>
                <a:spcPct val="0"/>
              </a:spcBef>
            </a:pPr>
            <a:r>
              <a:rPr lang="en-US" sz="3249" b="1" u="none" strike="noStrike">
                <a:solidFill>
                  <a:srgbClr val="000000"/>
                </a:solidFill>
                <a:latin typeface="Canva Sans Bold"/>
                <a:ea typeface="Canva Sans Bold"/>
                <a:cs typeface="Canva Sans Bold"/>
                <a:sym typeface="Canva Sans Bold"/>
              </a:rPr>
              <a:t>⟶ </a:t>
            </a:r>
            <a:r>
              <a:rPr lang="en-US" sz="3249" u="none" strike="noStrike">
                <a:solidFill>
                  <a:srgbClr val="000000"/>
                </a:solidFill>
                <a:latin typeface="Canva Sans"/>
                <a:ea typeface="Canva Sans"/>
                <a:cs typeface="Canva Sans"/>
                <a:sym typeface="Canva Sans"/>
              </a:rPr>
              <a:t>Points used to measure students' academic performance</a:t>
            </a:r>
          </a:p>
          <a:p>
            <a:pPr marL="0" lvl="0" indent="0" algn="l">
              <a:lnSpc>
                <a:spcPts val="4548"/>
              </a:lnSpc>
              <a:spcBef>
                <a:spcPct val="0"/>
              </a:spcBef>
            </a:pPr>
            <a:r>
              <a:rPr lang="en-US" sz="3249" u="none" strike="noStrike">
                <a:solidFill>
                  <a:srgbClr val="000000"/>
                </a:solidFill>
                <a:latin typeface="Canva Sans"/>
                <a:ea typeface="Canva Sans"/>
                <a:cs typeface="Canva Sans"/>
                <a:sym typeface="Canva Sans"/>
              </a:rPr>
              <a:t>⟶ 1 credit point = approximately 30 working hours</a:t>
            </a:r>
          </a:p>
        </p:txBody>
      </p:sp>
      <p:sp>
        <p:nvSpPr>
          <p:cNvPr id="5" name="TextBox 5"/>
          <p:cNvSpPr txBox="1"/>
          <p:nvPr/>
        </p:nvSpPr>
        <p:spPr>
          <a:xfrm>
            <a:off x="1028700" y="4453478"/>
            <a:ext cx="14400417" cy="2270145"/>
          </a:xfrm>
          <a:prstGeom prst="rect">
            <a:avLst/>
          </a:prstGeom>
        </p:spPr>
        <p:txBody>
          <a:bodyPr lIns="0" tIns="0" rIns="0" bIns="0" rtlCol="0" anchor="t">
            <a:spAutoFit/>
          </a:bodyPr>
          <a:lstStyle/>
          <a:p>
            <a:pPr marL="0" lvl="0" indent="0" algn="just">
              <a:lnSpc>
                <a:spcPts val="4548"/>
              </a:lnSpc>
              <a:spcBef>
                <a:spcPct val="0"/>
              </a:spcBef>
            </a:pPr>
            <a:r>
              <a:rPr lang="en-US" sz="3249" b="1" u="none" strike="noStrike">
                <a:solidFill>
                  <a:srgbClr val="A3017C"/>
                </a:solidFill>
                <a:latin typeface="Canva Sans Bold"/>
                <a:ea typeface="Canva Sans Bold"/>
                <a:cs typeface="Canva Sans Bold"/>
                <a:sym typeface="Canva Sans Bold"/>
              </a:rPr>
              <a:t>SWS:</a:t>
            </a:r>
          </a:p>
          <a:p>
            <a:pPr marL="0" lvl="0" indent="0" algn="just">
              <a:lnSpc>
                <a:spcPts val="4548"/>
              </a:lnSpc>
              <a:spcBef>
                <a:spcPct val="0"/>
              </a:spcBef>
            </a:pPr>
            <a:r>
              <a:rPr lang="en-US" sz="3249" u="none" strike="noStrike">
                <a:solidFill>
                  <a:srgbClr val="000000"/>
                </a:solidFill>
                <a:latin typeface="Canva Sans"/>
                <a:ea typeface="Canva Sans"/>
                <a:cs typeface="Canva Sans"/>
                <a:sym typeface="Canva Sans"/>
              </a:rPr>
              <a:t>⟶ </a:t>
            </a:r>
            <a:r>
              <a:rPr lang="en-US" sz="3249" b="1" u="none" strike="noStrike">
                <a:solidFill>
                  <a:srgbClr val="A3017C"/>
                </a:solidFill>
                <a:latin typeface="Canva Sans Bold"/>
                <a:ea typeface="Canva Sans Bold"/>
                <a:cs typeface="Canva Sans Bold"/>
                <a:sym typeface="Canva Sans Bold"/>
              </a:rPr>
              <a:t>S</a:t>
            </a:r>
            <a:r>
              <a:rPr lang="en-US" sz="3249" u="none" strike="noStrike">
                <a:solidFill>
                  <a:srgbClr val="000000"/>
                </a:solidFill>
                <a:latin typeface="Canva Sans"/>
                <a:ea typeface="Canva Sans"/>
                <a:cs typeface="Canva Sans"/>
                <a:sym typeface="Canva Sans"/>
              </a:rPr>
              <a:t>emester</a:t>
            </a:r>
            <a:r>
              <a:rPr lang="en-US" sz="3249" b="1" u="none" strike="noStrike">
                <a:solidFill>
                  <a:srgbClr val="A3017C"/>
                </a:solidFill>
                <a:latin typeface="Canva Sans Bold"/>
                <a:ea typeface="Canva Sans Bold"/>
                <a:cs typeface="Canva Sans Bold"/>
                <a:sym typeface="Canva Sans Bold"/>
              </a:rPr>
              <a:t>w</a:t>
            </a:r>
            <a:r>
              <a:rPr lang="en-US" sz="3249" u="none" strike="noStrike">
                <a:solidFill>
                  <a:srgbClr val="000000"/>
                </a:solidFill>
                <a:latin typeface="Canva Sans"/>
                <a:ea typeface="Canva Sans"/>
                <a:cs typeface="Canva Sans"/>
                <a:sym typeface="Canva Sans"/>
              </a:rPr>
              <a:t>ochen</a:t>
            </a:r>
            <a:r>
              <a:rPr lang="en-US" sz="3249" b="1" u="none" strike="noStrike">
                <a:solidFill>
                  <a:srgbClr val="A3017C"/>
                </a:solidFill>
                <a:latin typeface="Canva Sans Bold"/>
                <a:ea typeface="Canva Sans Bold"/>
                <a:cs typeface="Canva Sans Bold"/>
                <a:sym typeface="Canva Sans Bold"/>
              </a:rPr>
              <a:t>s</a:t>
            </a:r>
            <a:r>
              <a:rPr lang="en-US" sz="3249" u="none" strike="noStrike">
                <a:solidFill>
                  <a:srgbClr val="000000"/>
                </a:solidFill>
                <a:latin typeface="Canva Sans"/>
                <a:ea typeface="Canva Sans"/>
                <a:cs typeface="Canva Sans"/>
                <a:sym typeface="Canva Sans"/>
              </a:rPr>
              <a:t>tunden (=weekly hours per semester)</a:t>
            </a:r>
          </a:p>
          <a:p>
            <a:pPr marL="0" lvl="0" indent="0" algn="just">
              <a:lnSpc>
                <a:spcPts val="4548"/>
              </a:lnSpc>
              <a:spcBef>
                <a:spcPct val="0"/>
              </a:spcBef>
            </a:pPr>
            <a:r>
              <a:rPr lang="en-US" sz="3249" u="none" strike="noStrike">
                <a:solidFill>
                  <a:srgbClr val="000000"/>
                </a:solidFill>
                <a:latin typeface="Canva Sans"/>
                <a:ea typeface="Canva Sans"/>
                <a:cs typeface="Canva Sans"/>
                <a:sym typeface="Canva Sans"/>
              </a:rPr>
              <a:t>⟶ 1 SWS = one hour (à 45 minutes) per week</a:t>
            </a:r>
          </a:p>
          <a:p>
            <a:pPr marL="0" lvl="0" indent="0" algn="just">
              <a:lnSpc>
                <a:spcPts val="4548"/>
              </a:lnSpc>
              <a:spcBef>
                <a:spcPct val="0"/>
              </a:spcBef>
            </a:pPr>
            <a:r>
              <a:rPr lang="en-US" sz="3249" u="none" strike="noStrike">
                <a:solidFill>
                  <a:srgbClr val="000000"/>
                </a:solidFill>
                <a:latin typeface="Canva Sans"/>
                <a:ea typeface="Canva Sans"/>
                <a:cs typeface="Canva Sans"/>
                <a:sym typeface="Canva Sans"/>
              </a:rPr>
              <a:t>⟶ A course usually has 2 SWS = 90 minutes per week.</a:t>
            </a:r>
          </a:p>
        </p:txBody>
      </p:sp>
      <p:sp>
        <p:nvSpPr>
          <p:cNvPr id="6" name="TextBox 6"/>
          <p:cNvSpPr txBox="1"/>
          <p:nvPr/>
        </p:nvSpPr>
        <p:spPr>
          <a:xfrm>
            <a:off x="1028700" y="7313014"/>
            <a:ext cx="14400417" cy="2270145"/>
          </a:xfrm>
          <a:prstGeom prst="rect">
            <a:avLst/>
          </a:prstGeom>
        </p:spPr>
        <p:txBody>
          <a:bodyPr lIns="0" tIns="0" rIns="0" bIns="0" rtlCol="0" anchor="t">
            <a:spAutoFit/>
          </a:bodyPr>
          <a:lstStyle/>
          <a:p>
            <a:pPr marL="0" lvl="0" indent="0" algn="l">
              <a:lnSpc>
                <a:spcPts val="4548"/>
              </a:lnSpc>
              <a:spcBef>
                <a:spcPct val="0"/>
              </a:spcBef>
            </a:pPr>
            <a:r>
              <a:rPr lang="en-US" sz="3249" b="1" u="none" strike="noStrike">
                <a:solidFill>
                  <a:srgbClr val="A3017C"/>
                </a:solidFill>
                <a:latin typeface="Canva Sans Bold"/>
                <a:ea typeface="Canva Sans Bold"/>
                <a:cs typeface="Canva Sans Bold"/>
                <a:sym typeface="Canva Sans Bold"/>
              </a:rPr>
              <a:t>ECTS:</a:t>
            </a:r>
          </a:p>
          <a:p>
            <a:pPr marL="0" lvl="0" indent="0" algn="l">
              <a:lnSpc>
                <a:spcPts val="4548"/>
              </a:lnSpc>
              <a:spcBef>
                <a:spcPct val="0"/>
              </a:spcBef>
            </a:pPr>
            <a:r>
              <a:rPr lang="en-US" sz="3249" u="none" strike="noStrike">
                <a:solidFill>
                  <a:srgbClr val="000000"/>
                </a:solidFill>
                <a:latin typeface="Canva Sans"/>
                <a:ea typeface="Canva Sans"/>
                <a:cs typeface="Canva Sans"/>
                <a:sym typeface="Canva Sans"/>
              </a:rPr>
              <a:t>⟶ </a:t>
            </a:r>
            <a:r>
              <a:rPr lang="en-US" sz="3249" b="1" u="none" strike="noStrike">
                <a:solidFill>
                  <a:srgbClr val="A3017C"/>
                </a:solidFill>
                <a:latin typeface="Canva Sans Bold"/>
                <a:ea typeface="Canva Sans Bold"/>
                <a:cs typeface="Canva Sans Bold"/>
                <a:sym typeface="Canva Sans Bold"/>
              </a:rPr>
              <a:t>E</a:t>
            </a:r>
            <a:r>
              <a:rPr lang="en-US" sz="3249" u="none" strike="noStrike">
                <a:solidFill>
                  <a:srgbClr val="000000"/>
                </a:solidFill>
                <a:latin typeface="Canva Sans"/>
                <a:ea typeface="Canva Sans"/>
                <a:cs typeface="Canva Sans"/>
                <a:sym typeface="Canva Sans"/>
              </a:rPr>
              <a:t>uropean </a:t>
            </a:r>
            <a:r>
              <a:rPr lang="en-US" sz="3249" b="1" u="none" strike="noStrike">
                <a:solidFill>
                  <a:srgbClr val="A3017C"/>
                </a:solidFill>
                <a:latin typeface="Canva Sans Bold"/>
                <a:ea typeface="Canva Sans Bold"/>
                <a:cs typeface="Canva Sans Bold"/>
                <a:sym typeface="Canva Sans Bold"/>
              </a:rPr>
              <a:t>C</a:t>
            </a:r>
            <a:r>
              <a:rPr lang="en-US" sz="3249" u="none" strike="noStrike">
                <a:solidFill>
                  <a:srgbClr val="000000"/>
                </a:solidFill>
                <a:latin typeface="Canva Sans"/>
                <a:ea typeface="Canva Sans"/>
                <a:cs typeface="Canva Sans"/>
                <a:sym typeface="Canva Sans"/>
              </a:rPr>
              <a:t>redit </a:t>
            </a:r>
            <a:r>
              <a:rPr lang="en-US" sz="3249" b="1" u="none" strike="noStrike">
                <a:solidFill>
                  <a:srgbClr val="A3017C"/>
                </a:solidFill>
                <a:latin typeface="Canva Sans Bold"/>
                <a:ea typeface="Canva Sans Bold"/>
                <a:cs typeface="Canva Sans Bold"/>
                <a:sym typeface="Canva Sans Bold"/>
              </a:rPr>
              <a:t>T</a:t>
            </a:r>
            <a:r>
              <a:rPr lang="en-US" sz="3249" u="none" strike="noStrike">
                <a:solidFill>
                  <a:srgbClr val="000000"/>
                </a:solidFill>
                <a:latin typeface="Canva Sans"/>
                <a:ea typeface="Canva Sans"/>
                <a:cs typeface="Canva Sans"/>
                <a:sym typeface="Canva Sans"/>
              </a:rPr>
              <a:t>ransfer and Accumulation </a:t>
            </a:r>
            <a:r>
              <a:rPr lang="en-US" sz="3249" b="1" u="none" strike="noStrike">
                <a:solidFill>
                  <a:srgbClr val="A3017C"/>
                </a:solidFill>
                <a:latin typeface="Canva Sans Bold"/>
                <a:ea typeface="Canva Sans Bold"/>
                <a:cs typeface="Canva Sans Bold"/>
                <a:sym typeface="Canva Sans Bold"/>
              </a:rPr>
              <a:t>S</a:t>
            </a:r>
            <a:r>
              <a:rPr lang="en-US" sz="3249" u="none" strike="noStrike">
                <a:solidFill>
                  <a:srgbClr val="000000"/>
                </a:solidFill>
                <a:latin typeface="Canva Sans"/>
                <a:ea typeface="Canva Sans"/>
                <a:cs typeface="Canva Sans"/>
                <a:sym typeface="Canva Sans"/>
              </a:rPr>
              <a:t>ystem</a:t>
            </a:r>
          </a:p>
          <a:p>
            <a:pPr marL="0" lvl="0" indent="0" algn="l">
              <a:lnSpc>
                <a:spcPts val="4548"/>
              </a:lnSpc>
              <a:spcBef>
                <a:spcPct val="0"/>
              </a:spcBef>
            </a:pPr>
            <a:r>
              <a:rPr lang="en-US" sz="3249" u="none" strike="noStrike">
                <a:solidFill>
                  <a:srgbClr val="000000"/>
                </a:solidFill>
                <a:latin typeface="Canva Sans"/>
                <a:ea typeface="Canva Sans"/>
                <a:cs typeface="Canva Sans"/>
                <a:sym typeface="Canva Sans"/>
              </a:rPr>
              <a:t>⟶ Europe-wide recognition of the degree program</a:t>
            </a:r>
          </a:p>
          <a:p>
            <a:pPr marL="0" lvl="0" indent="0" algn="l">
              <a:lnSpc>
                <a:spcPts val="4548"/>
              </a:lnSpc>
              <a:spcBef>
                <a:spcPct val="0"/>
              </a:spcBef>
            </a:pPr>
            <a:r>
              <a:rPr lang="en-US" sz="3249" u="none" strike="noStrike">
                <a:solidFill>
                  <a:srgbClr val="000000"/>
                </a:solidFill>
                <a:latin typeface="Canva Sans"/>
                <a:ea typeface="Canva Sans"/>
                <a:cs typeface="Canva Sans"/>
                <a:sym typeface="Canva Sans"/>
              </a:rPr>
              <a:t>⟶ measures the average workload in hours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7889217" cy="10062684"/>
          </a:xfrm>
          <a:custGeom>
            <a:avLst/>
            <a:gdLst/>
            <a:ahLst/>
            <a:cxnLst/>
            <a:rect l="l" t="t" r="r" b="b"/>
            <a:pathLst>
              <a:path w="17889217" h="10062684">
                <a:moveTo>
                  <a:pt x="0" y="0"/>
                </a:moveTo>
                <a:lnTo>
                  <a:pt x="17889217" y="0"/>
                </a:lnTo>
                <a:lnTo>
                  <a:pt x="17889217" y="10062684"/>
                </a:lnTo>
                <a:lnTo>
                  <a:pt x="0" y="10062684"/>
                </a:lnTo>
                <a:lnTo>
                  <a:pt x="0" y="0"/>
                </a:lnTo>
                <a:close/>
              </a:path>
            </a:pathLst>
          </a:custGeom>
          <a:blipFill>
            <a:blip r:embed="rId2"/>
            <a:stretch>
              <a:fillRect/>
            </a:stretch>
          </a:blipFill>
        </p:spPr>
        <p:txBody>
          <a:bodyPr/>
          <a:lstStyle/>
          <a:p>
            <a:endParaRPr lang="de-DE"/>
          </a:p>
        </p:txBody>
      </p:sp>
      <p:sp>
        <p:nvSpPr>
          <p:cNvPr id="3" name="TextBox 3"/>
          <p:cNvSpPr txBox="1"/>
          <p:nvPr/>
        </p:nvSpPr>
        <p:spPr>
          <a:xfrm>
            <a:off x="806038" y="588327"/>
            <a:ext cx="3036145" cy="795021"/>
          </a:xfrm>
          <a:prstGeom prst="rect">
            <a:avLst/>
          </a:prstGeom>
        </p:spPr>
        <p:txBody>
          <a:bodyPr lIns="0" tIns="0" rIns="0" bIns="0" rtlCol="0" anchor="t">
            <a:spAutoFit/>
          </a:bodyPr>
          <a:lstStyle/>
          <a:p>
            <a:pPr algn="ctr">
              <a:lnSpc>
                <a:spcPts val="6579"/>
              </a:lnSpc>
              <a:spcBef>
                <a:spcPct val="0"/>
              </a:spcBef>
            </a:pPr>
            <a:r>
              <a:rPr lang="en-US" sz="4699" b="1">
                <a:solidFill>
                  <a:srgbClr val="000000"/>
                </a:solidFill>
                <a:latin typeface="Canva Sans Bold"/>
                <a:ea typeface="Canva Sans Bold"/>
                <a:cs typeface="Canva Sans Bold"/>
                <a:sym typeface="Canva Sans Bold"/>
              </a:rPr>
              <a:t>Modules</a:t>
            </a:r>
          </a:p>
        </p:txBody>
      </p:sp>
      <p:sp>
        <p:nvSpPr>
          <p:cNvPr id="4" name="TextBox 4"/>
          <p:cNvSpPr txBox="1"/>
          <p:nvPr/>
        </p:nvSpPr>
        <p:spPr>
          <a:xfrm>
            <a:off x="837210" y="1955598"/>
            <a:ext cx="16613579" cy="6778645"/>
          </a:xfrm>
          <a:prstGeom prst="rect">
            <a:avLst/>
          </a:prstGeom>
        </p:spPr>
        <p:txBody>
          <a:bodyPr lIns="0" tIns="0" rIns="0" bIns="0" rtlCol="0" anchor="t">
            <a:spAutoFit/>
          </a:bodyPr>
          <a:lstStyle/>
          <a:p>
            <a:pPr marL="593554" lvl="1" indent="-296777" algn="just">
              <a:lnSpc>
                <a:spcPts val="3848"/>
              </a:lnSpc>
              <a:spcBef>
                <a:spcPct val="0"/>
              </a:spcBef>
              <a:buFont typeface="Arial"/>
              <a:buChar char="•"/>
            </a:pPr>
            <a:r>
              <a:rPr lang="en-US" sz="2749">
                <a:solidFill>
                  <a:srgbClr val="000000"/>
                </a:solidFill>
                <a:latin typeface="Canva Sans"/>
                <a:ea typeface="Canva Sans"/>
                <a:cs typeface="Canva Sans"/>
                <a:sym typeface="Canva Sans"/>
              </a:rPr>
              <a:t>A module is a teaching unit consisting of several courses on a topic that is addressed from different perspectives (in the respective courses).</a:t>
            </a:r>
          </a:p>
          <a:p>
            <a:pPr marL="593554" lvl="1" indent="-296777" algn="just">
              <a:lnSpc>
                <a:spcPts val="3848"/>
              </a:lnSpc>
              <a:spcBef>
                <a:spcPct val="0"/>
              </a:spcBef>
              <a:buFont typeface="Arial"/>
              <a:buChar char="•"/>
            </a:pPr>
            <a:r>
              <a:rPr lang="en-US" sz="2749" u="none" strike="noStrike">
                <a:solidFill>
                  <a:srgbClr val="000000"/>
                </a:solidFill>
                <a:latin typeface="Canva Sans"/>
                <a:ea typeface="Canva Sans"/>
                <a:cs typeface="Canva Sans"/>
                <a:sym typeface="Canva Sans"/>
              </a:rPr>
              <a:t>Completing a module can usually take between one and three semesters, as the corresponding courses do not have to be taken in the same semester.</a:t>
            </a:r>
          </a:p>
          <a:p>
            <a:pPr marL="593554" lvl="1" indent="-296777" algn="just">
              <a:lnSpc>
                <a:spcPts val="3848"/>
              </a:lnSpc>
              <a:spcBef>
                <a:spcPct val="0"/>
              </a:spcBef>
              <a:buFont typeface="Arial"/>
              <a:buChar char="•"/>
            </a:pPr>
            <a:r>
              <a:rPr lang="en-US" sz="2749" u="none" strike="noStrike">
                <a:solidFill>
                  <a:srgbClr val="000000"/>
                </a:solidFill>
                <a:latin typeface="Canva Sans"/>
                <a:ea typeface="Canva Sans"/>
                <a:cs typeface="Canva Sans"/>
                <a:sym typeface="Canva Sans"/>
              </a:rPr>
              <a:t>Each component (lecture, seminar, or exercise) is graded with a certain number of credit points.</a:t>
            </a:r>
          </a:p>
          <a:p>
            <a:pPr marL="0" lvl="0" indent="0" algn="just">
              <a:lnSpc>
                <a:spcPts val="3848"/>
              </a:lnSpc>
              <a:spcBef>
                <a:spcPct val="0"/>
              </a:spcBef>
            </a:pPr>
            <a:endParaRPr lang="en-US" sz="2749" u="none" strike="noStrike">
              <a:solidFill>
                <a:srgbClr val="000000"/>
              </a:solidFill>
              <a:latin typeface="Canva Sans"/>
              <a:ea typeface="Canva Sans"/>
              <a:cs typeface="Canva Sans"/>
              <a:sym typeface="Canva Sans"/>
            </a:endParaRPr>
          </a:p>
          <a:p>
            <a:pPr marL="0" lvl="0" indent="0" algn="just">
              <a:lnSpc>
                <a:spcPts val="3848"/>
              </a:lnSpc>
              <a:spcBef>
                <a:spcPct val="0"/>
              </a:spcBef>
            </a:pPr>
            <a:r>
              <a:rPr lang="en-US" sz="2749" u="none" strike="noStrike">
                <a:solidFill>
                  <a:srgbClr val="000000"/>
                </a:solidFill>
                <a:latin typeface="Canva Sans"/>
                <a:ea typeface="Canva Sans"/>
                <a:cs typeface="Canva Sans"/>
                <a:sym typeface="Canva Sans"/>
              </a:rPr>
              <a:t>A distinction is made between:</a:t>
            </a:r>
          </a:p>
          <a:p>
            <a:pPr marL="0" lvl="0" indent="0" algn="just">
              <a:lnSpc>
                <a:spcPts val="3848"/>
              </a:lnSpc>
              <a:spcBef>
                <a:spcPct val="0"/>
              </a:spcBef>
            </a:pPr>
            <a:r>
              <a:rPr lang="en-US" sz="2749" u="none" strike="noStrike">
                <a:solidFill>
                  <a:srgbClr val="000000"/>
                </a:solidFill>
                <a:latin typeface="Canva Sans"/>
                <a:ea typeface="Canva Sans"/>
                <a:cs typeface="Canva Sans"/>
                <a:sym typeface="Canva Sans"/>
              </a:rPr>
              <a:t>⟶ </a:t>
            </a:r>
            <a:r>
              <a:rPr lang="en-US" sz="2749" b="1" u="none" strike="noStrike">
                <a:solidFill>
                  <a:srgbClr val="000000"/>
                </a:solidFill>
                <a:latin typeface="Canva Sans Bold"/>
                <a:ea typeface="Canva Sans Bold"/>
                <a:cs typeface="Canva Sans Bold"/>
                <a:sym typeface="Canva Sans Bold"/>
              </a:rPr>
              <a:t>Basic modules</a:t>
            </a:r>
            <a:r>
              <a:rPr lang="en-US" sz="2749" u="none" strike="noStrike">
                <a:solidFill>
                  <a:srgbClr val="000000"/>
                </a:solidFill>
                <a:latin typeface="Canva Sans"/>
                <a:ea typeface="Canva Sans"/>
                <a:cs typeface="Canva Sans"/>
                <a:sym typeface="Canva Sans"/>
              </a:rPr>
              <a:t>, which are usually taken in the 1st and 2nd semesters</a:t>
            </a:r>
          </a:p>
          <a:p>
            <a:pPr algn="just">
              <a:lnSpc>
                <a:spcPts val="3848"/>
              </a:lnSpc>
              <a:spcBef>
                <a:spcPct val="0"/>
              </a:spcBef>
            </a:pPr>
            <a:r>
              <a:rPr lang="en-US" sz="2749" u="none" strike="noStrike">
                <a:solidFill>
                  <a:srgbClr val="000000"/>
                </a:solidFill>
                <a:latin typeface="Canva Sans"/>
                <a:ea typeface="Canva Sans"/>
                <a:cs typeface="Canva Sans"/>
                <a:sym typeface="Canva Sans"/>
              </a:rPr>
              <a:t>⟶ </a:t>
            </a:r>
            <a:r>
              <a:rPr lang="en-US" sz="2749" b="1" u="none" strike="noStrike">
                <a:solidFill>
                  <a:srgbClr val="000000"/>
                </a:solidFill>
                <a:latin typeface="Canva Sans Bold"/>
                <a:ea typeface="Canva Sans Bold"/>
                <a:cs typeface="Canva Sans Bold"/>
                <a:sym typeface="Canva Sans Bold"/>
              </a:rPr>
              <a:t>Advanced modules</a:t>
            </a:r>
            <a:r>
              <a:rPr lang="en-US" sz="2749" u="none" strike="noStrike">
                <a:solidFill>
                  <a:srgbClr val="000000"/>
                </a:solidFill>
                <a:latin typeface="Canva Sans"/>
                <a:ea typeface="Canva Sans"/>
                <a:cs typeface="Canva Sans"/>
                <a:sym typeface="Canva Sans"/>
              </a:rPr>
              <a:t>, which are usually taken in the 3rd and 4th semesters</a:t>
            </a:r>
          </a:p>
          <a:p>
            <a:pPr algn="just">
              <a:lnSpc>
                <a:spcPts val="3848"/>
              </a:lnSpc>
              <a:spcBef>
                <a:spcPct val="0"/>
              </a:spcBef>
            </a:pPr>
            <a:r>
              <a:rPr lang="en-US" sz="2749" u="none" strike="noStrike">
                <a:solidFill>
                  <a:srgbClr val="000000"/>
                </a:solidFill>
                <a:latin typeface="Canva Sans"/>
                <a:ea typeface="Canva Sans"/>
                <a:cs typeface="Canva Sans"/>
                <a:sym typeface="Canva Sans"/>
              </a:rPr>
              <a:t>⟶ </a:t>
            </a:r>
            <a:r>
              <a:rPr lang="en-US" sz="2749" b="1" u="none" strike="noStrike">
                <a:solidFill>
                  <a:srgbClr val="000000"/>
                </a:solidFill>
                <a:latin typeface="Canva Sans Bold"/>
                <a:ea typeface="Canva Sans Bold"/>
                <a:cs typeface="Canva Sans Bold"/>
                <a:sym typeface="Canva Sans Bold"/>
              </a:rPr>
              <a:t>Specialisation modules</a:t>
            </a:r>
            <a:r>
              <a:rPr lang="en-US" sz="2749" u="none" strike="noStrike">
                <a:solidFill>
                  <a:srgbClr val="000000"/>
                </a:solidFill>
                <a:latin typeface="Canva Sans"/>
                <a:ea typeface="Canva Sans"/>
                <a:cs typeface="Canva Sans"/>
                <a:sym typeface="Canva Sans"/>
              </a:rPr>
              <a:t>, which are usually taken in the 5th and 6th semesters</a:t>
            </a:r>
          </a:p>
          <a:p>
            <a:pPr algn="just">
              <a:lnSpc>
                <a:spcPts val="3848"/>
              </a:lnSpc>
              <a:spcBef>
                <a:spcPct val="0"/>
              </a:spcBef>
            </a:pPr>
            <a:endParaRPr lang="en-US" sz="2749" u="none" strike="noStrike">
              <a:solidFill>
                <a:srgbClr val="000000"/>
              </a:solidFill>
              <a:latin typeface="Canva Sans"/>
              <a:ea typeface="Canva Sans"/>
              <a:cs typeface="Canva Sans"/>
              <a:sym typeface="Canva Sans"/>
            </a:endParaRPr>
          </a:p>
          <a:p>
            <a:pPr marL="0" lvl="0" indent="0" algn="just">
              <a:lnSpc>
                <a:spcPts val="3848"/>
              </a:lnSpc>
              <a:spcBef>
                <a:spcPct val="0"/>
              </a:spcBef>
            </a:pPr>
            <a:r>
              <a:rPr lang="en-US" sz="2749" u="none" strike="noStrike">
                <a:solidFill>
                  <a:srgbClr val="000000"/>
                </a:solidFill>
                <a:latin typeface="Canva Sans"/>
                <a:ea typeface="Canva Sans"/>
                <a:cs typeface="Canva Sans"/>
                <a:sym typeface="Canva Sans"/>
              </a:rPr>
              <a:t>A distinction is also made between </a:t>
            </a:r>
            <a:r>
              <a:rPr lang="en-US" sz="2749" b="1" u="none" strike="noStrike">
                <a:solidFill>
                  <a:srgbClr val="000000"/>
                </a:solidFill>
                <a:latin typeface="Canva Sans Bold"/>
                <a:ea typeface="Canva Sans Bold"/>
                <a:cs typeface="Canva Sans Bold"/>
                <a:sym typeface="Canva Sans Bold"/>
              </a:rPr>
              <a:t>compulsory and elective modules</a:t>
            </a:r>
            <a:r>
              <a:rPr lang="en-US" sz="2749" u="none" strike="noStrike">
                <a:solidFill>
                  <a:srgbClr val="000000"/>
                </a:solidFill>
                <a:latin typeface="Canva Sans"/>
                <a:ea typeface="Canva Sans"/>
                <a:cs typeface="Canva Sans"/>
                <a:sym typeface="Canva Sans"/>
              </a:rPr>
              <a:t>.</a:t>
            </a:r>
          </a:p>
          <a:p>
            <a:pPr marL="0" lvl="0" indent="0" algn="l">
              <a:lnSpc>
                <a:spcPts val="3848"/>
              </a:lnSpc>
              <a:spcBef>
                <a:spcPct val="0"/>
              </a:spcBef>
            </a:pPr>
            <a:endParaRPr lang="en-US" sz="2749" u="none" strike="noStrike">
              <a:solidFill>
                <a:srgbClr val="000000"/>
              </a:solidFill>
              <a:latin typeface="Canva Sans"/>
              <a:ea typeface="Canva Sans"/>
              <a:cs typeface="Canva Sans"/>
              <a:sym typeface="Canva Sans"/>
            </a:endParaRPr>
          </a:p>
          <a:p>
            <a:pPr marL="0" lvl="0" indent="0" algn="l">
              <a:lnSpc>
                <a:spcPts val="3848"/>
              </a:lnSpc>
              <a:spcBef>
                <a:spcPct val="0"/>
              </a:spcBef>
            </a:pPr>
            <a:r>
              <a:rPr lang="en-US" sz="2749" u="sng" strike="noStrike">
                <a:solidFill>
                  <a:srgbClr val="000000"/>
                </a:solidFill>
                <a:latin typeface="Canva Sans"/>
                <a:ea typeface="Canva Sans"/>
                <a:cs typeface="Canva Sans"/>
                <a:sym typeface="Canva Sans"/>
                <a:hlinkClick r:id="rId3" tooltip="https://www.uni-augsburg.de/en/studium/organisation-beratung/pruefungen/was-sind-pruefungen/"/>
              </a:rPr>
              <a:t>Further information</a:t>
            </a:r>
            <a:r>
              <a:rPr lang="en-US" sz="2749" strike="noStrike">
                <a:solidFill>
                  <a:srgbClr val="000000"/>
                </a:solidFill>
                <a:latin typeface="Canva Sans"/>
                <a:ea typeface="Canva Sans"/>
                <a:cs typeface="Canva Sans"/>
                <a:sym typeface="Canva Sans"/>
              </a:rPr>
              <a:t> can be found on the website of the University of Augsburg.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7889217" cy="10062684"/>
          </a:xfrm>
          <a:custGeom>
            <a:avLst/>
            <a:gdLst/>
            <a:ahLst/>
            <a:cxnLst/>
            <a:rect l="l" t="t" r="r" b="b"/>
            <a:pathLst>
              <a:path w="17889217" h="10062684">
                <a:moveTo>
                  <a:pt x="0" y="0"/>
                </a:moveTo>
                <a:lnTo>
                  <a:pt x="17889217" y="0"/>
                </a:lnTo>
                <a:lnTo>
                  <a:pt x="17889217" y="10062684"/>
                </a:lnTo>
                <a:lnTo>
                  <a:pt x="0" y="10062684"/>
                </a:lnTo>
                <a:lnTo>
                  <a:pt x="0" y="0"/>
                </a:lnTo>
                <a:close/>
              </a:path>
            </a:pathLst>
          </a:custGeom>
          <a:blipFill>
            <a:blip r:embed="rId2"/>
            <a:stretch>
              <a:fillRect/>
            </a:stretch>
          </a:blipFill>
        </p:spPr>
        <p:txBody>
          <a:bodyPr/>
          <a:lstStyle/>
          <a:p>
            <a:endParaRPr lang="de-DE"/>
          </a:p>
        </p:txBody>
      </p:sp>
      <p:sp>
        <p:nvSpPr>
          <p:cNvPr id="3" name="TextBox 3"/>
          <p:cNvSpPr txBox="1"/>
          <p:nvPr/>
        </p:nvSpPr>
        <p:spPr>
          <a:xfrm>
            <a:off x="806038" y="2342482"/>
            <a:ext cx="16885845" cy="6068071"/>
          </a:xfrm>
          <a:prstGeom prst="rect">
            <a:avLst/>
          </a:prstGeom>
        </p:spPr>
        <p:txBody>
          <a:bodyPr lIns="0" tIns="0" rIns="0" bIns="0" rtlCol="0" anchor="t">
            <a:spAutoFit/>
          </a:bodyPr>
          <a:lstStyle/>
          <a:p>
            <a:pPr algn="just">
              <a:lnSpc>
                <a:spcPts val="4581"/>
              </a:lnSpc>
            </a:pPr>
            <a:r>
              <a:rPr lang="en-US" sz="3272" dirty="0">
                <a:solidFill>
                  <a:srgbClr val="000000"/>
                </a:solidFill>
                <a:latin typeface="Canva Sans"/>
                <a:ea typeface="Canva Sans"/>
                <a:cs typeface="Canva Sans"/>
                <a:sym typeface="Canva Sans"/>
              </a:rPr>
              <a:t>Your module catalogue contains important information for your studies! </a:t>
            </a:r>
          </a:p>
          <a:p>
            <a:pPr algn="just">
              <a:lnSpc>
                <a:spcPts val="4301"/>
              </a:lnSpc>
            </a:pPr>
            <a:endParaRPr lang="en-US" sz="3272" dirty="0">
              <a:solidFill>
                <a:srgbClr val="000000"/>
              </a:solidFill>
              <a:latin typeface="Canva Sans"/>
              <a:ea typeface="Canva Sans"/>
              <a:cs typeface="Canva Sans"/>
              <a:sym typeface="Canva Sans"/>
            </a:endParaRPr>
          </a:p>
          <a:p>
            <a:pPr algn="just">
              <a:lnSpc>
                <a:spcPts val="4301"/>
              </a:lnSpc>
            </a:pPr>
            <a:r>
              <a:rPr lang="en-US" sz="3072" dirty="0">
                <a:solidFill>
                  <a:srgbClr val="000000"/>
                </a:solidFill>
                <a:latin typeface="Canva Sans"/>
                <a:ea typeface="Canva Sans"/>
                <a:cs typeface="Canva Sans"/>
                <a:sym typeface="Canva Sans"/>
              </a:rPr>
              <a:t>There you will learn:</a:t>
            </a:r>
          </a:p>
          <a:p>
            <a:pPr marL="663306" lvl="1" indent="-331653" algn="just">
              <a:lnSpc>
                <a:spcPts val="4301"/>
              </a:lnSpc>
              <a:buFont typeface="Arial"/>
              <a:buChar char="•"/>
            </a:pPr>
            <a:r>
              <a:rPr lang="en-US" sz="3072" dirty="0">
                <a:solidFill>
                  <a:srgbClr val="000000"/>
                </a:solidFill>
                <a:latin typeface="Canva Sans"/>
                <a:ea typeface="Canva Sans"/>
                <a:cs typeface="Canva Sans"/>
                <a:sym typeface="Canva Sans"/>
              </a:rPr>
              <a:t>which modules you must complete during your studies</a:t>
            </a:r>
          </a:p>
          <a:p>
            <a:pPr marL="663306" lvl="1" indent="-331653" algn="just">
              <a:lnSpc>
                <a:spcPts val="4301"/>
              </a:lnSpc>
              <a:spcBef>
                <a:spcPct val="0"/>
              </a:spcBef>
              <a:buFont typeface="Arial"/>
              <a:buChar char="•"/>
            </a:pPr>
            <a:r>
              <a:rPr lang="en-US" sz="3072" dirty="0">
                <a:solidFill>
                  <a:srgbClr val="000000"/>
                </a:solidFill>
                <a:latin typeface="Canva Sans"/>
                <a:ea typeface="Canva Sans"/>
                <a:cs typeface="Canva Sans"/>
                <a:sym typeface="Canva Sans"/>
              </a:rPr>
              <a:t>which cou</a:t>
            </a:r>
            <a:r>
              <a:rPr lang="en-US" sz="3072" u="none" strike="noStrike" dirty="0">
                <a:solidFill>
                  <a:srgbClr val="000000"/>
                </a:solidFill>
                <a:latin typeface="Canva Sans"/>
                <a:ea typeface="Canva Sans"/>
                <a:cs typeface="Canva Sans"/>
                <a:sym typeface="Canva Sans"/>
              </a:rPr>
              <a:t>rses are offered in the current semester. You therefore need your current module handbook each semester in order to be able to put together your timetable each semester.</a:t>
            </a:r>
          </a:p>
          <a:p>
            <a:pPr marL="663306" lvl="1" indent="-331653" algn="just">
              <a:lnSpc>
                <a:spcPts val="4301"/>
              </a:lnSpc>
              <a:spcBef>
                <a:spcPct val="0"/>
              </a:spcBef>
              <a:buFont typeface="Arial"/>
              <a:buChar char="•"/>
            </a:pPr>
            <a:r>
              <a:rPr lang="en-US" sz="3072" u="none" strike="noStrike" dirty="0">
                <a:solidFill>
                  <a:srgbClr val="000000"/>
                </a:solidFill>
                <a:latin typeface="Canva Sans"/>
                <a:ea typeface="Canva Sans"/>
                <a:cs typeface="Canva Sans"/>
                <a:sym typeface="Canva Sans"/>
              </a:rPr>
              <a:t>The module catalogues for all degree programs can be found here: </a:t>
            </a:r>
          </a:p>
          <a:p>
            <a:pPr algn="just">
              <a:lnSpc>
                <a:spcPts val="4301"/>
              </a:lnSpc>
            </a:pPr>
            <a:r>
              <a:rPr lang="en-US" sz="3072" u="none" strike="noStrike" dirty="0">
                <a:solidFill>
                  <a:srgbClr val="000000"/>
                </a:solidFill>
                <a:latin typeface="Canva Sans"/>
                <a:ea typeface="Canva Sans"/>
                <a:cs typeface="Canva Sans"/>
                <a:sym typeface="Canva Sans"/>
              </a:rPr>
              <a:t>       </a:t>
            </a:r>
            <a:r>
              <a:rPr lang="en-US" sz="3072" u="none" strike="noStrike" dirty="0">
                <a:solidFill>
                  <a:srgbClr val="000000"/>
                </a:solidFill>
                <a:latin typeface="Canva Sans"/>
                <a:ea typeface="Canva Sans"/>
                <a:cs typeface="Canva Sans"/>
                <a:sym typeface="Canva Sans"/>
                <a:hlinkClick r:id="rId3"/>
              </a:rPr>
              <a:t>https://mhb.uni-augsburg.de/</a:t>
            </a:r>
            <a:r>
              <a:rPr lang="en-US" sz="3072" u="none" strike="noStrike" dirty="0">
                <a:solidFill>
                  <a:srgbClr val="000000"/>
                </a:solidFill>
                <a:latin typeface="Canva Sans"/>
                <a:ea typeface="Canva Sans"/>
                <a:cs typeface="Canva Sans"/>
                <a:sym typeface="Canva Sans"/>
              </a:rPr>
              <a:t>. </a:t>
            </a:r>
          </a:p>
          <a:p>
            <a:pPr algn="just">
              <a:lnSpc>
                <a:spcPts val="4301"/>
              </a:lnSpc>
              <a:spcBef>
                <a:spcPct val="0"/>
              </a:spcBef>
            </a:pPr>
            <a:endParaRPr lang="en-US" sz="3072" u="none" strike="noStrike" dirty="0">
              <a:solidFill>
                <a:srgbClr val="000000"/>
              </a:solidFill>
              <a:latin typeface="Canva Sans"/>
              <a:ea typeface="Canva Sans"/>
              <a:cs typeface="Canva Sans"/>
              <a:sym typeface="Canva Sans"/>
            </a:endParaRPr>
          </a:p>
          <a:p>
            <a:pPr algn="just">
              <a:lnSpc>
                <a:spcPts val="4301"/>
              </a:lnSpc>
              <a:spcBef>
                <a:spcPct val="0"/>
              </a:spcBef>
            </a:pPr>
            <a:endParaRPr lang="en-US" sz="3072" u="none" strike="noStrike" dirty="0">
              <a:solidFill>
                <a:srgbClr val="000000"/>
              </a:solidFill>
              <a:latin typeface="Canva Sans"/>
              <a:ea typeface="Canva Sans"/>
              <a:cs typeface="Canva Sans"/>
              <a:sym typeface="Canva Sans"/>
            </a:endParaRPr>
          </a:p>
        </p:txBody>
      </p:sp>
      <p:sp>
        <p:nvSpPr>
          <p:cNvPr id="4" name="Freeform 4"/>
          <p:cNvSpPr/>
          <p:nvPr/>
        </p:nvSpPr>
        <p:spPr>
          <a:xfrm>
            <a:off x="8139372" y="7691080"/>
            <a:ext cx="2009257" cy="1567220"/>
          </a:xfrm>
          <a:custGeom>
            <a:avLst/>
            <a:gdLst/>
            <a:ahLst/>
            <a:cxnLst/>
            <a:rect l="l" t="t" r="r" b="b"/>
            <a:pathLst>
              <a:path w="2009257" h="1567220">
                <a:moveTo>
                  <a:pt x="0" y="0"/>
                </a:moveTo>
                <a:lnTo>
                  <a:pt x="2009256" y="0"/>
                </a:lnTo>
                <a:lnTo>
                  <a:pt x="2009256" y="1567220"/>
                </a:lnTo>
                <a:lnTo>
                  <a:pt x="0" y="15672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5" name="TextBox 5"/>
          <p:cNvSpPr txBox="1"/>
          <p:nvPr/>
        </p:nvSpPr>
        <p:spPr>
          <a:xfrm>
            <a:off x="806038" y="588327"/>
            <a:ext cx="5906590" cy="795021"/>
          </a:xfrm>
          <a:prstGeom prst="rect">
            <a:avLst/>
          </a:prstGeom>
        </p:spPr>
        <p:txBody>
          <a:bodyPr lIns="0" tIns="0" rIns="0" bIns="0" rtlCol="0" anchor="t">
            <a:spAutoFit/>
          </a:bodyPr>
          <a:lstStyle/>
          <a:p>
            <a:pPr algn="ctr">
              <a:lnSpc>
                <a:spcPts val="6579"/>
              </a:lnSpc>
              <a:spcBef>
                <a:spcPct val="0"/>
              </a:spcBef>
            </a:pPr>
            <a:r>
              <a:rPr lang="en-US" sz="4699" b="1">
                <a:solidFill>
                  <a:srgbClr val="000000"/>
                </a:solidFill>
                <a:latin typeface="Canva Sans Bold"/>
                <a:ea typeface="Canva Sans Bold"/>
                <a:cs typeface="Canva Sans Bold"/>
                <a:sym typeface="Canva Sans Bold"/>
              </a:rPr>
              <a:t>Module catalogue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7889217" cy="10062684"/>
          </a:xfrm>
          <a:custGeom>
            <a:avLst/>
            <a:gdLst/>
            <a:ahLst/>
            <a:cxnLst/>
            <a:rect l="l" t="t" r="r" b="b"/>
            <a:pathLst>
              <a:path w="17889217" h="10062684">
                <a:moveTo>
                  <a:pt x="0" y="0"/>
                </a:moveTo>
                <a:lnTo>
                  <a:pt x="17889217" y="0"/>
                </a:lnTo>
                <a:lnTo>
                  <a:pt x="17889217" y="10062684"/>
                </a:lnTo>
                <a:lnTo>
                  <a:pt x="0" y="10062684"/>
                </a:lnTo>
                <a:lnTo>
                  <a:pt x="0" y="0"/>
                </a:lnTo>
                <a:close/>
              </a:path>
            </a:pathLst>
          </a:custGeom>
          <a:blipFill>
            <a:blip r:embed="rId2"/>
            <a:stretch>
              <a:fillRect/>
            </a:stretch>
          </a:blipFill>
        </p:spPr>
        <p:txBody>
          <a:bodyPr/>
          <a:lstStyle/>
          <a:p>
            <a:endParaRPr lang="de-DE"/>
          </a:p>
        </p:txBody>
      </p:sp>
      <p:sp>
        <p:nvSpPr>
          <p:cNvPr id="3" name="TextBox 3"/>
          <p:cNvSpPr txBox="1"/>
          <p:nvPr/>
        </p:nvSpPr>
        <p:spPr>
          <a:xfrm>
            <a:off x="788476" y="1958631"/>
            <a:ext cx="16711047" cy="8254889"/>
          </a:xfrm>
          <a:prstGeom prst="rect">
            <a:avLst/>
          </a:prstGeom>
        </p:spPr>
        <p:txBody>
          <a:bodyPr lIns="0" tIns="0" rIns="0" bIns="0" rtlCol="0" anchor="t">
            <a:spAutoFit/>
          </a:bodyPr>
          <a:lstStyle/>
          <a:p>
            <a:pPr algn="l">
              <a:lnSpc>
                <a:spcPts val="3365"/>
              </a:lnSpc>
            </a:pPr>
            <a:r>
              <a:rPr lang="en-US" sz="2403" dirty="0">
                <a:solidFill>
                  <a:srgbClr val="000000"/>
                </a:solidFill>
                <a:latin typeface="Canva Sans"/>
                <a:ea typeface="Canva Sans"/>
                <a:cs typeface="Canva Sans"/>
                <a:sym typeface="Canva Sans"/>
              </a:rPr>
              <a:t>The examination regulations (= “</a:t>
            </a:r>
            <a:r>
              <a:rPr lang="en-US" sz="2403" dirty="0" err="1">
                <a:solidFill>
                  <a:srgbClr val="000000"/>
                </a:solidFill>
                <a:latin typeface="Canva Sans"/>
                <a:ea typeface="Canva Sans"/>
                <a:cs typeface="Canva Sans"/>
                <a:sym typeface="Canva Sans"/>
              </a:rPr>
              <a:t>Prüfungsordnung</a:t>
            </a:r>
            <a:r>
              <a:rPr lang="en-US" sz="2403" dirty="0">
                <a:solidFill>
                  <a:srgbClr val="000000"/>
                </a:solidFill>
                <a:latin typeface="Canva Sans"/>
                <a:ea typeface="Canva Sans"/>
                <a:cs typeface="Canva Sans"/>
                <a:sym typeface="Canva Sans"/>
              </a:rPr>
              <a:t>” (PO)) for your degree program provide an overview of the general conditions for your examinations:</a:t>
            </a:r>
          </a:p>
          <a:p>
            <a:pPr algn="l">
              <a:lnSpc>
                <a:spcPts val="3365"/>
              </a:lnSpc>
            </a:pPr>
            <a:endParaRPr lang="en-US" sz="2403" dirty="0">
              <a:solidFill>
                <a:srgbClr val="000000"/>
              </a:solidFill>
              <a:latin typeface="Canva Sans"/>
              <a:ea typeface="Canva Sans"/>
              <a:cs typeface="Canva Sans"/>
              <a:sym typeface="Canva Sans"/>
            </a:endParaRPr>
          </a:p>
          <a:p>
            <a:pPr marL="519023" lvl="1" indent="-259512" algn="l">
              <a:lnSpc>
                <a:spcPts val="3365"/>
              </a:lnSpc>
              <a:buFont typeface="Arial"/>
              <a:buChar char="•"/>
            </a:pPr>
            <a:r>
              <a:rPr lang="en-US" sz="2403" dirty="0">
                <a:solidFill>
                  <a:srgbClr val="000000"/>
                </a:solidFill>
                <a:latin typeface="Canva Sans"/>
                <a:ea typeface="Canva Sans"/>
                <a:cs typeface="Canva Sans"/>
                <a:sym typeface="Canva Sans"/>
              </a:rPr>
              <a:t>Examination content</a:t>
            </a:r>
          </a:p>
          <a:p>
            <a:pPr marL="519023" lvl="1" indent="-259512" algn="l">
              <a:lnSpc>
                <a:spcPts val="3365"/>
              </a:lnSpc>
              <a:buFont typeface="Arial"/>
              <a:buChar char="•"/>
            </a:pPr>
            <a:r>
              <a:rPr lang="en-US" sz="2403" dirty="0">
                <a:solidFill>
                  <a:srgbClr val="000000"/>
                </a:solidFill>
                <a:latin typeface="Canva Sans"/>
                <a:ea typeface="Canva Sans"/>
                <a:cs typeface="Canva Sans"/>
                <a:sym typeface="Canva Sans"/>
              </a:rPr>
              <a:t>Requirements for registering for examinations</a:t>
            </a:r>
          </a:p>
          <a:p>
            <a:pPr marL="519023" lvl="1" indent="-259512" algn="l">
              <a:lnSpc>
                <a:spcPts val="3365"/>
              </a:lnSpc>
              <a:buFont typeface="Arial"/>
              <a:buChar char="•"/>
            </a:pPr>
            <a:r>
              <a:rPr lang="en-US" sz="2403" dirty="0">
                <a:solidFill>
                  <a:srgbClr val="000000"/>
                </a:solidFill>
                <a:latin typeface="Canva Sans"/>
                <a:ea typeface="Canva Sans"/>
                <a:cs typeface="Canva Sans"/>
                <a:sym typeface="Canva Sans"/>
              </a:rPr>
              <a:t>Requirements for passing</a:t>
            </a:r>
          </a:p>
          <a:p>
            <a:pPr marL="519023" lvl="1" indent="-259512" algn="l">
              <a:lnSpc>
                <a:spcPts val="3365"/>
              </a:lnSpc>
              <a:buFont typeface="Arial"/>
              <a:buChar char="•"/>
            </a:pPr>
            <a:r>
              <a:rPr lang="en-US" sz="2403" dirty="0">
                <a:solidFill>
                  <a:srgbClr val="000000"/>
                </a:solidFill>
                <a:latin typeface="Canva Sans"/>
                <a:ea typeface="Canva Sans"/>
                <a:cs typeface="Canva Sans"/>
                <a:sym typeface="Canva Sans"/>
              </a:rPr>
              <a:t>Examination dates</a:t>
            </a:r>
          </a:p>
          <a:p>
            <a:pPr marL="519023" lvl="1" indent="-259512" algn="l">
              <a:lnSpc>
                <a:spcPts val="3365"/>
              </a:lnSpc>
              <a:buFont typeface="Arial"/>
              <a:buChar char="•"/>
            </a:pPr>
            <a:r>
              <a:rPr lang="en-US" sz="2403" dirty="0">
                <a:solidFill>
                  <a:srgbClr val="000000"/>
                </a:solidFill>
                <a:latin typeface="Canva Sans"/>
                <a:ea typeface="Canva Sans"/>
                <a:cs typeface="Canva Sans"/>
                <a:sym typeface="Canva Sans"/>
              </a:rPr>
              <a:t>Examination procedure</a:t>
            </a:r>
          </a:p>
          <a:p>
            <a:pPr marL="519023" lvl="1" indent="-259512" algn="l">
              <a:lnSpc>
                <a:spcPts val="3365"/>
              </a:lnSpc>
              <a:buFont typeface="Arial"/>
              <a:buChar char="•"/>
            </a:pPr>
            <a:r>
              <a:rPr lang="en-US" sz="2403" dirty="0">
                <a:solidFill>
                  <a:srgbClr val="000000"/>
                </a:solidFill>
                <a:latin typeface="Canva Sans"/>
                <a:ea typeface="Canva Sans"/>
                <a:cs typeface="Canva Sans"/>
                <a:sym typeface="Canva Sans"/>
              </a:rPr>
              <a:t>(possible orientation examination)</a:t>
            </a:r>
          </a:p>
          <a:p>
            <a:pPr algn="l">
              <a:lnSpc>
                <a:spcPts val="3365"/>
              </a:lnSpc>
            </a:pPr>
            <a:endParaRPr lang="en-US" sz="2403" dirty="0">
              <a:solidFill>
                <a:srgbClr val="000000"/>
              </a:solidFill>
              <a:latin typeface="Canva Sans"/>
              <a:ea typeface="Canva Sans"/>
              <a:cs typeface="Canva Sans"/>
              <a:sym typeface="Canva Sans"/>
            </a:endParaRPr>
          </a:p>
          <a:p>
            <a:pPr algn="l">
              <a:lnSpc>
                <a:spcPts val="3365"/>
              </a:lnSpc>
            </a:pPr>
            <a:r>
              <a:rPr lang="en-US" sz="2403" dirty="0">
                <a:solidFill>
                  <a:srgbClr val="000000"/>
                </a:solidFill>
                <a:latin typeface="Canva Sans"/>
                <a:ea typeface="Canva Sans"/>
                <a:cs typeface="Canva Sans"/>
                <a:sym typeface="Canva Sans"/>
              </a:rPr>
              <a:t>(⟶ Not every degree program has an orientation exam. The orientation exam determines which exams you must complete by a certain deadline. The specific exams and exact deadlines are specified in the examination regulations for the respective degree program.)</a:t>
            </a:r>
          </a:p>
          <a:p>
            <a:pPr algn="l">
              <a:lnSpc>
                <a:spcPts val="3365"/>
              </a:lnSpc>
            </a:pPr>
            <a:endParaRPr lang="en-US" sz="2403" dirty="0">
              <a:solidFill>
                <a:srgbClr val="000000"/>
              </a:solidFill>
              <a:latin typeface="Canva Sans"/>
              <a:ea typeface="Canva Sans"/>
              <a:cs typeface="Canva Sans"/>
              <a:sym typeface="Canva Sans"/>
            </a:endParaRPr>
          </a:p>
          <a:p>
            <a:pPr algn="l">
              <a:lnSpc>
                <a:spcPts val="3365"/>
              </a:lnSpc>
            </a:pPr>
            <a:r>
              <a:rPr lang="en-US" sz="2403" dirty="0">
                <a:solidFill>
                  <a:srgbClr val="000000"/>
                </a:solidFill>
                <a:latin typeface="Canva Sans"/>
                <a:ea typeface="Canva Sans"/>
                <a:cs typeface="Canva Sans"/>
                <a:sym typeface="Canva Sans"/>
              </a:rPr>
              <a:t>The examination regulations for the individual degree programs can be found here: </a:t>
            </a:r>
            <a:r>
              <a:rPr lang="en-US" sz="2403" dirty="0">
                <a:solidFill>
                  <a:srgbClr val="000000"/>
                </a:solidFill>
                <a:latin typeface="Canva Sans"/>
                <a:ea typeface="Canva Sans"/>
                <a:cs typeface="Canva Sans"/>
                <a:sym typeface="Canva Sans"/>
                <a:hlinkClick r:id="rId3"/>
              </a:rPr>
              <a:t>https://www.uni-augsburg.de/de/services/rechtssammlung/</a:t>
            </a:r>
            <a:r>
              <a:rPr lang="en-US" sz="2403" dirty="0">
                <a:solidFill>
                  <a:srgbClr val="000000"/>
                </a:solidFill>
                <a:latin typeface="Canva Sans"/>
                <a:ea typeface="Canva Sans"/>
                <a:cs typeface="Canva Sans"/>
                <a:sym typeface="Canva Sans"/>
              </a:rPr>
              <a:t>. (You must search for your degree program in the alphabetical index at the bottom of the page.)</a:t>
            </a:r>
          </a:p>
          <a:p>
            <a:pPr algn="l">
              <a:lnSpc>
                <a:spcPts val="3365"/>
              </a:lnSpc>
            </a:pPr>
            <a:endParaRPr lang="en-US" sz="2403" dirty="0">
              <a:solidFill>
                <a:srgbClr val="000000"/>
              </a:solidFill>
              <a:latin typeface="Canva Sans"/>
              <a:ea typeface="Canva Sans"/>
              <a:cs typeface="Canva Sans"/>
              <a:sym typeface="Canva Sans"/>
            </a:endParaRPr>
          </a:p>
          <a:p>
            <a:pPr marL="0" lvl="0" indent="0" algn="l">
              <a:lnSpc>
                <a:spcPts val="3365"/>
              </a:lnSpc>
              <a:spcBef>
                <a:spcPct val="0"/>
              </a:spcBef>
            </a:pPr>
            <a:r>
              <a:rPr lang="en-US" sz="2403" b="1" dirty="0">
                <a:solidFill>
                  <a:srgbClr val="000000"/>
                </a:solidFill>
                <a:latin typeface="Canva Sans Bold"/>
                <a:ea typeface="Canva Sans Bold"/>
                <a:cs typeface="Canva Sans Bold"/>
                <a:sym typeface="Canva Sans Bold"/>
              </a:rPr>
              <a:t>Caution:</a:t>
            </a:r>
            <a:r>
              <a:rPr lang="en-US" sz="2403" dirty="0">
                <a:solidFill>
                  <a:srgbClr val="000000"/>
                </a:solidFill>
                <a:latin typeface="Canva Sans"/>
                <a:ea typeface="Canva Sans"/>
                <a:cs typeface="Canva Sans"/>
                <a:sym typeface="Canva Sans"/>
              </a:rPr>
              <a:t> Regular updates to the examination regulations are possible!</a:t>
            </a:r>
          </a:p>
        </p:txBody>
      </p:sp>
      <p:sp>
        <p:nvSpPr>
          <p:cNvPr id="4" name="Freeform 4"/>
          <p:cNvSpPr/>
          <p:nvPr/>
        </p:nvSpPr>
        <p:spPr>
          <a:xfrm>
            <a:off x="8944608" y="3020730"/>
            <a:ext cx="1960347" cy="2010612"/>
          </a:xfrm>
          <a:custGeom>
            <a:avLst/>
            <a:gdLst/>
            <a:ahLst/>
            <a:cxnLst/>
            <a:rect l="l" t="t" r="r" b="b"/>
            <a:pathLst>
              <a:path w="1960347" h="2010612">
                <a:moveTo>
                  <a:pt x="0" y="0"/>
                </a:moveTo>
                <a:lnTo>
                  <a:pt x="1960346" y="0"/>
                </a:lnTo>
                <a:lnTo>
                  <a:pt x="1960346" y="2010612"/>
                </a:lnTo>
                <a:lnTo>
                  <a:pt x="0" y="20106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5" name="TextBox 5"/>
          <p:cNvSpPr txBox="1"/>
          <p:nvPr/>
        </p:nvSpPr>
        <p:spPr>
          <a:xfrm>
            <a:off x="418702" y="588327"/>
            <a:ext cx="8337962" cy="795021"/>
          </a:xfrm>
          <a:prstGeom prst="rect">
            <a:avLst/>
          </a:prstGeom>
        </p:spPr>
        <p:txBody>
          <a:bodyPr lIns="0" tIns="0" rIns="0" bIns="0" rtlCol="0" anchor="t">
            <a:spAutoFit/>
          </a:bodyPr>
          <a:lstStyle/>
          <a:p>
            <a:pPr algn="ctr">
              <a:lnSpc>
                <a:spcPts val="6579"/>
              </a:lnSpc>
              <a:spcBef>
                <a:spcPct val="0"/>
              </a:spcBef>
            </a:pPr>
            <a:r>
              <a:rPr lang="en-US" sz="4699" b="1">
                <a:solidFill>
                  <a:srgbClr val="000000"/>
                </a:solidFill>
                <a:latin typeface="Canva Sans Bold"/>
                <a:ea typeface="Canva Sans Bold"/>
                <a:cs typeface="Canva Sans Bold"/>
                <a:sym typeface="Canva Sans Bold"/>
              </a:rPr>
              <a:t>Examination regulations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7889217" cy="10062684"/>
          </a:xfrm>
          <a:custGeom>
            <a:avLst/>
            <a:gdLst/>
            <a:ahLst/>
            <a:cxnLst/>
            <a:rect l="l" t="t" r="r" b="b"/>
            <a:pathLst>
              <a:path w="17889217" h="10062684">
                <a:moveTo>
                  <a:pt x="0" y="0"/>
                </a:moveTo>
                <a:lnTo>
                  <a:pt x="17889217" y="0"/>
                </a:lnTo>
                <a:lnTo>
                  <a:pt x="17889217" y="10062684"/>
                </a:lnTo>
                <a:lnTo>
                  <a:pt x="0" y="10062684"/>
                </a:lnTo>
                <a:lnTo>
                  <a:pt x="0" y="0"/>
                </a:lnTo>
                <a:close/>
              </a:path>
            </a:pathLst>
          </a:custGeom>
          <a:blipFill>
            <a:blip r:embed="rId2"/>
            <a:stretch>
              <a:fillRect/>
            </a:stretch>
          </a:blipFill>
        </p:spPr>
        <p:txBody>
          <a:bodyPr/>
          <a:lstStyle/>
          <a:p>
            <a:endParaRPr lang="de-DE"/>
          </a:p>
        </p:txBody>
      </p:sp>
      <p:sp>
        <p:nvSpPr>
          <p:cNvPr id="3" name="TextBox 3"/>
          <p:cNvSpPr txBox="1"/>
          <p:nvPr/>
        </p:nvSpPr>
        <p:spPr>
          <a:xfrm>
            <a:off x="418702" y="588327"/>
            <a:ext cx="8337962" cy="795021"/>
          </a:xfrm>
          <a:prstGeom prst="rect">
            <a:avLst/>
          </a:prstGeom>
        </p:spPr>
        <p:txBody>
          <a:bodyPr lIns="0" tIns="0" rIns="0" bIns="0" rtlCol="0" anchor="t">
            <a:spAutoFit/>
          </a:bodyPr>
          <a:lstStyle/>
          <a:p>
            <a:pPr algn="ctr">
              <a:lnSpc>
                <a:spcPts val="6579"/>
              </a:lnSpc>
              <a:spcBef>
                <a:spcPct val="0"/>
              </a:spcBef>
            </a:pPr>
            <a:r>
              <a:rPr lang="en-US" sz="4699" b="1">
                <a:solidFill>
                  <a:srgbClr val="000000"/>
                </a:solidFill>
                <a:latin typeface="Canva Sans Bold"/>
                <a:ea typeface="Canva Sans Bold"/>
                <a:cs typeface="Canva Sans Bold"/>
                <a:sym typeface="Canva Sans Bold"/>
              </a:rPr>
              <a:t>Examination regulations</a:t>
            </a:r>
          </a:p>
        </p:txBody>
      </p:sp>
      <p:sp>
        <p:nvSpPr>
          <p:cNvPr id="4" name="TextBox 4"/>
          <p:cNvSpPr txBox="1"/>
          <p:nvPr/>
        </p:nvSpPr>
        <p:spPr>
          <a:xfrm>
            <a:off x="1028700" y="2043868"/>
            <a:ext cx="16028540" cy="6655969"/>
          </a:xfrm>
          <a:prstGeom prst="rect">
            <a:avLst/>
          </a:prstGeom>
        </p:spPr>
        <p:txBody>
          <a:bodyPr lIns="0" tIns="0" rIns="0" bIns="0" rtlCol="0" anchor="t">
            <a:spAutoFit/>
          </a:bodyPr>
          <a:lstStyle/>
          <a:p>
            <a:pPr marL="0" lvl="0" indent="0" algn="l">
              <a:lnSpc>
                <a:spcPts val="3785"/>
              </a:lnSpc>
              <a:spcBef>
                <a:spcPct val="0"/>
              </a:spcBef>
            </a:pPr>
            <a:r>
              <a:rPr lang="en-US" sz="2703" b="1">
                <a:solidFill>
                  <a:srgbClr val="A3017C"/>
                </a:solidFill>
                <a:latin typeface="Canva Sans Bold"/>
                <a:ea typeface="Canva Sans Bold"/>
                <a:cs typeface="Canva Sans Bold"/>
                <a:sym typeface="Canva Sans Bold"/>
              </a:rPr>
              <a:t>R</a:t>
            </a:r>
            <a:r>
              <a:rPr lang="en-US" sz="2703" b="1" u="none" strike="noStrike">
                <a:solidFill>
                  <a:srgbClr val="A3017C"/>
                </a:solidFill>
                <a:latin typeface="Canva Sans Bold"/>
                <a:ea typeface="Canva Sans Bold"/>
                <a:cs typeface="Canva Sans Bold"/>
                <a:sym typeface="Canva Sans Bold"/>
              </a:rPr>
              <a:t>etaking exams:</a:t>
            </a:r>
          </a:p>
          <a:p>
            <a:pPr marL="583791" lvl="1" indent="-291896" algn="l">
              <a:lnSpc>
                <a:spcPts val="3785"/>
              </a:lnSpc>
              <a:spcBef>
                <a:spcPct val="0"/>
              </a:spcBef>
              <a:buFont typeface="Arial"/>
              <a:buChar char="•"/>
            </a:pPr>
            <a:r>
              <a:rPr lang="en-US" sz="2703" u="none" strike="noStrike">
                <a:solidFill>
                  <a:srgbClr val="000000"/>
                </a:solidFill>
                <a:latin typeface="Canva Sans"/>
                <a:ea typeface="Canva Sans"/>
                <a:cs typeface="Canva Sans"/>
                <a:sym typeface="Canva Sans"/>
              </a:rPr>
              <a:t>Failed exams must generally be retaken within six months, at the latest on the next possible exam date. For more detailed information on your specific degree program, please refer to your examination regulations.</a:t>
            </a:r>
          </a:p>
          <a:p>
            <a:pPr marL="583791" lvl="1" indent="-291896" algn="l">
              <a:lnSpc>
                <a:spcPts val="3785"/>
              </a:lnSpc>
              <a:spcBef>
                <a:spcPct val="0"/>
              </a:spcBef>
              <a:buFont typeface="Arial"/>
              <a:buChar char="•"/>
            </a:pPr>
            <a:r>
              <a:rPr lang="en-US" sz="2703" u="none" strike="noStrike">
                <a:solidFill>
                  <a:srgbClr val="000000"/>
                </a:solidFill>
                <a:latin typeface="Canva Sans"/>
                <a:ea typeface="Canva Sans"/>
                <a:cs typeface="Canva Sans"/>
                <a:sym typeface="Canva Sans"/>
              </a:rPr>
              <a:t>Voluntary retaking of a passed module to improve your grade is not permitted.</a:t>
            </a:r>
          </a:p>
          <a:p>
            <a:pPr marL="0" lvl="0" indent="0" algn="l">
              <a:lnSpc>
                <a:spcPts val="3785"/>
              </a:lnSpc>
              <a:spcBef>
                <a:spcPct val="0"/>
              </a:spcBef>
            </a:pPr>
            <a:endParaRPr lang="en-US" sz="2703" u="none" strike="noStrike">
              <a:solidFill>
                <a:srgbClr val="000000"/>
              </a:solidFill>
              <a:latin typeface="Canva Sans"/>
              <a:ea typeface="Canva Sans"/>
              <a:cs typeface="Canva Sans"/>
              <a:sym typeface="Canva Sans"/>
            </a:endParaRPr>
          </a:p>
          <a:p>
            <a:pPr marL="0" lvl="0" indent="0" algn="l">
              <a:lnSpc>
                <a:spcPts val="3785"/>
              </a:lnSpc>
              <a:spcBef>
                <a:spcPct val="0"/>
              </a:spcBef>
            </a:pPr>
            <a:r>
              <a:rPr lang="en-US" sz="2703" b="1" u="none" strike="noStrike">
                <a:solidFill>
                  <a:srgbClr val="A3017C"/>
                </a:solidFill>
                <a:latin typeface="Canva Sans Bold"/>
                <a:ea typeface="Canva Sans Bold"/>
                <a:cs typeface="Canva Sans Bold"/>
                <a:sym typeface="Canva Sans Bold"/>
              </a:rPr>
              <a:t>Non-participation in an examination:</a:t>
            </a:r>
          </a:p>
          <a:p>
            <a:pPr marL="583791" lvl="1" indent="-291896" algn="l">
              <a:lnSpc>
                <a:spcPts val="3785"/>
              </a:lnSpc>
              <a:spcBef>
                <a:spcPct val="0"/>
              </a:spcBef>
              <a:buFont typeface="Arial"/>
              <a:buChar char="•"/>
            </a:pPr>
            <a:r>
              <a:rPr lang="en-US" sz="2703" u="none" strike="noStrike">
                <a:solidFill>
                  <a:srgbClr val="000000"/>
                </a:solidFill>
                <a:latin typeface="Canva Sans"/>
                <a:ea typeface="Canva Sans"/>
                <a:cs typeface="Canva Sans"/>
                <a:sym typeface="Canva Sans"/>
              </a:rPr>
              <a:t>If you are ill and unable to attend, please obtain a medical certificate stating the period of illness without delay.</a:t>
            </a:r>
          </a:p>
          <a:p>
            <a:pPr marL="583791" lvl="1" indent="-291896" algn="l">
              <a:lnSpc>
                <a:spcPts val="3785"/>
              </a:lnSpc>
              <a:spcBef>
                <a:spcPct val="0"/>
              </a:spcBef>
              <a:buFont typeface="Arial"/>
              <a:buChar char="•"/>
            </a:pPr>
            <a:r>
              <a:rPr lang="en-US" sz="2703" u="none" strike="noStrike">
                <a:solidFill>
                  <a:srgbClr val="000000"/>
                </a:solidFill>
                <a:latin typeface="Canva Sans"/>
                <a:ea typeface="Canva Sans"/>
                <a:cs typeface="Canva Sans"/>
                <a:sym typeface="Canva Sans"/>
              </a:rPr>
              <a:t>Keep the certificate in a safe place. If you have not passed all the required examinations by the end of a deadline (orientation examination or maximum duration of study), you can apply for an extension of your study period by submitting the relevant evidence.</a:t>
            </a:r>
          </a:p>
          <a:p>
            <a:pPr marL="0" lvl="0" indent="0" algn="l">
              <a:lnSpc>
                <a:spcPts val="3785"/>
              </a:lnSpc>
              <a:spcBef>
                <a:spcPct val="0"/>
              </a:spcBef>
            </a:pPr>
            <a:endParaRPr lang="en-US" sz="2703" u="none" strike="noStrike">
              <a:solidFill>
                <a:srgbClr val="000000"/>
              </a:solidFill>
              <a:latin typeface="Canva Sans"/>
              <a:ea typeface="Canva Sans"/>
              <a:cs typeface="Canva Sans"/>
              <a:sym typeface="Canva Sans"/>
            </a:endParaRPr>
          </a:p>
          <a:p>
            <a:pPr marL="0" lvl="0" indent="0" algn="l">
              <a:lnSpc>
                <a:spcPts val="3785"/>
              </a:lnSpc>
              <a:spcBef>
                <a:spcPct val="0"/>
              </a:spcBef>
            </a:pPr>
            <a:endParaRPr lang="en-US" sz="2703" u="none" strike="noStrike">
              <a:solidFill>
                <a:srgbClr val="000000"/>
              </a:solidFill>
              <a:latin typeface="Canva Sans"/>
              <a:ea typeface="Canva Sans"/>
              <a:cs typeface="Canva Sans"/>
              <a:sym typeface="Canva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7889217" cy="10062684"/>
          </a:xfrm>
          <a:custGeom>
            <a:avLst/>
            <a:gdLst/>
            <a:ahLst/>
            <a:cxnLst/>
            <a:rect l="l" t="t" r="r" b="b"/>
            <a:pathLst>
              <a:path w="17889217" h="10062684">
                <a:moveTo>
                  <a:pt x="0" y="0"/>
                </a:moveTo>
                <a:lnTo>
                  <a:pt x="17889217" y="0"/>
                </a:lnTo>
                <a:lnTo>
                  <a:pt x="17889217" y="10062684"/>
                </a:lnTo>
                <a:lnTo>
                  <a:pt x="0" y="10062684"/>
                </a:lnTo>
                <a:lnTo>
                  <a:pt x="0" y="0"/>
                </a:lnTo>
                <a:close/>
              </a:path>
            </a:pathLst>
          </a:custGeom>
          <a:blipFill>
            <a:blip r:embed="rId2"/>
            <a:stretch>
              <a:fillRect/>
            </a:stretch>
          </a:blipFill>
        </p:spPr>
        <p:txBody>
          <a:bodyPr/>
          <a:lstStyle/>
          <a:p>
            <a:endParaRPr lang="de-DE"/>
          </a:p>
        </p:txBody>
      </p:sp>
      <p:sp>
        <p:nvSpPr>
          <p:cNvPr id="3" name="Freeform 3"/>
          <p:cNvSpPr/>
          <p:nvPr/>
        </p:nvSpPr>
        <p:spPr>
          <a:xfrm>
            <a:off x="5601423" y="5143500"/>
            <a:ext cx="7085154" cy="4676201"/>
          </a:xfrm>
          <a:custGeom>
            <a:avLst/>
            <a:gdLst/>
            <a:ahLst/>
            <a:cxnLst/>
            <a:rect l="l" t="t" r="r" b="b"/>
            <a:pathLst>
              <a:path w="7085154" h="4676201">
                <a:moveTo>
                  <a:pt x="0" y="0"/>
                </a:moveTo>
                <a:lnTo>
                  <a:pt x="7085154" y="0"/>
                </a:lnTo>
                <a:lnTo>
                  <a:pt x="7085154" y="4676201"/>
                </a:lnTo>
                <a:lnTo>
                  <a:pt x="0" y="4676201"/>
                </a:lnTo>
                <a:lnTo>
                  <a:pt x="0" y="0"/>
                </a:lnTo>
                <a:close/>
              </a:path>
            </a:pathLst>
          </a:custGeom>
          <a:blipFill>
            <a:blip r:embed="rId3"/>
            <a:stretch>
              <a:fillRect l="-1271" r="-1271"/>
            </a:stretch>
          </a:blipFill>
        </p:spPr>
        <p:txBody>
          <a:bodyPr/>
          <a:lstStyle/>
          <a:p>
            <a:endParaRPr lang="de-DE"/>
          </a:p>
        </p:txBody>
      </p:sp>
      <p:sp>
        <p:nvSpPr>
          <p:cNvPr id="4" name="Freeform 4"/>
          <p:cNvSpPr/>
          <p:nvPr/>
        </p:nvSpPr>
        <p:spPr>
          <a:xfrm rot="-9103894" flipH="1">
            <a:off x="4099024" y="5421973"/>
            <a:ext cx="1386824" cy="837295"/>
          </a:xfrm>
          <a:custGeom>
            <a:avLst/>
            <a:gdLst/>
            <a:ahLst/>
            <a:cxnLst/>
            <a:rect l="l" t="t" r="r" b="b"/>
            <a:pathLst>
              <a:path w="1386824" h="837295">
                <a:moveTo>
                  <a:pt x="1386824" y="0"/>
                </a:moveTo>
                <a:lnTo>
                  <a:pt x="0" y="0"/>
                </a:lnTo>
                <a:lnTo>
                  <a:pt x="0" y="837296"/>
                </a:lnTo>
                <a:lnTo>
                  <a:pt x="1386824" y="837296"/>
                </a:lnTo>
                <a:lnTo>
                  <a:pt x="138682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5" name="TextBox 5"/>
          <p:cNvSpPr txBox="1"/>
          <p:nvPr/>
        </p:nvSpPr>
        <p:spPr>
          <a:xfrm>
            <a:off x="418702" y="588327"/>
            <a:ext cx="12906855" cy="795021"/>
          </a:xfrm>
          <a:prstGeom prst="rect">
            <a:avLst/>
          </a:prstGeom>
        </p:spPr>
        <p:txBody>
          <a:bodyPr lIns="0" tIns="0" rIns="0" bIns="0" rtlCol="0" anchor="t">
            <a:spAutoFit/>
          </a:bodyPr>
          <a:lstStyle/>
          <a:p>
            <a:pPr algn="ctr">
              <a:lnSpc>
                <a:spcPts val="6579"/>
              </a:lnSpc>
              <a:spcBef>
                <a:spcPct val="0"/>
              </a:spcBef>
            </a:pPr>
            <a:r>
              <a:rPr lang="en-US" sz="4699" b="1">
                <a:solidFill>
                  <a:srgbClr val="000000"/>
                </a:solidFill>
                <a:latin typeface="Canva Sans Bold"/>
                <a:ea typeface="Canva Sans Bold"/>
                <a:cs typeface="Canva Sans Bold"/>
                <a:sym typeface="Canva Sans Bold"/>
              </a:rPr>
              <a:t>STUDIS - The Online Examination Office</a:t>
            </a:r>
          </a:p>
        </p:txBody>
      </p:sp>
      <p:sp>
        <p:nvSpPr>
          <p:cNvPr id="6" name="TextBox 6"/>
          <p:cNvSpPr txBox="1"/>
          <p:nvPr/>
        </p:nvSpPr>
        <p:spPr>
          <a:xfrm>
            <a:off x="1028700" y="2043868"/>
            <a:ext cx="16028540" cy="2845969"/>
          </a:xfrm>
          <a:prstGeom prst="rect">
            <a:avLst/>
          </a:prstGeom>
        </p:spPr>
        <p:txBody>
          <a:bodyPr lIns="0" tIns="0" rIns="0" bIns="0" rtlCol="0" anchor="t">
            <a:spAutoFit/>
          </a:bodyPr>
          <a:lstStyle/>
          <a:p>
            <a:pPr algn="l">
              <a:lnSpc>
                <a:spcPts val="3785"/>
              </a:lnSpc>
            </a:pPr>
            <a:r>
              <a:rPr lang="en-US" sz="2703">
                <a:solidFill>
                  <a:srgbClr val="000000"/>
                </a:solidFill>
                <a:latin typeface="Canva Sans"/>
                <a:ea typeface="Canva Sans"/>
                <a:cs typeface="Canva Sans"/>
                <a:sym typeface="Canva Sans"/>
              </a:rPr>
              <a:t>You can register for your exams via the online examination office STUDIS.</a:t>
            </a:r>
          </a:p>
          <a:p>
            <a:pPr algn="l">
              <a:lnSpc>
                <a:spcPts val="3785"/>
              </a:lnSpc>
            </a:pPr>
            <a:endParaRPr lang="en-US" sz="2703">
              <a:solidFill>
                <a:srgbClr val="000000"/>
              </a:solidFill>
              <a:latin typeface="Canva Sans"/>
              <a:ea typeface="Canva Sans"/>
              <a:cs typeface="Canva Sans"/>
              <a:sym typeface="Canva Sans"/>
            </a:endParaRPr>
          </a:p>
          <a:p>
            <a:pPr algn="l">
              <a:lnSpc>
                <a:spcPts val="3785"/>
              </a:lnSpc>
            </a:pPr>
            <a:r>
              <a:rPr lang="en-US" sz="2703">
                <a:solidFill>
                  <a:srgbClr val="000000"/>
                </a:solidFill>
                <a:latin typeface="Canva Sans"/>
                <a:ea typeface="Canva Sans"/>
                <a:cs typeface="Canva Sans"/>
                <a:sym typeface="Canva Sans"/>
              </a:rPr>
              <a:t>On this website of the University of Augsburg, you will find detailed instructions that explain the exam registration process step by step in German and English:</a:t>
            </a:r>
          </a:p>
          <a:p>
            <a:pPr marL="0" lvl="0" indent="0" algn="l">
              <a:lnSpc>
                <a:spcPts val="3785"/>
              </a:lnSpc>
              <a:spcBef>
                <a:spcPct val="0"/>
              </a:spcBef>
            </a:pPr>
            <a:r>
              <a:rPr lang="en-US" sz="2703" u="sng">
                <a:solidFill>
                  <a:srgbClr val="000000"/>
                </a:solidFill>
                <a:latin typeface="Canva Sans"/>
                <a:ea typeface="Canva Sans"/>
                <a:cs typeface="Canva Sans"/>
                <a:sym typeface="Canva Sans"/>
                <a:hlinkClick r:id="rId6" tooltip="https://www.uni-augsburg.de/de/studium/organisation-beratung/pruefungen/was-sind-pruefungen/anleitung-studis/"/>
              </a:rPr>
              <a:t>https://www.uni-augsburg.de/de/studium/organisation-beratung/pruefungen/was-sind-pruefungen/anleitung-studis/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7889217" cy="10062684"/>
          </a:xfrm>
          <a:custGeom>
            <a:avLst/>
            <a:gdLst/>
            <a:ahLst/>
            <a:cxnLst/>
            <a:rect l="l" t="t" r="r" b="b"/>
            <a:pathLst>
              <a:path w="17889217" h="10062684">
                <a:moveTo>
                  <a:pt x="0" y="0"/>
                </a:moveTo>
                <a:lnTo>
                  <a:pt x="17889217" y="0"/>
                </a:lnTo>
                <a:lnTo>
                  <a:pt x="17889217" y="10062684"/>
                </a:lnTo>
                <a:lnTo>
                  <a:pt x="0" y="10062684"/>
                </a:lnTo>
                <a:lnTo>
                  <a:pt x="0" y="0"/>
                </a:lnTo>
                <a:close/>
              </a:path>
            </a:pathLst>
          </a:custGeom>
          <a:blipFill>
            <a:blip r:embed="rId2"/>
            <a:stretch>
              <a:fillRect/>
            </a:stretch>
          </a:blipFill>
        </p:spPr>
        <p:txBody>
          <a:bodyPr/>
          <a:lstStyle/>
          <a:p>
            <a:endParaRPr lang="de-DE"/>
          </a:p>
        </p:txBody>
      </p:sp>
      <p:sp>
        <p:nvSpPr>
          <p:cNvPr id="3" name="TextBox 3"/>
          <p:cNvSpPr txBox="1"/>
          <p:nvPr/>
        </p:nvSpPr>
        <p:spPr>
          <a:xfrm>
            <a:off x="418702" y="588327"/>
            <a:ext cx="11299742" cy="795021"/>
          </a:xfrm>
          <a:prstGeom prst="rect">
            <a:avLst/>
          </a:prstGeom>
        </p:spPr>
        <p:txBody>
          <a:bodyPr lIns="0" tIns="0" rIns="0" bIns="0" rtlCol="0" anchor="t">
            <a:spAutoFit/>
          </a:bodyPr>
          <a:lstStyle/>
          <a:p>
            <a:pPr algn="ctr">
              <a:lnSpc>
                <a:spcPts val="6579"/>
              </a:lnSpc>
              <a:spcBef>
                <a:spcPct val="0"/>
              </a:spcBef>
            </a:pPr>
            <a:r>
              <a:rPr lang="en-US" sz="4699" b="1">
                <a:solidFill>
                  <a:srgbClr val="000000"/>
                </a:solidFill>
                <a:latin typeface="Canva Sans Bold"/>
                <a:ea typeface="Canva Sans Bold"/>
                <a:cs typeface="Canva Sans Bold"/>
                <a:sym typeface="Canva Sans Bold"/>
              </a:rPr>
              <a:t>Digicampus - Course Registration</a:t>
            </a:r>
          </a:p>
        </p:txBody>
      </p:sp>
      <p:sp>
        <p:nvSpPr>
          <p:cNvPr id="4" name="TextBox 4"/>
          <p:cNvSpPr txBox="1"/>
          <p:nvPr/>
        </p:nvSpPr>
        <p:spPr>
          <a:xfrm>
            <a:off x="1053741" y="1960294"/>
            <a:ext cx="16180518" cy="2404248"/>
          </a:xfrm>
          <a:prstGeom prst="rect">
            <a:avLst/>
          </a:prstGeom>
        </p:spPr>
        <p:txBody>
          <a:bodyPr lIns="0" tIns="0" rIns="0" bIns="0" rtlCol="0" anchor="t">
            <a:spAutoFit/>
          </a:bodyPr>
          <a:lstStyle/>
          <a:p>
            <a:pPr algn="l">
              <a:lnSpc>
                <a:spcPts val="3785"/>
              </a:lnSpc>
            </a:pPr>
            <a:r>
              <a:rPr lang="en-US" sz="2703" dirty="0">
                <a:solidFill>
                  <a:srgbClr val="000000"/>
                </a:solidFill>
                <a:latin typeface="Canva Sans"/>
                <a:ea typeface="Canva Sans"/>
                <a:cs typeface="Canva Sans"/>
                <a:sym typeface="Canva Sans"/>
              </a:rPr>
              <a:t>You can create your timetable using the online platform “</a:t>
            </a:r>
            <a:r>
              <a:rPr lang="en-US" sz="2703" b="1" u="sng" dirty="0" err="1">
                <a:solidFill>
                  <a:srgbClr val="000000"/>
                </a:solidFill>
                <a:latin typeface="Canva Sans Bold"/>
                <a:ea typeface="Canva Sans Bold"/>
                <a:cs typeface="Canva Sans Bold"/>
                <a:sym typeface="Canva Sans Bold"/>
                <a:hlinkClick r:id="rId3" tooltip="https://digicampus.uni-augsburg.de"/>
              </a:rPr>
              <a:t>Digicampus</a:t>
            </a:r>
            <a:r>
              <a:rPr lang="en-US" sz="2703" dirty="0">
                <a:solidFill>
                  <a:srgbClr val="000000"/>
                </a:solidFill>
                <a:latin typeface="Canva Sans"/>
                <a:ea typeface="Canva Sans"/>
                <a:cs typeface="Canva Sans"/>
                <a:sym typeface="Canva Sans"/>
              </a:rPr>
              <a:t>.”</a:t>
            </a:r>
          </a:p>
          <a:p>
            <a:pPr marL="0" lvl="0" indent="0" algn="l">
              <a:lnSpc>
                <a:spcPts val="3785"/>
              </a:lnSpc>
              <a:spcBef>
                <a:spcPct val="0"/>
              </a:spcBef>
            </a:pPr>
            <a:r>
              <a:rPr lang="en-US" sz="2703" dirty="0">
                <a:solidFill>
                  <a:srgbClr val="000000"/>
                </a:solidFill>
                <a:latin typeface="Canva Sans"/>
                <a:ea typeface="Canva Sans"/>
                <a:cs typeface="Canva Sans"/>
                <a:sym typeface="Canva Sans"/>
              </a:rPr>
              <a:t>The following link will take you to an introductory video from the University of Augsburg (approx. 20 min): </a:t>
            </a:r>
            <a:r>
              <a:rPr lang="en-US" sz="2703" u="sng" strike="noStrike" dirty="0">
                <a:solidFill>
                  <a:srgbClr val="000000"/>
                </a:solidFill>
                <a:latin typeface="Canva Sans"/>
                <a:ea typeface="Canva Sans"/>
                <a:cs typeface="Canva Sans"/>
                <a:sym typeface="Canva Sans"/>
                <a:hlinkClick r:id="rId4" tooltip="https://www.youtube.com/watch?v=P39-G32PEeM"/>
              </a:rPr>
              <a:t>https://www.youtube.com/watch?v=P39-G32PEeM</a:t>
            </a:r>
            <a:r>
              <a:rPr lang="en-US" sz="2703" u="none" strike="noStrike" dirty="0">
                <a:solidFill>
                  <a:srgbClr val="000000"/>
                </a:solidFill>
                <a:latin typeface="Canva Sans"/>
                <a:ea typeface="Canva Sans"/>
                <a:cs typeface="Canva Sans"/>
                <a:sym typeface="Canva Sans"/>
              </a:rPr>
              <a:t>. </a:t>
            </a:r>
          </a:p>
          <a:p>
            <a:pPr marL="0" lvl="0" indent="0" algn="l">
              <a:lnSpc>
                <a:spcPts val="3785"/>
              </a:lnSpc>
              <a:spcBef>
                <a:spcPct val="0"/>
              </a:spcBef>
            </a:pPr>
            <a:r>
              <a:rPr lang="en-US" sz="2703" u="none" strike="noStrike" dirty="0">
                <a:solidFill>
                  <a:srgbClr val="000000"/>
                </a:solidFill>
                <a:latin typeface="Canva Sans"/>
                <a:ea typeface="Canva Sans"/>
                <a:cs typeface="Canva Sans"/>
                <a:sym typeface="Canva Sans"/>
              </a:rPr>
              <a:t>If the video in German does not help you, we recommend that you attend the </a:t>
            </a:r>
            <a:r>
              <a:rPr lang="en-US" sz="2703" u="sng" strike="noStrike" dirty="0">
                <a:solidFill>
                  <a:srgbClr val="000000"/>
                </a:solidFill>
                <a:latin typeface="Canva Sans"/>
                <a:ea typeface="Canva Sans"/>
                <a:cs typeface="Canva Sans"/>
                <a:sym typeface="Canva Sans"/>
                <a:hlinkClick r:id="rId5" tooltip="https://www.uni-augsburg.de/en/portal/internationals/abschluss/study-preparation-course/"/>
              </a:rPr>
              <a:t>study preparation course</a:t>
            </a:r>
            <a:r>
              <a:rPr lang="en-US" sz="2703" u="none" strike="noStrike" dirty="0">
                <a:solidFill>
                  <a:srgbClr val="000000"/>
                </a:solidFill>
                <a:latin typeface="Canva Sans"/>
                <a:ea typeface="Canva Sans"/>
                <a:cs typeface="Canva Sans"/>
                <a:sym typeface="Canva Sans"/>
              </a:rPr>
              <a:t> offered by the international office, where we will help you create your timetable.</a:t>
            </a:r>
          </a:p>
        </p:txBody>
      </p:sp>
      <p:sp>
        <p:nvSpPr>
          <p:cNvPr id="5" name="TextBox 5"/>
          <p:cNvSpPr txBox="1"/>
          <p:nvPr/>
        </p:nvSpPr>
        <p:spPr>
          <a:xfrm>
            <a:off x="1053741" y="4734559"/>
            <a:ext cx="16180518" cy="5328125"/>
          </a:xfrm>
          <a:prstGeom prst="rect">
            <a:avLst/>
          </a:prstGeom>
        </p:spPr>
        <p:txBody>
          <a:bodyPr lIns="0" tIns="0" rIns="0" bIns="0" rtlCol="0" anchor="t">
            <a:spAutoFit/>
          </a:bodyPr>
          <a:lstStyle/>
          <a:p>
            <a:pPr marL="0" lvl="0" indent="0" algn="l">
              <a:lnSpc>
                <a:spcPts val="3785"/>
              </a:lnSpc>
              <a:spcBef>
                <a:spcPct val="0"/>
              </a:spcBef>
            </a:pPr>
            <a:r>
              <a:rPr lang="en-US" sz="2703" b="1" u="none" strike="noStrike" dirty="0">
                <a:solidFill>
                  <a:srgbClr val="A3017C"/>
                </a:solidFill>
                <a:latin typeface="Canva Sans Bold"/>
                <a:ea typeface="Canva Sans Bold"/>
                <a:cs typeface="Canva Sans Bold"/>
                <a:sym typeface="Canva Sans Bold"/>
              </a:rPr>
              <a:t>Tips for creating a timetable provided by the Central Student Advisory Service:</a:t>
            </a:r>
          </a:p>
          <a:p>
            <a:pPr marL="583791" lvl="1" indent="-291896" algn="l">
              <a:lnSpc>
                <a:spcPts val="3785"/>
              </a:lnSpc>
              <a:spcBef>
                <a:spcPct val="0"/>
              </a:spcBef>
              <a:buFont typeface="Arial"/>
              <a:buChar char="•"/>
            </a:pPr>
            <a:r>
              <a:rPr lang="en-US" sz="2703" u="none" strike="noStrike" dirty="0">
                <a:solidFill>
                  <a:srgbClr val="000000"/>
                </a:solidFill>
                <a:latin typeface="Canva Sans"/>
                <a:ea typeface="Canva Sans"/>
                <a:cs typeface="Canva Sans"/>
                <a:sym typeface="Canva Sans"/>
              </a:rPr>
              <a:t>Before creating your timetable, you should first attend the central introductory event at the University of Augsburg (if you understand German) and especially </a:t>
            </a:r>
            <a:r>
              <a:rPr lang="en-US" sz="2703" b="1" u="none" strike="noStrike" dirty="0">
                <a:solidFill>
                  <a:srgbClr val="000000"/>
                </a:solidFill>
                <a:latin typeface="Canva Sans Bold"/>
                <a:ea typeface="Canva Sans Bold"/>
                <a:cs typeface="Canva Sans Bold"/>
                <a:sym typeface="Canva Sans Bold"/>
              </a:rPr>
              <a:t>the subject-specific introductory event for your degree program</a:t>
            </a:r>
            <a:r>
              <a:rPr lang="en-US" sz="2703" u="none" strike="noStrike" dirty="0">
                <a:solidFill>
                  <a:srgbClr val="000000"/>
                </a:solidFill>
                <a:latin typeface="Canva Sans"/>
                <a:ea typeface="Canva Sans"/>
                <a:cs typeface="Canva Sans"/>
                <a:sym typeface="Canva Sans"/>
              </a:rPr>
              <a:t>. You will receive important information there!</a:t>
            </a:r>
          </a:p>
          <a:p>
            <a:pPr marL="583791" lvl="1" indent="-291896" algn="l">
              <a:lnSpc>
                <a:spcPts val="3785"/>
              </a:lnSpc>
              <a:spcBef>
                <a:spcPct val="0"/>
              </a:spcBef>
              <a:buFont typeface="Arial"/>
              <a:buChar char="•"/>
            </a:pPr>
            <a:r>
              <a:rPr lang="en-US" sz="2703" u="none" strike="noStrike" dirty="0">
                <a:solidFill>
                  <a:srgbClr val="000000"/>
                </a:solidFill>
                <a:latin typeface="Canva Sans"/>
                <a:ea typeface="Canva Sans"/>
                <a:cs typeface="Canva Sans"/>
                <a:sym typeface="Canva Sans"/>
              </a:rPr>
              <a:t>Until then, you can already familiarize yourself with the structure of your studies and put together a </a:t>
            </a:r>
            <a:r>
              <a:rPr lang="en-US" sz="2703" b="1" u="none" strike="noStrike" dirty="0">
                <a:solidFill>
                  <a:srgbClr val="000000"/>
                </a:solidFill>
                <a:latin typeface="Canva Sans Bold"/>
                <a:ea typeface="Canva Sans Bold"/>
                <a:cs typeface="Canva Sans Bold"/>
                <a:sym typeface="Canva Sans Bold"/>
              </a:rPr>
              <a:t>preliminary </a:t>
            </a:r>
            <a:r>
              <a:rPr lang="en-US" sz="2703" u="none" strike="noStrike" dirty="0">
                <a:solidFill>
                  <a:srgbClr val="000000"/>
                </a:solidFill>
                <a:latin typeface="Canva Sans"/>
                <a:ea typeface="Canva Sans"/>
                <a:cs typeface="Canva Sans"/>
                <a:sym typeface="Canva Sans"/>
              </a:rPr>
              <a:t>timetable.</a:t>
            </a:r>
          </a:p>
          <a:p>
            <a:pPr marL="583791" lvl="1" indent="-291896" algn="l">
              <a:lnSpc>
                <a:spcPts val="3785"/>
              </a:lnSpc>
              <a:spcBef>
                <a:spcPct val="0"/>
              </a:spcBef>
              <a:buFont typeface="Arial"/>
              <a:buChar char="•"/>
            </a:pPr>
            <a:r>
              <a:rPr lang="en-US" sz="2703" u="none" strike="noStrike" dirty="0">
                <a:solidFill>
                  <a:srgbClr val="000000"/>
                </a:solidFill>
                <a:latin typeface="Canva Sans"/>
                <a:ea typeface="Canva Sans"/>
                <a:cs typeface="Canva Sans"/>
                <a:sym typeface="Canva Sans"/>
              </a:rPr>
              <a:t>It is completely normal if your timetable changes during the first two weeks of your first semester.</a:t>
            </a:r>
          </a:p>
          <a:p>
            <a:pPr marL="583791" lvl="1" indent="-291896" algn="l">
              <a:lnSpc>
                <a:spcPts val="3785"/>
              </a:lnSpc>
              <a:spcBef>
                <a:spcPct val="0"/>
              </a:spcBef>
              <a:buFont typeface="Arial"/>
              <a:buChar char="•"/>
            </a:pPr>
            <a:r>
              <a:rPr lang="en-US" sz="2703" u="none" strike="noStrike" dirty="0">
                <a:solidFill>
                  <a:srgbClr val="000000"/>
                </a:solidFill>
                <a:latin typeface="Canva Sans"/>
                <a:ea typeface="Canva Sans"/>
                <a:cs typeface="Canva Sans"/>
                <a:sym typeface="Canva Sans"/>
              </a:rPr>
              <a:t>If you have any questions, please contact the academic advisors or the student council for your degree program.</a:t>
            </a:r>
          </a:p>
          <a:p>
            <a:pPr marL="583791" lvl="1" indent="-291896" algn="l">
              <a:lnSpc>
                <a:spcPts val="3785"/>
              </a:lnSpc>
              <a:spcBef>
                <a:spcPct val="0"/>
              </a:spcBef>
              <a:buFont typeface="Arial"/>
              <a:buChar char="•"/>
            </a:pPr>
            <a:r>
              <a:rPr lang="en-US" sz="2703" u="none" strike="noStrike" dirty="0">
                <a:solidFill>
                  <a:srgbClr val="000000"/>
                </a:solidFill>
                <a:latin typeface="Canva Sans"/>
                <a:ea typeface="Canva Sans"/>
                <a:cs typeface="Canva Sans"/>
                <a:sym typeface="Canva Sans"/>
              </a:rPr>
              <a:t>Consider your own interests.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7889217" cy="10062684"/>
          </a:xfrm>
          <a:custGeom>
            <a:avLst/>
            <a:gdLst/>
            <a:ahLst/>
            <a:cxnLst/>
            <a:rect l="l" t="t" r="r" b="b"/>
            <a:pathLst>
              <a:path w="17889217" h="10062684">
                <a:moveTo>
                  <a:pt x="0" y="0"/>
                </a:moveTo>
                <a:lnTo>
                  <a:pt x="17889217" y="0"/>
                </a:lnTo>
                <a:lnTo>
                  <a:pt x="17889217" y="10062684"/>
                </a:lnTo>
                <a:lnTo>
                  <a:pt x="0" y="10062684"/>
                </a:lnTo>
                <a:lnTo>
                  <a:pt x="0" y="0"/>
                </a:lnTo>
                <a:close/>
              </a:path>
            </a:pathLst>
          </a:custGeom>
          <a:blipFill>
            <a:blip r:embed="rId2"/>
            <a:stretch>
              <a:fillRect/>
            </a:stretch>
          </a:blipFill>
        </p:spPr>
        <p:txBody>
          <a:bodyPr/>
          <a:lstStyle/>
          <a:p>
            <a:endParaRPr lang="de-DE"/>
          </a:p>
        </p:txBody>
      </p:sp>
      <p:sp>
        <p:nvSpPr>
          <p:cNvPr id="3" name="TextBox 3"/>
          <p:cNvSpPr txBox="1"/>
          <p:nvPr/>
        </p:nvSpPr>
        <p:spPr>
          <a:xfrm>
            <a:off x="1028700" y="4735793"/>
            <a:ext cx="16230600" cy="2848729"/>
          </a:xfrm>
          <a:prstGeom prst="rect">
            <a:avLst/>
          </a:prstGeom>
        </p:spPr>
        <p:txBody>
          <a:bodyPr lIns="0" tIns="0" rIns="0" bIns="0" rtlCol="0" anchor="t">
            <a:spAutoFit/>
          </a:bodyPr>
          <a:lstStyle/>
          <a:p>
            <a:pPr algn="just">
              <a:lnSpc>
                <a:spcPts val="4549"/>
              </a:lnSpc>
              <a:spcBef>
                <a:spcPct val="0"/>
              </a:spcBef>
            </a:pPr>
            <a:r>
              <a:rPr lang="en-US" sz="3249" b="1" dirty="0">
                <a:solidFill>
                  <a:srgbClr val="A3017C"/>
                </a:solidFill>
                <a:latin typeface="Canva Sans Bold"/>
                <a:ea typeface="Canva Sans Bold"/>
                <a:cs typeface="Canva Sans Bold"/>
                <a:sym typeface="Canva Sans Bold"/>
              </a:rPr>
              <a:t>This presentation is the third </a:t>
            </a:r>
            <a:r>
              <a:rPr lang="en-US" sz="3249" b="1">
                <a:solidFill>
                  <a:srgbClr val="A3017C"/>
                </a:solidFill>
                <a:latin typeface="Canva Sans Bold"/>
                <a:ea typeface="Canva Sans Bold"/>
                <a:cs typeface="Canva Sans Bold"/>
                <a:sym typeface="Canva Sans Bold"/>
              </a:rPr>
              <a:t>of seven.</a:t>
            </a:r>
            <a:r>
              <a:rPr lang="en-US" sz="3249" b="1">
                <a:solidFill>
                  <a:srgbClr val="000000"/>
                </a:solidFill>
                <a:latin typeface="Canva Sans Bold"/>
                <a:ea typeface="Canva Sans Bold"/>
                <a:cs typeface="Canva Sans Bold"/>
                <a:sym typeface="Canva Sans Bold"/>
              </a:rPr>
              <a:t> </a:t>
            </a:r>
            <a:r>
              <a:rPr lang="en-US" sz="3249" dirty="0">
                <a:solidFill>
                  <a:srgbClr val="000000"/>
                </a:solidFill>
                <a:latin typeface="Canva Sans"/>
                <a:ea typeface="Canva Sans"/>
                <a:cs typeface="Canva Sans"/>
                <a:sym typeface="Canva Sans"/>
              </a:rPr>
              <a:t>We recommend that you carefully review all presentations so that you are well prepared to start your studies and can clarify a</a:t>
            </a:r>
            <a:r>
              <a:rPr lang="en-US" sz="3249" u="none" dirty="0">
                <a:solidFill>
                  <a:srgbClr val="000000"/>
                </a:solidFill>
                <a:latin typeface="Canva Sans"/>
                <a:ea typeface="Canva Sans"/>
                <a:cs typeface="Canva Sans"/>
                <a:sym typeface="Canva Sans"/>
              </a:rPr>
              <a:t>n</a:t>
            </a:r>
            <a:r>
              <a:rPr lang="en-US" sz="3249" dirty="0">
                <a:solidFill>
                  <a:srgbClr val="000000"/>
                </a:solidFill>
                <a:latin typeface="Canva Sans"/>
                <a:ea typeface="Canva Sans"/>
                <a:cs typeface="Canva Sans"/>
                <a:sym typeface="Canva Sans"/>
              </a:rPr>
              <a:t>y </a:t>
            </a:r>
            <a:r>
              <a:rPr lang="en-US" sz="3249" u="none" dirty="0">
                <a:solidFill>
                  <a:srgbClr val="000000"/>
                </a:solidFill>
                <a:latin typeface="Canva Sans"/>
                <a:ea typeface="Canva Sans"/>
                <a:cs typeface="Canva Sans"/>
                <a:sym typeface="Canva Sans"/>
              </a:rPr>
              <a:t>i</a:t>
            </a:r>
            <a:r>
              <a:rPr lang="en-US" sz="3249" dirty="0">
                <a:solidFill>
                  <a:srgbClr val="000000"/>
                </a:solidFill>
                <a:latin typeface="Canva Sans"/>
                <a:ea typeface="Canva Sans"/>
                <a:cs typeface="Canva Sans"/>
                <a:sym typeface="Canva Sans"/>
              </a:rPr>
              <a:t>m</a:t>
            </a:r>
            <a:r>
              <a:rPr lang="en-US" sz="3249" u="none" dirty="0">
                <a:solidFill>
                  <a:srgbClr val="000000"/>
                </a:solidFill>
                <a:latin typeface="Canva Sans"/>
                <a:ea typeface="Canva Sans"/>
                <a:cs typeface="Canva Sans"/>
                <a:sym typeface="Canva Sans"/>
              </a:rPr>
              <a:t>portant</a:t>
            </a:r>
            <a:r>
              <a:rPr lang="en-US" sz="3249" dirty="0">
                <a:solidFill>
                  <a:srgbClr val="000000"/>
                </a:solidFill>
                <a:latin typeface="Canva Sans"/>
                <a:ea typeface="Canva Sans"/>
                <a:cs typeface="Canva Sans"/>
                <a:sym typeface="Canva Sans"/>
              </a:rPr>
              <a:t> qu</a:t>
            </a:r>
            <a:r>
              <a:rPr lang="en-US" sz="3249" u="none" dirty="0">
                <a:solidFill>
                  <a:srgbClr val="000000"/>
                </a:solidFill>
                <a:latin typeface="Canva Sans"/>
                <a:ea typeface="Canva Sans"/>
                <a:cs typeface="Canva Sans"/>
                <a:sym typeface="Canva Sans"/>
              </a:rPr>
              <a:t>e</a:t>
            </a:r>
            <a:r>
              <a:rPr lang="en-US" sz="3249" dirty="0">
                <a:solidFill>
                  <a:srgbClr val="000000"/>
                </a:solidFill>
                <a:latin typeface="Canva Sans"/>
                <a:ea typeface="Canva Sans"/>
                <a:cs typeface="Canva Sans"/>
                <a:sym typeface="Canva Sans"/>
              </a:rPr>
              <a:t>s</a:t>
            </a:r>
            <a:r>
              <a:rPr lang="en-US" sz="3249" u="none" dirty="0">
                <a:solidFill>
                  <a:srgbClr val="000000"/>
                </a:solidFill>
                <a:latin typeface="Canva Sans"/>
                <a:ea typeface="Canva Sans"/>
                <a:cs typeface="Canva Sans"/>
                <a:sym typeface="Canva Sans"/>
              </a:rPr>
              <a:t>tions: </a:t>
            </a:r>
          </a:p>
          <a:p>
            <a:pPr algn="just">
              <a:lnSpc>
                <a:spcPts val="4549"/>
              </a:lnSpc>
              <a:spcBef>
                <a:spcPct val="0"/>
              </a:spcBef>
            </a:pPr>
            <a:r>
              <a:rPr lang="en-US" sz="3249" u="none" dirty="0">
                <a:solidFill>
                  <a:srgbClr val="000000"/>
                </a:solidFill>
                <a:latin typeface="Canva Sans"/>
                <a:ea typeface="Canva Sans"/>
                <a:cs typeface="Canva Sans"/>
                <a:sym typeface="Canva Sans"/>
                <a:hlinkClick r:id="rId3"/>
              </a:rPr>
              <a:t>https://www.uni-augsburg.de/en/portal/internationals/abschluss/study-preparation-course/</a:t>
            </a:r>
            <a:r>
              <a:rPr lang="en-US" sz="3249" u="none" dirty="0">
                <a:solidFill>
                  <a:srgbClr val="000000"/>
                </a:solidFill>
                <a:latin typeface="Canva Sans"/>
                <a:ea typeface="Canva Sans"/>
                <a:cs typeface="Canva Sans"/>
                <a:sym typeface="Canva Sans"/>
              </a:rPr>
              <a:t>.  </a:t>
            </a:r>
          </a:p>
        </p:txBody>
      </p:sp>
      <p:sp>
        <p:nvSpPr>
          <p:cNvPr id="4" name="Freeform 4"/>
          <p:cNvSpPr/>
          <p:nvPr/>
        </p:nvSpPr>
        <p:spPr>
          <a:xfrm>
            <a:off x="15091422" y="2001771"/>
            <a:ext cx="2336608" cy="2277131"/>
          </a:xfrm>
          <a:custGeom>
            <a:avLst/>
            <a:gdLst/>
            <a:ahLst/>
            <a:cxnLst/>
            <a:rect l="l" t="t" r="r" b="b"/>
            <a:pathLst>
              <a:path w="2336608" h="2277131">
                <a:moveTo>
                  <a:pt x="0" y="0"/>
                </a:moveTo>
                <a:lnTo>
                  <a:pt x="2336608" y="0"/>
                </a:lnTo>
                <a:lnTo>
                  <a:pt x="2336608" y="2277131"/>
                </a:lnTo>
                <a:lnTo>
                  <a:pt x="0" y="2277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5" name="TextBox 5"/>
          <p:cNvSpPr txBox="1"/>
          <p:nvPr/>
        </p:nvSpPr>
        <p:spPr>
          <a:xfrm>
            <a:off x="1028700" y="588327"/>
            <a:ext cx="5125912" cy="795021"/>
          </a:xfrm>
          <a:prstGeom prst="rect">
            <a:avLst/>
          </a:prstGeom>
        </p:spPr>
        <p:txBody>
          <a:bodyPr lIns="0" tIns="0" rIns="0" bIns="0" rtlCol="0" anchor="t">
            <a:spAutoFit/>
          </a:bodyPr>
          <a:lstStyle/>
          <a:p>
            <a:pPr algn="ctr">
              <a:lnSpc>
                <a:spcPts val="6579"/>
              </a:lnSpc>
              <a:spcBef>
                <a:spcPct val="0"/>
              </a:spcBef>
            </a:pPr>
            <a:r>
              <a:rPr lang="en-US" sz="4699" b="1">
                <a:solidFill>
                  <a:srgbClr val="A3017C"/>
                </a:solidFill>
                <a:latin typeface="Canva Sans Bold"/>
                <a:ea typeface="Canva Sans Bold"/>
                <a:cs typeface="Canva Sans Bold"/>
                <a:sym typeface="Canva Sans Bold"/>
              </a:rPr>
              <a:t>Open questions?</a:t>
            </a:r>
          </a:p>
        </p:txBody>
      </p:sp>
      <p:sp>
        <p:nvSpPr>
          <p:cNvPr id="6" name="TextBox 6"/>
          <p:cNvSpPr txBox="1"/>
          <p:nvPr/>
        </p:nvSpPr>
        <p:spPr>
          <a:xfrm>
            <a:off x="1028700" y="2060623"/>
            <a:ext cx="13201132" cy="2270145"/>
          </a:xfrm>
          <a:prstGeom prst="rect">
            <a:avLst/>
          </a:prstGeom>
        </p:spPr>
        <p:txBody>
          <a:bodyPr lIns="0" tIns="0" rIns="0" bIns="0" rtlCol="0" anchor="t">
            <a:spAutoFit/>
          </a:bodyPr>
          <a:lstStyle/>
          <a:p>
            <a:pPr marL="0" lvl="0" indent="0" algn="just">
              <a:lnSpc>
                <a:spcPts val="4548"/>
              </a:lnSpc>
              <a:spcBef>
                <a:spcPct val="0"/>
              </a:spcBef>
            </a:pPr>
            <a:r>
              <a:rPr lang="en-US" sz="3249" dirty="0">
                <a:solidFill>
                  <a:srgbClr val="000000"/>
                </a:solidFill>
                <a:latin typeface="Canva Sans"/>
                <a:ea typeface="Canva Sans"/>
                <a:cs typeface="Canva Sans"/>
                <a:sym typeface="Canva Sans"/>
              </a:rPr>
              <a:t>The Internation</a:t>
            </a:r>
            <a:r>
              <a:rPr lang="en-US" sz="3249" u="none" strike="noStrike" dirty="0">
                <a:solidFill>
                  <a:srgbClr val="000000"/>
                </a:solidFill>
                <a:latin typeface="Canva Sans"/>
                <a:ea typeface="Canva Sans"/>
                <a:cs typeface="Canva Sans"/>
                <a:sym typeface="Canva Sans"/>
              </a:rPr>
              <a:t>al Office at the University of Augsburg has put together a series of presentations for international first-year students with the most important information about studying and living in Augsburg. </a:t>
            </a:r>
          </a:p>
        </p:txBody>
      </p:sp>
      <p:sp>
        <p:nvSpPr>
          <p:cNvPr id="7" name="TextBox 7"/>
          <p:cNvSpPr txBox="1"/>
          <p:nvPr/>
        </p:nvSpPr>
        <p:spPr>
          <a:xfrm>
            <a:off x="1028700" y="7610747"/>
            <a:ext cx="16230600" cy="1698625"/>
          </a:xfrm>
          <a:prstGeom prst="rect">
            <a:avLst/>
          </a:prstGeom>
        </p:spPr>
        <p:txBody>
          <a:bodyPr lIns="0" tIns="0" rIns="0" bIns="0" rtlCol="0" anchor="t">
            <a:spAutoFit/>
          </a:bodyPr>
          <a:lstStyle/>
          <a:p>
            <a:pPr algn="just">
              <a:lnSpc>
                <a:spcPts val="4549"/>
              </a:lnSpc>
            </a:pPr>
            <a:endParaRPr/>
          </a:p>
          <a:p>
            <a:pPr marL="0" lvl="0" indent="0" algn="just">
              <a:lnSpc>
                <a:spcPts val="4549"/>
              </a:lnSpc>
              <a:spcBef>
                <a:spcPct val="0"/>
              </a:spcBef>
            </a:pPr>
            <a:r>
              <a:rPr lang="en-US" sz="3249">
                <a:solidFill>
                  <a:srgbClr val="000000"/>
                </a:solidFill>
                <a:latin typeface="Canva Sans"/>
                <a:ea typeface="Canva Sans"/>
                <a:cs typeface="Canva Sans"/>
                <a:sym typeface="Canva Sans"/>
              </a:rPr>
              <a:t>If y</a:t>
            </a:r>
            <a:r>
              <a:rPr lang="en-US" sz="3249" strike="noStrike">
                <a:solidFill>
                  <a:srgbClr val="000000"/>
                </a:solidFill>
                <a:latin typeface="Canva Sans"/>
                <a:ea typeface="Canva Sans"/>
                <a:cs typeface="Canva Sans"/>
                <a:sym typeface="Canva Sans"/>
              </a:rPr>
              <a:t>ou still have questions after reviewing all the presentations, please feel free to send us an email at: svk@aaa.uni-augsburg.de.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7889217" cy="10062684"/>
          </a:xfrm>
          <a:custGeom>
            <a:avLst/>
            <a:gdLst/>
            <a:ahLst/>
            <a:cxnLst/>
            <a:rect l="l" t="t" r="r" b="b"/>
            <a:pathLst>
              <a:path w="17889217" h="10062684">
                <a:moveTo>
                  <a:pt x="0" y="0"/>
                </a:moveTo>
                <a:lnTo>
                  <a:pt x="17889217" y="0"/>
                </a:lnTo>
                <a:lnTo>
                  <a:pt x="17889217" y="10062684"/>
                </a:lnTo>
                <a:lnTo>
                  <a:pt x="0" y="10062684"/>
                </a:lnTo>
                <a:lnTo>
                  <a:pt x="0" y="0"/>
                </a:lnTo>
                <a:close/>
              </a:path>
            </a:pathLst>
          </a:custGeom>
          <a:blipFill>
            <a:blip r:embed="rId2"/>
            <a:stretch>
              <a:fillRect/>
            </a:stretch>
          </a:blipFill>
        </p:spPr>
        <p:txBody>
          <a:bodyPr/>
          <a:lstStyle/>
          <a:p>
            <a:endParaRPr lang="de-DE"/>
          </a:p>
        </p:txBody>
      </p:sp>
      <p:sp>
        <p:nvSpPr>
          <p:cNvPr id="3" name="TextBox 3"/>
          <p:cNvSpPr txBox="1"/>
          <p:nvPr/>
        </p:nvSpPr>
        <p:spPr>
          <a:xfrm>
            <a:off x="1028700" y="4258582"/>
            <a:ext cx="16072052" cy="5320687"/>
          </a:xfrm>
          <a:prstGeom prst="rect">
            <a:avLst/>
          </a:prstGeom>
        </p:spPr>
        <p:txBody>
          <a:bodyPr lIns="0" tIns="0" rIns="0" bIns="0" rtlCol="0" anchor="t">
            <a:spAutoFit/>
          </a:bodyPr>
          <a:lstStyle/>
          <a:p>
            <a:pPr algn="just">
              <a:lnSpc>
                <a:spcPts val="4200"/>
              </a:lnSpc>
              <a:spcBef>
                <a:spcPct val="0"/>
              </a:spcBef>
            </a:pPr>
            <a:endParaRPr dirty="0"/>
          </a:p>
          <a:p>
            <a:pPr algn="just">
              <a:lnSpc>
                <a:spcPts val="4690"/>
              </a:lnSpc>
              <a:spcBef>
                <a:spcPct val="0"/>
              </a:spcBef>
            </a:pPr>
            <a:r>
              <a:rPr lang="en-US" sz="3350" b="1" dirty="0">
                <a:solidFill>
                  <a:srgbClr val="A3017C"/>
                </a:solidFill>
                <a:latin typeface="Canva Sans Bold"/>
                <a:ea typeface="Canva Sans Bold"/>
                <a:cs typeface="Canva Sans Bold"/>
                <a:sym typeface="Canva Sans Bold"/>
              </a:rPr>
              <a:t>This presentation is the third of seven. </a:t>
            </a:r>
            <a:r>
              <a:rPr lang="en-US" sz="3350" dirty="0">
                <a:solidFill>
                  <a:srgbClr val="000000"/>
                </a:solidFill>
                <a:latin typeface="Canva Sans"/>
                <a:ea typeface="Canva Sans"/>
                <a:cs typeface="Canva Sans"/>
                <a:sym typeface="Canva Sans"/>
              </a:rPr>
              <a:t>It covers the </a:t>
            </a:r>
            <a:r>
              <a:rPr lang="en-US" sz="3350" b="1" dirty="0">
                <a:solidFill>
                  <a:srgbClr val="A3017C"/>
                </a:solidFill>
                <a:latin typeface="Canva Sans Bold"/>
                <a:ea typeface="Canva Sans Bold"/>
                <a:cs typeface="Canva Sans Bold"/>
                <a:sym typeface="Canva Sans Bold"/>
              </a:rPr>
              <a:t>basic terms that you need to be familiar with during your studies</a:t>
            </a:r>
            <a:r>
              <a:rPr lang="en-US" sz="3350" dirty="0">
                <a:solidFill>
                  <a:srgbClr val="000000"/>
                </a:solidFill>
                <a:latin typeface="Canva Sans"/>
                <a:ea typeface="Canva Sans"/>
                <a:cs typeface="Canva Sans"/>
                <a:sym typeface="Canva Sans"/>
              </a:rPr>
              <a:t>. We recommend that you carefully review all presentations so that you are well prepared to start your studies and can clarify any important questions.</a:t>
            </a:r>
          </a:p>
          <a:p>
            <a:pPr algn="just">
              <a:lnSpc>
                <a:spcPts val="4690"/>
              </a:lnSpc>
              <a:spcBef>
                <a:spcPct val="0"/>
              </a:spcBef>
            </a:pPr>
            <a:endParaRPr lang="en-US" sz="3350" dirty="0">
              <a:solidFill>
                <a:srgbClr val="000000"/>
              </a:solidFill>
              <a:latin typeface="Canva Sans"/>
              <a:ea typeface="Canva Sans"/>
              <a:cs typeface="Canva Sans"/>
              <a:sym typeface="Canva Sans"/>
            </a:endParaRPr>
          </a:p>
          <a:p>
            <a:pPr algn="just">
              <a:lnSpc>
                <a:spcPts val="4690"/>
              </a:lnSpc>
              <a:spcBef>
                <a:spcPct val="0"/>
              </a:spcBef>
            </a:pPr>
            <a:r>
              <a:rPr lang="en-US" sz="3350" dirty="0">
                <a:solidFill>
                  <a:srgbClr val="000000"/>
                </a:solidFill>
                <a:latin typeface="Canva Sans"/>
                <a:ea typeface="Canva Sans"/>
                <a:cs typeface="Canva Sans"/>
                <a:sym typeface="Canva Sans"/>
              </a:rPr>
              <a:t>All presentations are available online and can be downloaded via this link:</a:t>
            </a:r>
          </a:p>
          <a:p>
            <a:pPr algn="just">
              <a:lnSpc>
                <a:spcPts val="4690"/>
              </a:lnSpc>
              <a:spcBef>
                <a:spcPct val="0"/>
              </a:spcBef>
            </a:pPr>
            <a:r>
              <a:rPr lang="en-US" sz="3350" dirty="0">
                <a:solidFill>
                  <a:srgbClr val="000000"/>
                </a:solidFill>
                <a:latin typeface="Canva Sans"/>
                <a:ea typeface="Canva Sans"/>
                <a:cs typeface="Canva Sans"/>
                <a:sym typeface="Canva Sans"/>
                <a:hlinkClick r:id="rId3"/>
              </a:rPr>
              <a:t>https://www.uni-augsburg.de/en/portal/internationals/abschluss/study-preparation-course/</a:t>
            </a:r>
            <a:r>
              <a:rPr lang="en-US" sz="3350" dirty="0">
                <a:solidFill>
                  <a:srgbClr val="000000"/>
                </a:solidFill>
                <a:latin typeface="Canva Sans"/>
                <a:ea typeface="Canva Sans"/>
                <a:cs typeface="Canva Sans"/>
                <a:sym typeface="Canva Sans"/>
              </a:rPr>
              <a:t>. </a:t>
            </a:r>
          </a:p>
        </p:txBody>
      </p:sp>
      <p:sp>
        <p:nvSpPr>
          <p:cNvPr id="4" name="Freeform 4"/>
          <p:cNvSpPr/>
          <p:nvPr/>
        </p:nvSpPr>
        <p:spPr>
          <a:xfrm>
            <a:off x="14764144" y="2038601"/>
            <a:ext cx="2336608" cy="2277131"/>
          </a:xfrm>
          <a:custGeom>
            <a:avLst/>
            <a:gdLst/>
            <a:ahLst/>
            <a:cxnLst/>
            <a:rect l="l" t="t" r="r" b="b"/>
            <a:pathLst>
              <a:path w="2336608" h="2277131">
                <a:moveTo>
                  <a:pt x="0" y="0"/>
                </a:moveTo>
                <a:lnTo>
                  <a:pt x="2336608" y="0"/>
                </a:lnTo>
                <a:lnTo>
                  <a:pt x="2336608" y="2277131"/>
                </a:lnTo>
                <a:lnTo>
                  <a:pt x="0" y="2277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5" name="TextBox 5"/>
          <p:cNvSpPr txBox="1"/>
          <p:nvPr/>
        </p:nvSpPr>
        <p:spPr>
          <a:xfrm>
            <a:off x="1028700" y="588327"/>
            <a:ext cx="15145535" cy="795021"/>
          </a:xfrm>
          <a:prstGeom prst="rect">
            <a:avLst/>
          </a:prstGeom>
        </p:spPr>
        <p:txBody>
          <a:bodyPr lIns="0" tIns="0" rIns="0" bIns="0" rtlCol="0" anchor="t">
            <a:spAutoFit/>
          </a:bodyPr>
          <a:lstStyle/>
          <a:p>
            <a:pPr algn="ctr">
              <a:lnSpc>
                <a:spcPts val="6579"/>
              </a:lnSpc>
              <a:spcBef>
                <a:spcPct val="0"/>
              </a:spcBef>
            </a:pPr>
            <a:r>
              <a:rPr lang="en-US" sz="4699" b="1">
                <a:solidFill>
                  <a:srgbClr val="A3017C"/>
                </a:solidFill>
                <a:latin typeface="Canva Sans Bold"/>
                <a:ea typeface="Canva Sans Bold"/>
                <a:cs typeface="Canva Sans Bold"/>
                <a:sym typeface="Canva Sans Bold"/>
              </a:rPr>
              <a:t>Important information about starting your studies</a:t>
            </a:r>
          </a:p>
        </p:txBody>
      </p:sp>
      <p:sp>
        <p:nvSpPr>
          <p:cNvPr id="6" name="TextBox 6"/>
          <p:cNvSpPr txBox="1"/>
          <p:nvPr/>
        </p:nvSpPr>
        <p:spPr>
          <a:xfrm>
            <a:off x="1028700" y="1971926"/>
            <a:ext cx="12757274" cy="2343806"/>
          </a:xfrm>
          <a:prstGeom prst="rect">
            <a:avLst/>
          </a:prstGeom>
        </p:spPr>
        <p:txBody>
          <a:bodyPr lIns="0" tIns="0" rIns="0" bIns="0" rtlCol="0" anchor="t">
            <a:spAutoFit/>
          </a:bodyPr>
          <a:lstStyle/>
          <a:p>
            <a:pPr marL="0" lvl="0" indent="0" algn="just">
              <a:lnSpc>
                <a:spcPts val="4688"/>
              </a:lnSpc>
              <a:spcBef>
                <a:spcPct val="0"/>
              </a:spcBef>
            </a:pPr>
            <a:r>
              <a:rPr lang="en-US" sz="3349" u="none" strike="noStrike">
                <a:solidFill>
                  <a:srgbClr val="000000"/>
                </a:solidFill>
                <a:latin typeface="Canva Sans"/>
                <a:ea typeface="Canva Sans"/>
                <a:cs typeface="Canva Sans"/>
                <a:sym typeface="Canva Sans"/>
              </a:rPr>
              <a:t>The International Office at the University of Augsburg has put together a series of presentations for international first-year students with the most important information about studying and living in Augsburg.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7889217" cy="10062684"/>
          </a:xfrm>
          <a:custGeom>
            <a:avLst/>
            <a:gdLst/>
            <a:ahLst/>
            <a:cxnLst/>
            <a:rect l="l" t="t" r="r" b="b"/>
            <a:pathLst>
              <a:path w="17889217" h="10062684">
                <a:moveTo>
                  <a:pt x="0" y="0"/>
                </a:moveTo>
                <a:lnTo>
                  <a:pt x="17889217" y="0"/>
                </a:lnTo>
                <a:lnTo>
                  <a:pt x="17889217" y="10062684"/>
                </a:lnTo>
                <a:lnTo>
                  <a:pt x="0" y="10062684"/>
                </a:lnTo>
                <a:lnTo>
                  <a:pt x="0" y="0"/>
                </a:lnTo>
                <a:close/>
              </a:path>
            </a:pathLst>
          </a:custGeom>
          <a:blipFill>
            <a:blip r:embed="rId3"/>
            <a:stretch>
              <a:fillRect/>
            </a:stretch>
          </a:blipFill>
        </p:spPr>
        <p:txBody>
          <a:bodyPr/>
          <a:lstStyle/>
          <a:p>
            <a:endParaRPr lang="de-DE"/>
          </a:p>
        </p:txBody>
      </p:sp>
      <p:sp>
        <p:nvSpPr>
          <p:cNvPr id="3" name="Freeform 3"/>
          <p:cNvSpPr/>
          <p:nvPr/>
        </p:nvSpPr>
        <p:spPr>
          <a:xfrm>
            <a:off x="0" y="0"/>
            <a:ext cx="18288000" cy="10287000"/>
          </a:xfrm>
          <a:custGeom>
            <a:avLst/>
            <a:gdLst/>
            <a:ahLst/>
            <a:cxnLst/>
            <a:rect l="l" t="t" r="r" b="b"/>
            <a:pathLst>
              <a:path w="18288000" h="12180232">
                <a:moveTo>
                  <a:pt x="0" y="0"/>
                </a:moveTo>
                <a:lnTo>
                  <a:pt x="18288000" y="0"/>
                </a:lnTo>
                <a:lnTo>
                  <a:pt x="18288000" y="12180232"/>
                </a:lnTo>
                <a:lnTo>
                  <a:pt x="0" y="12180232"/>
                </a:lnTo>
                <a:lnTo>
                  <a:pt x="0" y="0"/>
                </a:lnTo>
                <a:close/>
              </a:path>
            </a:pathLst>
          </a:custGeom>
          <a:blipFill>
            <a:blip r:embed="rId4">
              <a:alphaModFix amt="23000"/>
            </a:blip>
            <a:stretch>
              <a:fillRect/>
            </a:stretch>
          </a:blipFill>
        </p:spPr>
        <p:txBody>
          <a:bodyPr/>
          <a:lstStyle/>
          <a:p>
            <a:endParaRPr lang="de-DE"/>
          </a:p>
        </p:txBody>
      </p:sp>
      <p:sp>
        <p:nvSpPr>
          <p:cNvPr id="4" name="TextBox 4"/>
          <p:cNvSpPr txBox="1"/>
          <p:nvPr/>
        </p:nvSpPr>
        <p:spPr>
          <a:xfrm>
            <a:off x="631398" y="588327"/>
            <a:ext cx="14590992" cy="795021"/>
          </a:xfrm>
          <a:prstGeom prst="rect">
            <a:avLst/>
          </a:prstGeom>
        </p:spPr>
        <p:txBody>
          <a:bodyPr lIns="0" tIns="0" rIns="0" bIns="0" rtlCol="0" anchor="t">
            <a:spAutoFit/>
          </a:bodyPr>
          <a:lstStyle/>
          <a:p>
            <a:pPr algn="ctr">
              <a:lnSpc>
                <a:spcPts val="6579"/>
              </a:lnSpc>
              <a:spcBef>
                <a:spcPct val="0"/>
              </a:spcBef>
            </a:pPr>
            <a:r>
              <a:rPr lang="en-US" sz="4699" b="1">
                <a:solidFill>
                  <a:srgbClr val="000000"/>
                </a:solidFill>
                <a:latin typeface="Canva Sans Bold"/>
                <a:ea typeface="Canva Sans Bold"/>
                <a:cs typeface="Canva Sans Bold"/>
                <a:sym typeface="Canva Sans Bold"/>
              </a:rPr>
              <a:t>Important terms at the University of Augsburg</a:t>
            </a:r>
          </a:p>
        </p:txBody>
      </p:sp>
      <p:sp>
        <p:nvSpPr>
          <p:cNvPr id="5" name="TextBox 5"/>
          <p:cNvSpPr txBox="1"/>
          <p:nvPr/>
        </p:nvSpPr>
        <p:spPr>
          <a:xfrm>
            <a:off x="1028700" y="1993934"/>
            <a:ext cx="7310747" cy="6424964"/>
          </a:xfrm>
          <a:prstGeom prst="rect">
            <a:avLst/>
          </a:prstGeom>
        </p:spPr>
        <p:txBody>
          <a:bodyPr lIns="0" tIns="0" rIns="0" bIns="0" rtlCol="0" anchor="t">
            <a:spAutoFit/>
          </a:bodyPr>
          <a:lstStyle/>
          <a:p>
            <a:pPr marL="690881" lvl="1" indent="-345440" algn="l">
              <a:lnSpc>
                <a:spcPts val="7264"/>
              </a:lnSpc>
              <a:buFont typeface="Arial"/>
              <a:buChar char="•"/>
            </a:pPr>
            <a:r>
              <a:rPr lang="en-US" sz="3200" u="sng" dirty="0">
                <a:solidFill>
                  <a:srgbClr val="000000"/>
                </a:solidFill>
                <a:latin typeface="Canva Sans"/>
                <a:ea typeface="Canva Sans"/>
                <a:cs typeface="Canva Sans"/>
                <a:sym typeface="Canva Sans"/>
                <a:hlinkClick r:id="rId5" action="ppaction://hlinksldjump"/>
              </a:rPr>
              <a:t>Types of universities</a:t>
            </a:r>
            <a:r>
              <a:rPr lang="en-US" sz="3200" dirty="0">
                <a:solidFill>
                  <a:srgbClr val="000000"/>
                </a:solidFill>
                <a:latin typeface="Canva Sans"/>
                <a:ea typeface="Canva Sans"/>
                <a:cs typeface="Canva Sans"/>
                <a:sym typeface="Canva Sans"/>
              </a:rPr>
              <a:t> </a:t>
            </a:r>
          </a:p>
          <a:p>
            <a:pPr marL="690881" lvl="1" indent="-345440" algn="l">
              <a:lnSpc>
                <a:spcPts val="7264"/>
              </a:lnSpc>
              <a:buFont typeface="Arial"/>
              <a:buChar char="•"/>
            </a:pPr>
            <a:r>
              <a:rPr lang="en-US" sz="3200" u="sng" dirty="0">
                <a:solidFill>
                  <a:srgbClr val="000000"/>
                </a:solidFill>
                <a:latin typeface="Canva Sans"/>
                <a:ea typeface="Canva Sans"/>
                <a:cs typeface="Canva Sans"/>
                <a:sym typeface="Canva Sans"/>
                <a:hlinkClick r:id="rId6" action="ppaction://hlinksldjump"/>
              </a:rPr>
              <a:t>Enrollment/ de-registration</a:t>
            </a:r>
          </a:p>
          <a:p>
            <a:pPr marL="690881" lvl="1" indent="-345440" algn="l">
              <a:lnSpc>
                <a:spcPts val="7264"/>
              </a:lnSpc>
              <a:buFont typeface="Arial"/>
              <a:buChar char="•"/>
            </a:pPr>
            <a:r>
              <a:rPr lang="en-US" sz="3200" u="sng" dirty="0">
                <a:solidFill>
                  <a:srgbClr val="000000"/>
                </a:solidFill>
                <a:latin typeface="Canva Sans"/>
                <a:ea typeface="Canva Sans"/>
                <a:cs typeface="Canva Sans"/>
                <a:sym typeface="Canva Sans"/>
                <a:hlinkClick r:id="rId7" action="ppaction://hlinksldjump"/>
              </a:rPr>
              <a:t>Faculty/ chair/ institute</a:t>
            </a:r>
          </a:p>
          <a:p>
            <a:pPr marL="690881" lvl="1" indent="-345440" algn="l">
              <a:lnSpc>
                <a:spcPts val="7264"/>
              </a:lnSpc>
              <a:buFont typeface="Arial"/>
              <a:buChar char="•"/>
            </a:pPr>
            <a:r>
              <a:rPr lang="en-US" sz="3200" u="sng" dirty="0">
                <a:solidFill>
                  <a:srgbClr val="000000"/>
                </a:solidFill>
                <a:latin typeface="Canva Sans"/>
                <a:ea typeface="Canva Sans"/>
                <a:cs typeface="Canva Sans"/>
                <a:sym typeface="Canva Sans"/>
                <a:hlinkClick r:id="rId8" action="ppaction://hlinksldjump"/>
              </a:rPr>
              <a:t>Lecturers</a:t>
            </a:r>
          </a:p>
          <a:p>
            <a:pPr marL="690881" lvl="1" indent="-345440" algn="l">
              <a:lnSpc>
                <a:spcPts val="7264"/>
              </a:lnSpc>
              <a:buFont typeface="Arial"/>
              <a:buChar char="•"/>
            </a:pPr>
            <a:r>
              <a:rPr lang="en-US" sz="3200" u="sng" dirty="0">
                <a:solidFill>
                  <a:srgbClr val="000000"/>
                </a:solidFill>
                <a:latin typeface="Canva Sans"/>
                <a:ea typeface="Canva Sans"/>
                <a:cs typeface="Canva Sans"/>
                <a:sym typeface="Canva Sans"/>
                <a:hlinkClick r:id="rId9" action="ppaction://hlinksldjump"/>
              </a:rPr>
              <a:t>Types of courses</a:t>
            </a:r>
          </a:p>
          <a:p>
            <a:pPr marL="690881" lvl="1" indent="-345440" algn="l">
              <a:lnSpc>
                <a:spcPts val="7264"/>
              </a:lnSpc>
              <a:buFont typeface="Arial"/>
              <a:buChar char="•"/>
            </a:pPr>
            <a:r>
              <a:rPr lang="en-US" sz="3200" u="sng" dirty="0">
                <a:solidFill>
                  <a:srgbClr val="000000"/>
                </a:solidFill>
                <a:latin typeface="Canva Sans"/>
                <a:ea typeface="Canva Sans"/>
                <a:cs typeface="Canva Sans"/>
                <a:sym typeface="Canva Sans"/>
                <a:hlinkClick r:id="rId10" action="ppaction://hlinksldjump"/>
              </a:rPr>
              <a:t>Standard duration of study</a:t>
            </a:r>
          </a:p>
          <a:p>
            <a:pPr marL="690881" lvl="1" indent="-345440" algn="l">
              <a:lnSpc>
                <a:spcPts val="7264"/>
              </a:lnSpc>
              <a:buFont typeface="Arial"/>
              <a:buChar char="•"/>
            </a:pPr>
            <a:r>
              <a:rPr lang="en-US" sz="3200" u="sng" dirty="0">
                <a:solidFill>
                  <a:srgbClr val="000000"/>
                </a:solidFill>
                <a:latin typeface="Canva Sans"/>
                <a:ea typeface="Canva Sans"/>
                <a:cs typeface="Canva Sans"/>
                <a:sym typeface="Canva Sans"/>
                <a:hlinkClick r:id="rId11" action="ppaction://hlinksldjump"/>
              </a:rPr>
              <a:t>Credit Points/ SWS/ ECTS</a:t>
            </a:r>
          </a:p>
        </p:txBody>
      </p:sp>
      <p:sp>
        <p:nvSpPr>
          <p:cNvPr id="6" name="TextBox 6"/>
          <p:cNvSpPr txBox="1"/>
          <p:nvPr/>
        </p:nvSpPr>
        <p:spPr>
          <a:xfrm>
            <a:off x="9544312" y="1993934"/>
            <a:ext cx="8743688" cy="4461002"/>
          </a:xfrm>
          <a:prstGeom prst="rect">
            <a:avLst/>
          </a:prstGeom>
        </p:spPr>
        <p:txBody>
          <a:bodyPr lIns="0" tIns="0" rIns="0" bIns="0" rtlCol="0" anchor="t">
            <a:spAutoFit/>
          </a:bodyPr>
          <a:lstStyle/>
          <a:p>
            <a:pPr marL="690881" lvl="1" indent="-345440" algn="l">
              <a:lnSpc>
                <a:spcPts val="7264"/>
              </a:lnSpc>
              <a:spcBef>
                <a:spcPct val="0"/>
              </a:spcBef>
              <a:buFont typeface="Arial"/>
              <a:buChar char="•"/>
            </a:pPr>
            <a:r>
              <a:rPr lang="en-US" sz="3200" u="sng" strike="noStrike">
                <a:solidFill>
                  <a:srgbClr val="000000"/>
                </a:solidFill>
                <a:latin typeface="Canva Sans"/>
                <a:ea typeface="Canva Sans"/>
                <a:cs typeface="Canva Sans"/>
                <a:sym typeface="Canva Sans"/>
                <a:hlinkClick r:id="rId12" action="ppaction://hlinksldjump"/>
              </a:rPr>
              <a:t>Modules</a:t>
            </a:r>
          </a:p>
          <a:p>
            <a:pPr marL="690881" lvl="1" indent="-345440" algn="l">
              <a:lnSpc>
                <a:spcPts val="7264"/>
              </a:lnSpc>
              <a:spcBef>
                <a:spcPct val="0"/>
              </a:spcBef>
              <a:buFont typeface="Arial"/>
              <a:buChar char="•"/>
            </a:pPr>
            <a:r>
              <a:rPr lang="en-US" sz="3200" u="sng" strike="noStrike">
                <a:solidFill>
                  <a:srgbClr val="000000"/>
                </a:solidFill>
                <a:latin typeface="Canva Sans"/>
                <a:ea typeface="Canva Sans"/>
                <a:cs typeface="Canva Sans"/>
                <a:sym typeface="Canva Sans"/>
                <a:hlinkClick r:id="rId13" action="ppaction://hlinksldjump"/>
              </a:rPr>
              <a:t>Module catalogue</a:t>
            </a:r>
          </a:p>
          <a:p>
            <a:pPr marL="690881" lvl="1" indent="-345440" algn="l">
              <a:lnSpc>
                <a:spcPts val="7264"/>
              </a:lnSpc>
              <a:spcBef>
                <a:spcPct val="0"/>
              </a:spcBef>
              <a:buFont typeface="Arial"/>
              <a:buChar char="•"/>
            </a:pPr>
            <a:r>
              <a:rPr lang="en-US" sz="3200" u="sng" strike="noStrike">
                <a:solidFill>
                  <a:srgbClr val="000000"/>
                </a:solidFill>
                <a:latin typeface="Canva Sans"/>
                <a:ea typeface="Canva Sans"/>
                <a:cs typeface="Canva Sans"/>
                <a:sym typeface="Canva Sans"/>
                <a:hlinkClick r:id="rId14" action="ppaction://hlinksldjump"/>
              </a:rPr>
              <a:t>Examination regulations</a:t>
            </a:r>
          </a:p>
          <a:p>
            <a:pPr marL="690881" lvl="1" indent="-345440" algn="l">
              <a:lnSpc>
                <a:spcPts val="7264"/>
              </a:lnSpc>
              <a:spcBef>
                <a:spcPct val="0"/>
              </a:spcBef>
              <a:buFont typeface="Arial"/>
              <a:buChar char="•"/>
            </a:pPr>
            <a:r>
              <a:rPr lang="en-US" sz="3200" u="sng" strike="noStrike">
                <a:solidFill>
                  <a:srgbClr val="000000"/>
                </a:solidFill>
                <a:latin typeface="Canva Sans"/>
                <a:ea typeface="Canva Sans"/>
                <a:cs typeface="Canva Sans"/>
                <a:sym typeface="Canva Sans"/>
                <a:hlinkClick r:id="rId15" action="ppaction://hlinksldjump"/>
              </a:rPr>
              <a:t>STUDIS - The Online Examination Office</a:t>
            </a:r>
          </a:p>
          <a:p>
            <a:pPr marL="690881" lvl="1" indent="-345440" algn="l">
              <a:lnSpc>
                <a:spcPts val="7264"/>
              </a:lnSpc>
              <a:spcBef>
                <a:spcPct val="0"/>
              </a:spcBef>
              <a:buFont typeface="Arial"/>
              <a:buChar char="•"/>
            </a:pPr>
            <a:r>
              <a:rPr lang="en-US" sz="3200" u="sng" strike="noStrike">
                <a:solidFill>
                  <a:srgbClr val="000000"/>
                </a:solidFill>
                <a:latin typeface="Canva Sans"/>
                <a:ea typeface="Canva Sans"/>
                <a:cs typeface="Canva Sans"/>
                <a:sym typeface="Canva Sans"/>
                <a:hlinkClick r:id="rId16" action="ppaction://hlinksldjump"/>
              </a:rPr>
              <a:t>Digicampus - Course Registration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7889217" cy="10062684"/>
          </a:xfrm>
          <a:custGeom>
            <a:avLst/>
            <a:gdLst/>
            <a:ahLst/>
            <a:cxnLst/>
            <a:rect l="l" t="t" r="r" b="b"/>
            <a:pathLst>
              <a:path w="17889217" h="10062684">
                <a:moveTo>
                  <a:pt x="0" y="0"/>
                </a:moveTo>
                <a:lnTo>
                  <a:pt x="17889217" y="0"/>
                </a:lnTo>
                <a:lnTo>
                  <a:pt x="17889217" y="10062684"/>
                </a:lnTo>
                <a:lnTo>
                  <a:pt x="0" y="10062684"/>
                </a:lnTo>
                <a:lnTo>
                  <a:pt x="0" y="0"/>
                </a:lnTo>
                <a:close/>
              </a:path>
            </a:pathLst>
          </a:custGeom>
          <a:blipFill>
            <a:blip r:embed="rId2"/>
            <a:stretch>
              <a:fillRect/>
            </a:stretch>
          </a:blipFill>
        </p:spPr>
        <p:txBody>
          <a:bodyPr/>
          <a:lstStyle/>
          <a:p>
            <a:endParaRPr lang="de-DE"/>
          </a:p>
        </p:txBody>
      </p:sp>
      <p:sp>
        <p:nvSpPr>
          <p:cNvPr id="3" name="Freeform 3"/>
          <p:cNvSpPr/>
          <p:nvPr/>
        </p:nvSpPr>
        <p:spPr>
          <a:xfrm>
            <a:off x="1232722" y="2284865"/>
            <a:ext cx="15822557" cy="5992793"/>
          </a:xfrm>
          <a:custGeom>
            <a:avLst/>
            <a:gdLst/>
            <a:ahLst/>
            <a:cxnLst/>
            <a:rect l="l" t="t" r="r" b="b"/>
            <a:pathLst>
              <a:path w="15822557" h="5992793">
                <a:moveTo>
                  <a:pt x="0" y="0"/>
                </a:moveTo>
                <a:lnTo>
                  <a:pt x="15822556" y="0"/>
                </a:lnTo>
                <a:lnTo>
                  <a:pt x="15822556" y="5992794"/>
                </a:lnTo>
                <a:lnTo>
                  <a:pt x="0" y="5992794"/>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lgDash"/>
            <a:miter/>
          </a:ln>
        </p:spPr>
        <p:txBody>
          <a:bodyPr/>
          <a:lstStyle/>
          <a:p>
            <a:endParaRPr lang="de-DE"/>
          </a:p>
        </p:txBody>
      </p:sp>
      <p:sp>
        <p:nvSpPr>
          <p:cNvPr id="4" name="TextBox 4"/>
          <p:cNvSpPr txBox="1"/>
          <p:nvPr/>
        </p:nvSpPr>
        <p:spPr>
          <a:xfrm>
            <a:off x="0" y="588327"/>
            <a:ext cx="11438196" cy="795021"/>
          </a:xfrm>
          <a:prstGeom prst="rect">
            <a:avLst/>
          </a:prstGeom>
        </p:spPr>
        <p:txBody>
          <a:bodyPr lIns="0" tIns="0" rIns="0" bIns="0" rtlCol="0" anchor="t">
            <a:spAutoFit/>
          </a:bodyPr>
          <a:lstStyle/>
          <a:p>
            <a:pPr algn="ctr">
              <a:lnSpc>
                <a:spcPts val="6579"/>
              </a:lnSpc>
              <a:spcBef>
                <a:spcPct val="0"/>
              </a:spcBef>
            </a:pPr>
            <a:r>
              <a:rPr lang="en-US" sz="4699" b="1">
                <a:solidFill>
                  <a:srgbClr val="000000"/>
                </a:solidFill>
                <a:latin typeface="Canva Sans Bold"/>
                <a:ea typeface="Canva Sans Bold"/>
                <a:cs typeface="Canva Sans Bold"/>
                <a:sym typeface="Canva Sans Bold"/>
              </a:rPr>
              <a:t>Types of universities in Germany</a:t>
            </a:r>
          </a:p>
        </p:txBody>
      </p:sp>
      <p:sp>
        <p:nvSpPr>
          <p:cNvPr id="5" name="TextBox 5"/>
          <p:cNvSpPr txBox="1"/>
          <p:nvPr/>
        </p:nvSpPr>
        <p:spPr>
          <a:xfrm>
            <a:off x="6189578" y="2583890"/>
            <a:ext cx="5908845" cy="1544858"/>
          </a:xfrm>
          <a:prstGeom prst="rect">
            <a:avLst/>
          </a:prstGeom>
        </p:spPr>
        <p:txBody>
          <a:bodyPr lIns="0" tIns="0" rIns="0" bIns="0" rtlCol="0" anchor="t">
            <a:spAutoFit/>
          </a:bodyPr>
          <a:lstStyle/>
          <a:p>
            <a:pPr algn="ctr">
              <a:lnSpc>
                <a:spcPts val="5480"/>
              </a:lnSpc>
            </a:pPr>
            <a:r>
              <a:rPr lang="en-US" sz="3914" b="1">
                <a:solidFill>
                  <a:srgbClr val="A3017C"/>
                </a:solidFill>
                <a:latin typeface="Canva Sans Bold"/>
                <a:ea typeface="Canva Sans Bold"/>
                <a:cs typeface="Canva Sans Bold"/>
                <a:sym typeface="Canva Sans Bold"/>
              </a:rPr>
              <a:t>Hochschule</a:t>
            </a:r>
          </a:p>
          <a:p>
            <a:pPr algn="ctr">
              <a:lnSpc>
                <a:spcPts val="3423"/>
              </a:lnSpc>
              <a:spcBef>
                <a:spcPct val="0"/>
              </a:spcBef>
            </a:pPr>
            <a:r>
              <a:rPr lang="en-US" sz="2445">
                <a:solidFill>
                  <a:srgbClr val="000000"/>
                </a:solidFill>
                <a:latin typeface="Canva Sans"/>
                <a:ea typeface="Canva Sans"/>
                <a:cs typeface="Canva Sans"/>
                <a:sym typeface="Canva Sans"/>
              </a:rPr>
              <a:t>⟶ Umbrella term for educational institutions where one can study </a:t>
            </a:r>
          </a:p>
        </p:txBody>
      </p:sp>
      <p:sp>
        <p:nvSpPr>
          <p:cNvPr id="6" name="TextBox 6"/>
          <p:cNvSpPr txBox="1"/>
          <p:nvPr/>
        </p:nvSpPr>
        <p:spPr>
          <a:xfrm>
            <a:off x="1336559" y="5950172"/>
            <a:ext cx="6007057" cy="2340610"/>
          </a:xfrm>
          <a:prstGeom prst="rect">
            <a:avLst/>
          </a:prstGeom>
        </p:spPr>
        <p:txBody>
          <a:bodyPr lIns="0" tIns="0" rIns="0" bIns="0" rtlCol="0" anchor="t">
            <a:spAutoFit/>
          </a:bodyPr>
          <a:lstStyle/>
          <a:p>
            <a:pPr marL="0" lvl="0" indent="0" algn="ctr">
              <a:lnSpc>
                <a:spcPts val="4200"/>
              </a:lnSpc>
              <a:spcBef>
                <a:spcPct val="0"/>
              </a:spcBef>
            </a:pPr>
            <a:r>
              <a:rPr lang="en-US" sz="3000" b="1" u="none" strike="noStrike">
                <a:solidFill>
                  <a:srgbClr val="A3017C"/>
                </a:solidFill>
                <a:latin typeface="Canva Sans Bold"/>
                <a:ea typeface="Canva Sans Bold"/>
                <a:cs typeface="Canva Sans Bold"/>
                <a:sym typeface="Canva Sans Bold"/>
              </a:rPr>
              <a:t>Hochschulen für angewandte Wissenschaften </a:t>
            </a:r>
          </a:p>
          <a:p>
            <a:pPr marL="0" lvl="0" indent="0" algn="ctr">
              <a:lnSpc>
                <a:spcPts val="3430"/>
              </a:lnSpc>
              <a:spcBef>
                <a:spcPct val="0"/>
              </a:spcBef>
            </a:pPr>
            <a:r>
              <a:rPr lang="en-US" sz="2450" u="none" strike="noStrike">
                <a:solidFill>
                  <a:srgbClr val="000000"/>
                </a:solidFill>
                <a:latin typeface="Canva Sans"/>
                <a:ea typeface="Canva Sans"/>
                <a:cs typeface="Canva Sans"/>
                <a:sym typeface="Canva Sans"/>
              </a:rPr>
              <a:t>⟶ = Universities of Applied Sciences</a:t>
            </a:r>
          </a:p>
          <a:p>
            <a:pPr marL="0" lvl="0" indent="0" algn="ctr">
              <a:lnSpc>
                <a:spcPts val="3430"/>
              </a:lnSpc>
              <a:spcBef>
                <a:spcPct val="0"/>
              </a:spcBef>
            </a:pPr>
            <a:r>
              <a:rPr lang="en-US" sz="2450" u="none" strike="noStrike">
                <a:solidFill>
                  <a:srgbClr val="000000"/>
                </a:solidFill>
                <a:latin typeface="Canva Sans"/>
                <a:ea typeface="Canva Sans"/>
                <a:cs typeface="Canva Sans"/>
                <a:sym typeface="Canva Sans"/>
              </a:rPr>
              <a:t>⟶ Focus on practice</a:t>
            </a:r>
          </a:p>
          <a:p>
            <a:pPr marL="0" lvl="0" indent="0" algn="ctr">
              <a:lnSpc>
                <a:spcPts val="3430"/>
              </a:lnSpc>
              <a:spcBef>
                <a:spcPct val="0"/>
              </a:spcBef>
            </a:pPr>
            <a:r>
              <a:rPr lang="en-US" sz="2450" u="none" strike="noStrike">
                <a:solidFill>
                  <a:srgbClr val="000000"/>
                </a:solidFill>
                <a:latin typeface="Canva Sans"/>
                <a:ea typeface="Canva Sans"/>
                <a:cs typeface="Canva Sans"/>
                <a:sym typeface="Canva Sans"/>
              </a:rPr>
              <a:t>⟶ Less variety in study programs</a:t>
            </a:r>
          </a:p>
        </p:txBody>
      </p:sp>
      <p:sp>
        <p:nvSpPr>
          <p:cNvPr id="7" name="TextBox 7"/>
          <p:cNvSpPr txBox="1"/>
          <p:nvPr/>
        </p:nvSpPr>
        <p:spPr>
          <a:xfrm>
            <a:off x="11083914" y="6002559"/>
            <a:ext cx="5971365" cy="2235835"/>
          </a:xfrm>
          <a:prstGeom prst="rect">
            <a:avLst/>
          </a:prstGeom>
        </p:spPr>
        <p:txBody>
          <a:bodyPr lIns="0" tIns="0" rIns="0" bIns="0" rtlCol="0" anchor="t">
            <a:spAutoFit/>
          </a:bodyPr>
          <a:lstStyle/>
          <a:p>
            <a:pPr marL="0" lvl="0" indent="0" algn="ctr">
              <a:lnSpc>
                <a:spcPts val="4200"/>
              </a:lnSpc>
              <a:spcBef>
                <a:spcPct val="0"/>
              </a:spcBef>
            </a:pPr>
            <a:r>
              <a:rPr lang="en-US" sz="3000" b="1" u="none" strike="noStrike">
                <a:solidFill>
                  <a:srgbClr val="A3017C"/>
                </a:solidFill>
                <a:latin typeface="Canva Sans Bold"/>
                <a:ea typeface="Canva Sans Bold"/>
                <a:cs typeface="Canva Sans Bold"/>
                <a:sym typeface="Canva Sans Bold"/>
              </a:rPr>
              <a:t>Universitäten</a:t>
            </a:r>
          </a:p>
          <a:p>
            <a:pPr marL="0" lvl="0" indent="0" algn="ctr">
              <a:lnSpc>
                <a:spcPts val="3430"/>
              </a:lnSpc>
              <a:spcBef>
                <a:spcPct val="0"/>
              </a:spcBef>
            </a:pPr>
            <a:r>
              <a:rPr lang="en-US" sz="2450" u="none" strike="noStrike">
                <a:solidFill>
                  <a:srgbClr val="000000"/>
                </a:solidFill>
                <a:latin typeface="Canva Sans"/>
                <a:ea typeface="Canva Sans"/>
                <a:cs typeface="Canva Sans"/>
                <a:sym typeface="Canva Sans"/>
              </a:rPr>
              <a:t>⟶ = Universities</a:t>
            </a:r>
          </a:p>
          <a:p>
            <a:pPr marL="0" lvl="0" indent="0" algn="ctr">
              <a:lnSpc>
                <a:spcPts val="3430"/>
              </a:lnSpc>
              <a:spcBef>
                <a:spcPct val="0"/>
              </a:spcBef>
            </a:pPr>
            <a:r>
              <a:rPr lang="en-US" sz="2450" u="none" strike="noStrike">
                <a:solidFill>
                  <a:srgbClr val="000000"/>
                </a:solidFill>
                <a:latin typeface="Canva Sans"/>
                <a:ea typeface="Canva Sans"/>
                <a:cs typeface="Canva Sans"/>
                <a:sym typeface="Canva Sans"/>
              </a:rPr>
              <a:t>⟶ Focus on theory</a:t>
            </a:r>
          </a:p>
          <a:p>
            <a:pPr marL="0" lvl="0" indent="0" algn="ctr">
              <a:lnSpc>
                <a:spcPts val="3430"/>
              </a:lnSpc>
              <a:spcBef>
                <a:spcPct val="0"/>
              </a:spcBef>
            </a:pPr>
            <a:r>
              <a:rPr lang="en-US" sz="2450" u="none" strike="noStrike">
                <a:solidFill>
                  <a:srgbClr val="000000"/>
                </a:solidFill>
                <a:latin typeface="Canva Sans"/>
                <a:ea typeface="Canva Sans"/>
                <a:cs typeface="Canva Sans"/>
                <a:sym typeface="Canva Sans"/>
              </a:rPr>
              <a:t>⟶ Wide range of study programs</a:t>
            </a:r>
          </a:p>
          <a:p>
            <a:pPr marL="0" lvl="0" indent="0" algn="ctr">
              <a:lnSpc>
                <a:spcPts val="3430"/>
              </a:lnSpc>
              <a:spcBef>
                <a:spcPct val="0"/>
              </a:spcBef>
            </a:pPr>
            <a:r>
              <a:rPr lang="en-US" sz="2450" u="none" strike="noStrike">
                <a:solidFill>
                  <a:srgbClr val="000000"/>
                </a:solidFill>
                <a:latin typeface="Canva Sans"/>
                <a:ea typeface="Canva Sans"/>
                <a:cs typeface="Canva Sans"/>
                <a:sym typeface="Canva Sans"/>
              </a:rPr>
              <a:t>⟶ Possibility of pursuing a doctorate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7889217" cy="10062684"/>
          </a:xfrm>
          <a:custGeom>
            <a:avLst/>
            <a:gdLst/>
            <a:ahLst/>
            <a:cxnLst/>
            <a:rect l="l" t="t" r="r" b="b"/>
            <a:pathLst>
              <a:path w="17889217" h="10062684">
                <a:moveTo>
                  <a:pt x="0" y="0"/>
                </a:moveTo>
                <a:lnTo>
                  <a:pt x="17889217" y="0"/>
                </a:lnTo>
                <a:lnTo>
                  <a:pt x="17889217" y="10062684"/>
                </a:lnTo>
                <a:lnTo>
                  <a:pt x="0" y="10062684"/>
                </a:lnTo>
                <a:lnTo>
                  <a:pt x="0" y="0"/>
                </a:lnTo>
                <a:close/>
              </a:path>
            </a:pathLst>
          </a:custGeom>
          <a:blipFill>
            <a:blip r:embed="rId2"/>
            <a:stretch>
              <a:fillRect/>
            </a:stretch>
          </a:blipFill>
        </p:spPr>
        <p:txBody>
          <a:bodyPr/>
          <a:lstStyle/>
          <a:p>
            <a:endParaRPr lang="de-DE"/>
          </a:p>
        </p:txBody>
      </p:sp>
      <p:sp>
        <p:nvSpPr>
          <p:cNvPr id="3" name="Freeform 3"/>
          <p:cNvSpPr/>
          <p:nvPr/>
        </p:nvSpPr>
        <p:spPr>
          <a:xfrm>
            <a:off x="9144000" y="4707484"/>
            <a:ext cx="7723078" cy="3243693"/>
          </a:xfrm>
          <a:custGeom>
            <a:avLst/>
            <a:gdLst/>
            <a:ahLst/>
            <a:cxnLst/>
            <a:rect l="l" t="t" r="r" b="b"/>
            <a:pathLst>
              <a:path w="7723078" h="3243693">
                <a:moveTo>
                  <a:pt x="0" y="0"/>
                </a:moveTo>
                <a:lnTo>
                  <a:pt x="7723078" y="0"/>
                </a:lnTo>
                <a:lnTo>
                  <a:pt x="7723078" y="3243692"/>
                </a:lnTo>
                <a:lnTo>
                  <a:pt x="0" y="3243692"/>
                </a:lnTo>
                <a:lnTo>
                  <a:pt x="0" y="0"/>
                </a:lnTo>
                <a:close/>
              </a:path>
            </a:pathLst>
          </a:custGeom>
          <a:blipFill>
            <a:blip r:embed="rId3"/>
            <a:stretch>
              <a:fillRect/>
            </a:stretch>
          </a:blipFill>
        </p:spPr>
        <p:txBody>
          <a:bodyPr/>
          <a:lstStyle/>
          <a:p>
            <a:endParaRPr lang="de-DE"/>
          </a:p>
        </p:txBody>
      </p:sp>
      <p:sp>
        <p:nvSpPr>
          <p:cNvPr id="4" name="Freeform 4"/>
          <p:cNvSpPr/>
          <p:nvPr/>
        </p:nvSpPr>
        <p:spPr>
          <a:xfrm>
            <a:off x="1028700" y="4707484"/>
            <a:ext cx="7315730" cy="4773514"/>
          </a:xfrm>
          <a:custGeom>
            <a:avLst/>
            <a:gdLst/>
            <a:ahLst/>
            <a:cxnLst/>
            <a:rect l="l" t="t" r="r" b="b"/>
            <a:pathLst>
              <a:path w="7315730" h="4773514">
                <a:moveTo>
                  <a:pt x="0" y="0"/>
                </a:moveTo>
                <a:lnTo>
                  <a:pt x="7315730" y="0"/>
                </a:lnTo>
                <a:lnTo>
                  <a:pt x="7315730" y="4773513"/>
                </a:lnTo>
                <a:lnTo>
                  <a:pt x="0" y="4773513"/>
                </a:lnTo>
                <a:lnTo>
                  <a:pt x="0" y="0"/>
                </a:lnTo>
                <a:close/>
              </a:path>
            </a:pathLst>
          </a:custGeom>
          <a:blipFill>
            <a:blip r:embed="rId4"/>
            <a:stretch>
              <a:fillRect/>
            </a:stretch>
          </a:blipFill>
          <a:ln w="38100" cap="sq">
            <a:solidFill>
              <a:srgbClr val="000000"/>
            </a:solidFill>
            <a:prstDash val="solid"/>
            <a:miter/>
          </a:ln>
        </p:spPr>
        <p:txBody>
          <a:bodyPr/>
          <a:lstStyle/>
          <a:p>
            <a:endParaRPr lang="de-DE"/>
          </a:p>
        </p:txBody>
      </p:sp>
      <p:sp>
        <p:nvSpPr>
          <p:cNvPr id="5" name="TextBox 5"/>
          <p:cNvSpPr txBox="1"/>
          <p:nvPr/>
        </p:nvSpPr>
        <p:spPr>
          <a:xfrm>
            <a:off x="0" y="588327"/>
            <a:ext cx="11770463" cy="795021"/>
          </a:xfrm>
          <a:prstGeom prst="rect">
            <a:avLst/>
          </a:prstGeom>
        </p:spPr>
        <p:txBody>
          <a:bodyPr lIns="0" tIns="0" rIns="0" bIns="0" rtlCol="0" anchor="t">
            <a:spAutoFit/>
          </a:bodyPr>
          <a:lstStyle/>
          <a:p>
            <a:pPr algn="ctr">
              <a:lnSpc>
                <a:spcPts val="6579"/>
              </a:lnSpc>
              <a:spcBef>
                <a:spcPct val="0"/>
              </a:spcBef>
            </a:pPr>
            <a:r>
              <a:rPr lang="en-US" sz="4699" b="1">
                <a:solidFill>
                  <a:srgbClr val="000000"/>
                </a:solidFill>
                <a:latin typeface="Canva Sans Bold"/>
                <a:ea typeface="Canva Sans Bold"/>
                <a:cs typeface="Canva Sans Bold"/>
                <a:sym typeface="Canva Sans Bold"/>
              </a:rPr>
              <a:t>Types of universities in Augsburg</a:t>
            </a:r>
          </a:p>
        </p:txBody>
      </p:sp>
      <p:sp>
        <p:nvSpPr>
          <p:cNvPr id="6" name="TextBox 6"/>
          <p:cNvSpPr txBox="1"/>
          <p:nvPr/>
        </p:nvSpPr>
        <p:spPr>
          <a:xfrm>
            <a:off x="1028700" y="2077166"/>
            <a:ext cx="15806832" cy="2343806"/>
          </a:xfrm>
          <a:prstGeom prst="rect">
            <a:avLst/>
          </a:prstGeom>
        </p:spPr>
        <p:txBody>
          <a:bodyPr lIns="0" tIns="0" rIns="0" bIns="0" rtlCol="0" anchor="t">
            <a:spAutoFit/>
          </a:bodyPr>
          <a:lstStyle/>
          <a:p>
            <a:pPr marL="0" lvl="0" indent="0" algn="just">
              <a:lnSpc>
                <a:spcPts val="4688"/>
              </a:lnSpc>
              <a:spcBef>
                <a:spcPct val="0"/>
              </a:spcBef>
            </a:pPr>
            <a:r>
              <a:rPr lang="en-US" sz="3349">
                <a:solidFill>
                  <a:srgbClr val="000000"/>
                </a:solidFill>
                <a:latin typeface="Canva Sans"/>
                <a:ea typeface="Canva Sans"/>
                <a:cs typeface="Canva Sans"/>
                <a:sym typeface="Canva Sans"/>
              </a:rPr>
              <a:t>You ar</a:t>
            </a:r>
            <a:r>
              <a:rPr lang="en-US" sz="3349" u="none" strike="noStrike">
                <a:solidFill>
                  <a:srgbClr val="000000"/>
                </a:solidFill>
                <a:latin typeface="Canva Sans"/>
                <a:ea typeface="Canva Sans"/>
                <a:cs typeface="Canva Sans"/>
                <a:sym typeface="Canva Sans"/>
              </a:rPr>
              <a:t>e studying at the</a:t>
            </a:r>
            <a:r>
              <a:rPr lang="en-US" sz="3349" b="1" u="none" strike="noStrike">
                <a:solidFill>
                  <a:srgbClr val="A3017C"/>
                </a:solidFill>
                <a:latin typeface="Canva Sans Bold"/>
                <a:ea typeface="Canva Sans Bold"/>
                <a:cs typeface="Canva Sans Bold"/>
                <a:sym typeface="Canva Sans Bold"/>
              </a:rPr>
              <a:t> University of Augsburg. </a:t>
            </a:r>
          </a:p>
          <a:p>
            <a:pPr marL="0" lvl="0" indent="0" algn="just">
              <a:lnSpc>
                <a:spcPts val="4688"/>
              </a:lnSpc>
              <a:spcBef>
                <a:spcPct val="0"/>
              </a:spcBef>
            </a:pPr>
            <a:r>
              <a:rPr lang="en-US" sz="3349" u="none" strike="noStrike">
                <a:solidFill>
                  <a:srgbClr val="000000"/>
                </a:solidFill>
                <a:latin typeface="Canva Sans"/>
                <a:ea typeface="Canva Sans"/>
                <a:cs typeface="Canva Sans"/>
                <a:sym typeface="Canva Sans"/>
              </a:rPr>
              <a:t>However, there is also a </a:t>
            </a:r>
            <a:r>
              <a:rPr lang="en-US" sz="3349" b="1" u="none" strike="noStrike">
                <a:solidFill>
                  <a:srgbClr val="A3017C"/>
                </a:solidFill>
                <a:latin typeface="Canva Sans Bold"/>
                <a:ea typeface="Canva Sans Bold"/>
                <a:cs typeface="Canva Sans Bold"/>
                <a:sym typeface="Canva Sans Bold"/>
              </a:rPr>
              <a:t>University of Applied Sciences</a:t>
            </a:r>
            <a:r>
              <a:rPr lang="en-US" sz="3349" u="none" strike="noStrike">
                <a:solidFill>
                  <a:srgbClr val="000000"/>
                </a:solidFill>
                <a:latin typeface="Canva Sans"/>
                <a:ea typeface="Canva Sans"/>
                <a:cs typeface="Canva Sans"/>
                <a:sym typeface="Canva Sans"/>
              </a:rPr>
              <a:t> in Augsburg, the “</a:t>
            </a:r>
            <a:r>
              <a:rPr lang="en-US" sz="3349" u="sng" strike="noStrike">
                <a:solidFill>
                  <a:srgbClr val="000000"/>
                </a:solidFill>
                <a:latin typeface="Canva Sans"/>
                <a:ea typeface="Canva Sans"/>
                <a:cs typeface="Canva Sans"/>
                <a:sym typeface="Canva Sans"/>
                <a:hlinkClick r:id="rId5" tooltip="https://www.tha.de/en/"/>
              </a:rPr>
              <a:t>Technische Hochschule Augsburg</a:t>
            </a:r>
            <a:r>
              <a:rPr lang="en-US" sz="3349" u="none" strike="noStrike">
                <a:solidFill>
                  <a:srgbClr val="000000"/>
                </a:solidFill>
                <a:latin typeface="Canva Sans"/>
                <a:ea typeface="Canva Sans"/>
                <a:cs typeface="Canva Sans"/>
                <a:sym typeface="Canva Sans"/>
              </a:rPr>
              <a:t>”.</a:t>
            </a:r>
          </a:p>
          <a:p>
            <a:pPr marL="0" lvl="0" indent="0" algn="just">
              <a:lnSpc>
                <a:spcPts val="4688"/>
              </a:lnSpc>
              <a:spcBef>
                <a:spcPct val="0"/>
              </a:spcBef>
            </a:pPr>
            <a:endParaRPr lang="en-US" sz="3349" u="none" strike="noStrike">
              <a:solidFill>
                <a:srgbClr val="000000"/>
              </a:solidFill>
              <a:latin typeface="Canva Sans"/>
              <a:ea typeface="Canva Sans"/>
              <a:cs typeface="Canva Sans"/>
              <a:sym typeface="Canva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7889217" cy="10062684"/>
          </a:xfrm>
          <a:custGeom>
            <a:avLst/>
            <a:gdLst/>
            <a:ahLst/>
            <a:cxnLst/>
            <a:rect l="l" t="t" r="r" b="b"/>
            <a:pathLst>
              <a:path w="17889217" h="10062684">
                <a:moveTo>
                  <a:pt x="0" y="0"/>
                </a:moveTo>
                <a:lnTo>
                  <a:pt x="17889217" y="0"/>
                </a:lnTo>
                <a:lnTo>
                  <a:pt x="17889217" y="10062684"/>
                </a:lnTo>
                <a:lnTo>
                  <a:pt x="0" y="10062684"/>
                </a:lnTo>
                <a:lnTo>
                  <a:pt x="0" y="0"/>
                </a:lnTo>
                <a:close/>
              </a:path>
            </a:pathLst>
          </a:custGeom>
          <a:blipFill>
            <a:blip r:embed="rId2"/>
            <a:stretch>
              <a:fillRect/>
            </a:stretch>
          </a:blipFill>
        </p:spPr>
        <p:txBody>
          <a:bodyPr/>
          <a:lstStyle/>
          <a:p>
            <a:endParaRPr lang="de-DE"/>
          </a:p>
        </p:txBody>
      </p:sp>
      <p:sp>
        <p:nvSpPr>
          <p:cNvPr id="3" name="Freeform 3"/>
          <p:cNvSpPr/>
          <p:nvPr/>
        </p:nvSpPr>
        <p:spPr>
          <a:xfrm>
            <a:off x="3395724" y="6849876"/>
            <a:ext cx="1878571" cy="2408424"/>
          </a:xfrm>
          <a:custGeom>
            <a:avLst/>
            <a:gdLst/>
            <a:ahLst/>
            <a:cxnLst/>
            <a:rect l="l" t="t" r="r" b="b"/>
            <a:pathLst>
              <a:path w="1878571" h="2408424">
                <a:moveTo>
                  <a:pt x="0" y="0"/>
                </a:moveTo>
                <a:lnTo>
                  <a:pt x="1878570" y="0"/>
                </a:lnTo>
                <a:lnTo>
                  <a:pt x="1878570" y="2408424"/>
                </a:lnTo>
                <a:lnTo>
                  <a:pt x="0" y="24084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4" name="TextBox 4"/>
          <p:cNvSpPr txBox="1"/>
          <p:nvPr/>
        </p:nvSpPr>
        <p:spPr>
          <a:xfrm>
            <a:off x="418702" y="588327"/>
            <a:ext cx="9663925" cy="795021"/>
          </a:xfrm>
          <a:prstGeom prst="rect">
            <a:avLst/>
          </a:prstGeom>
        </p:spPr>
        <p:txBody>
          <a:bodyPr lIns="0" tIns="0" rIns="0" bIns="0" rtlCol="0" anchor="t">
            <a:spAutoFit/>
          </a:bodyPr>
          <a:lstStyle/>
          <a:p>
            <a:pPr algn="ctr">
              <a:lnSpc>
                <a:spcPts val="6579"/>
              </a:lnSpc>
              <a:spcBef>
                <a:spcPct val="0"/>
              </a:spcBef>
            </a:pPr>
            <a:r>
              <a:rPr lang="en-US" sz="4699" b="1">
                <a:solidFill>
                  <a:srgbClr val="000000"/>
                </a:solidFill>
                <a:latin typeface="Canva Sans Bold"/>
                <a:ea typeface="Canva Sans Bold"/>
                <a:cs typeface="Canva Sans Bold"/>
                <a:sym typeface="Canva Sans Bold"/>
              </a:rPr>
              <a:t>Enrollment/ De-registration</a:t>
            </a:r>
          </a:p>
        </p:txBody>
      </p:sp>
      <p:sp>
        <p:nvSpPr>
          <p:cNvPr id="5" name="TextBox 5"/>
          <p:cNvSpPr txBox="1"/>
          <p:nvPr/>
        </p:nvSpPr>
        <p:spPr>
          <a:xfrm>
            <a:off x="1603980" y="2628703"/>
            <a:ext cx="7340628" cy="3798469"/>
          </a:xfrm>
          <a:prstGeom prst="rect">
            <a:avLst/>
          </a:prstGeom>
        </p:spPr>
        <p:txBody>
          <a:bodyPr lIns="0" tIns="0" rIns="0" bIns="0" rtlCol="0" anchor="t">
            <a:spAutoFit/>
          </a:bodyPr>
          <a:lstStyle/>
          <a:p>
            <a:pPr algn="l">
              <a:lnSpc>
                <a:spcPts val="3785"/>
              </a:lnSpc>
            </a:pPr>
            <a:r>
              <a:rPr lang="en-US" sz="2703" b="1">
                <a:solidFill>
                  <a:srgbClr val="A3017C"/>
                </a:solidFill>
                <a:latin typeface="Canva Sans Bold"/>
                <a:ea typeface="Canva Sans Bold"/>
                <a:cs typeface="Canva Sans Bold"/>
                <a:sym typeface="Canva Sans Bold"/>
              </a:rPr>
              <a:t>Enrollment</a:t>
            </a:r>
          </a:p>
          <a:p>
            <a:pPr algn="l">
              <a:lnSpc>
                <a:spcPts val="3785"/>
              </a:lnSpc>
            </a:pPr>
            <a:r>
              <a:rPr lang="en-US" sz="2703">
                <a:solidFill>
                  <a:srgbClr val="000000"/>
                </a:solidFill>
                <a:latin typeface="Canva Sans"/>
                <a:ea typeface="Canva Sans"/>
                <a:cs typeface="Canva Sans"/>
                <a:sym typeface="Canva Sans"/>
              </a:rPr>
              <a:t>= “Immatrikulation”</a:t>
            </a:r>
          </a:p>
          <a:p>
            <a:pPr algn="l">
              <a:lnSpc>
                <a:spcPts val="3785"/>
              </a:lnSpc>
            </a:pPr>
            <a:endParaRPr lang="en-US" sz="2703">
              <a:solidFill>
                <a:srgbClr val="000000"/>
              </a:solidFill>
              <a:latin typeface="Canva Sans"/>
              <a:ea typeface="Canva Sans"/>
              <a:cs typeface="Canva Sans"/>
              <a:sym typeface="Canva Sans"/>
            </a:endParaRPr>
          </a:p>
          <a:p>
            <a:pPr algn="l">
              <a:lnSpc>
                <a:spcPts val="3785"/>
              </a:lnSpc>
            </a:pPr>
            <a:r>
              <a:rPr lang="en-US" sz="2703">
                <a:solidFill>
                  <a:srgbClr val="000000"/>
                </a:solidFill>
                <a:latin typeface="Canva Sans"/>
                <a:ea typeface="Canva Sans"/>
                <a:cs typeface="Canva Sans"/>
                <a:sym typeface="Canva Sans"/>
              </a:rPr>
              <a:t>⟶ Next step after receiving the letter of acceptance</a:t>
            </a:r>
          </a:p>
          <a:p>
            <a:pPr algn="l">
              <a:lnSpc>
                <a:spcPts val="3785"/>
              </a:lnSpc>
            </a:pPr>
            <a:r>
              <a:rPr lang="en-US" sz="2703">
                <a:solidFill>
                  <a:srgbClr val="000000"/>
                </a:solidFill>
                <a:latin typeface="Canva Sans"/>
                <a:ea typeface="Canva Sans"/>
                <a:cs typeface="Canva Sans"/>
                <a:sym typeface="Canva Sans"/>
              </a:rPr>
              <a:t>⟶ This </a:t>
            </a:r>
            <a:r>
              <a:rPr lang="en-US" sz="2703" u="none">
                <a:solidFill>
                  <a:srgbClr val="000000"/>
                </a:solidFill>
                <a:latin typeface="Canva Sans"/>
                <a:ea typeface="Canva Sans"/>
                <a:cs typeface="Canva Sans"/>
                <a:sym typeface="Canva Sans"/>
              </a:rPr>
              <a:t>is</a:t>
            </a:r>
            <a:r>
              <a:rPr lang="en-US" sz="2703">
                <a:solidFill>
                  <a:srgbClr val="000000"/>
                </a:solidFill>
                <a:latin typeface="Canva Sans"/>
                <a:ea typeface="Canva Sans"/>
                <a:cs typeface="Canva Sans"/>
                <a:sym typeface="Canva Sans"/>
              </a:rPr>
              <a:t> how you become a s</a:t>
            </a:r>
            <a:r>
              <a:rPr lang="en-US" sz="2703" u="none">
                <a:solidFill>
                  <a:srgbClr val="000000"/>
                </a:solidFill>
                <a:latin typeface="Canva Sans"/>
                <a:ea typeface="Canva Sans"/>
                <a:cs typeface="Canva Sans"/>
                <a:sym typeface="Canva Sans"/>
              </a:rPr>
              <a:t>tud</a:t>
            </a:r>
            <a:r>
              <a:rPr lang="en-US" sz="2703">
                <a:solidFill>
                  <a:srgbClr val="000000"/>
                </a:solidFill>
                <a:latin typeface="Canva Sans"/>
                <a:ea typeface="Canva Sans"/>
                <a:cs typeface="Canva Sans"/>
                <a:sym typeface="Canva Sans"/>
              </a:rPr>
              <a:t>e</a:t>
            </a:r>
            <a:r>
              <a:rPr lang="en-US" sz="2703" u="none">
                <a:solidFill>
                  <a:srgbClr val="000000"/>
                </a:solidFill>
                <a:latin typeface="Canva Sans"/>
                <a:ea typeface="Canva Sans"/>
                <a:cs typeface="Canva Sans"/>
                <a:sym typeface="Canva Sans"/>
              </a:rPr>
              <a:t>nt</a:t>
            </a:r>
          </a:p>
          <a:p>
            <a:pPr algn="l">
              <a:lnSpc>
                <a:spcPts val="3785"/>
              </a:lnSpc>
            </a:pPr>
            <a:r>
              <a:rPr lang="en-US" sz="2703">
                <a:solidFill>
                  <a:srgbClr val="000000"/>
                </a:solidFill>
                <a:latin typeface="Canva Sans"/>
                <a:ea typeface="Canva Sans"/>
                <a:cs typeface="Canva Sans"/>
                <a:sym typeface="Canva Sans"/>
              </a:rPr>
              <a:t>⟶ </a:t>
            </a:r>
            <a:r>
              <a:rPr lang="en-US" sz="2703" u="none">
                <a:solidFill>
                  <a:srgbClr val="000000"/>
                </a:solidFill>
                <a:latin typeface="Canva Sans"/>
                <a:ea typeface="Canva Sans"/>
                <a:cs typeface="Canva Sans"/>
                <a:sym typeface="Canva Sans"/>
              </a:rPr>
              <a:t>necessary</a:t>
            </a:r>
            <a:r>
              <a:rPr lang="en-US" sz="2703">
                <a:solidFill>
                  <a:srgbClr val="000000"/>
                </a:solidFill>
                <a:latin typeface="Canva Sans"/>
                <a:ea typeface="Canva Sans"/>
                <a:cs typeface="Canva Sans"/>
                <a:sym typeface="Canva Sans"/>
              </a:rPr>
              <a:t> in ord</a:t>
            </a:r>
            <a:r>
              <a:rPr lang="en-US" sz="2703" u="none">
                <a:solidFill>
                  <a:srgbClr val="000000"/>
                </a:solidFill>
                <a:latin typeface="Canva Sans"/>
                <a:ea typeface="Canva Sans"/>
                <a:cs typeface="Canva Sans"/>
                <a:sym typeface="Canva Sans"/>
              </a:rPr>
              <a:t>er to</a:t>
            </a:r>
            <a:r>
              <a:rPr lang="en-US" sz="2703">
                <a:solidFill>
                  <a:srgbClr val="000000"/>
                </a:solidFill>
                <a:latin typeface="Canva Sans"/>
                <a:ea typeface="Canva Sans"/>
                <a:cs typeface="Canva Sans"/>
                <a:sym typeface="Canva Sans"/>
              </a:rPr>
              <a:t> t</a:t>
            </a:r>
            <a:r>
              <a:rPr lang="en-US" sz="2703" u="none">
                <a:solidFill>
                  <a:srgbClr val="000000"/>
                </a:solidFill>
                <a:latin typeface="Canva Sans"/>
                <a:ea typeface="Canva Sans"/>
                <a:cs typeface="Canva Sans"/>
                <a:sym typeface="Canva Sans"/>
              </a:rPr>
              <a:t>ake exams</a:t>
            </a:r>
          </a:p>
          <a:p>
            <a:pPr marL="0" lvl="0" indent="0" algn="l">
              <a:lnSpc>
                <a:spcPts val="3785"/>
              </a:lnSpc>
              <a:spcBef>
                <a:spcPct val="0"/>
              </a:spcBef>
            </a:pPr>
            <a:endParaRPr lang="en-US" sz="2703" u="none">
              <a:solidFill>
                <a:srgbClr val="000000"/>
              </a:solidFill>
              <a:latin typeface="Canva Sans"/>
              <a:ea typeface="Canva Sans"/>
              <a:cs typeface="Canva Sans"/>
              <a:sym typeface="Canva Sans"/>
            </a:endParaRPr>
          </a:p>
        </p:txBody>
      </p:sp>
      <p:sp>
        <p:nvSpPr>
          <p:cNvPr id="6" name="TextBox 6"/>
          <p:cNvSpPr txBox="1"/>
          <p:nvPr/>
        </p:nvSpPr>
        <p:spPr>
          <a:xfrm>
            <a:off x="9773672" y="2628703"/>
            <a:ext cx="7485628" cy="4750969"/>
          </a:xfrm>
          <a:prstGeom prst="rect">
            <a:avLst/>
          </a:prstGeom>
        </p:spPr>
        <p:txBody>
          <a:bodyPr lIns="0" tIns="0" rIns="0" bIns="0" rtlCol="0" anchor="t">
            <a:spAutoFit/>
          </a:bodyPr>
          <a:lstStyle/>
          <a:p>
            <a:pPr marL="0" lvl="0" indent="0" algn="l">
              <a:lnSpc>
                <a:spcPts val="3785"/>
              </a:lnSpc>
              <a:spcBef>
                <a:spcPct val="0"/>
              </a:spcBef>
            </a:pPr>
            <a:r>
              <a:rPr lang="en-US" sz="2703" b="1">
                <a:solidFill>
                  <a:srgbClr val="A3017C"/>
                </a:solidFill>
                <a:latin typeface="Canva Sans Bold"/>
                <a:ea typeface="Canva Sans Bold"/>
                <a:cs typeface="Canva Sans Bold"/>
                <a:sym typeface="Canva Sans Bold"/>
              </a:rPr>
              <a:t>De-</a:t>
            </a:r>
            <a:r>
              <a:rPr lang="en-US" sz="2703" b="1" u="none" strike="noStrike">
                <a:solidFill>
                  <a:srgbClr val="A3017C"/>
                </a:solidFill>
                <a:latin typeface="Canva Sans Bold"/>
                <a:ea typeface="Canva Sans Bold"/>
                <a:cs typeface="Canva Sans Bold"/>
                <a:sym typeface="Canva Sans Bold"/>
              </a:rPr>
              <a:t>registration</a:t>
            </a:r>
          </a:p>
          <a:p>
            <a:pPr marL="0" lvl="0" indent="0" algn="l">
              <a:lnSpc>
                <a:spcPts val="3785"/>
              </a:lnSpc>
              <a:spcBef>
                <a:spcPct val="0"/>
              </a:spcBef>
            </a:pPr>
            <a:r>
              <a:rPr lang="en-US" sz="2703" u="none" strike="noStrike">
                <a:solidFill>
                  <a:srgbClr val="000000"/>
                </a:solidFill>
                <a:latin typeface="Canva Sans"/>
                <a:ea typeface="Canva Sans"/>
                <a:cs typeface="Canva Sans"/>
                <a:sym typeface="Canva Sans"/>
              </a:rPr>
              <a:t>= “Exmatrikulation”</a:t>
            </a:r>
          </a:p>
          <a:p>
            <a:pPr marL="0" lvl="0" indent="0" algn="l">
              <a:lnSpc>
                <a:spcPts val="3785"/>
              </a:lnSpc>
              <a:spcBef>
                <a:spcPct val="0"/>
              </a:spcBef>
            </a:pPr>
            <a:endParaRPr lang="en-US" sz="2703" u="none" strike="noStrike">
              <a:solidFill>
                <a:srgbClr val="000000"/>
              </a:solidFill>
              <a:latin typeface="Canva Sans"/>
              <a:ea typeface="Canva Sans"/>
              <a:cs typeface="Canva Sans"/>
              <a:sym typeface="Canva Sans"/>
            </a:endParaRPr>
          </a:p>
          <a:p>
            <a:pPr marL="0" lvl="0" indent="0" algn="l">
              <a:lnSpc>
                <a:spcPts val="3785"/>
              </a:lnSpc>
              <a:spcBef>
                <a:spcPct val="0"/>
              </a:spcBef>
            </a:pPr>
            <a:r>
              <a:rPr lang="en-US" sz="2703" u="none" strike="noStrike">
                <a:solidFill>
                  <a:srgbClr val="000000"/>
                </a:solidFill>
                <a:latin typeface="Canva Sans"/>
                <a:ea typeface="Canva Sans"/>
                <a:cs typeface="Canva Sans"/>
                <a:sym typeface="Canva Sans"/>
              </a:rPr>
              <a:t>⟶ University membership ends</a:t>
            </a:r>
          </a:p>
          <a:p>
            <a:pPr marL="0" lvl="0" indent="0" algn="l">
              <a:lnSpc>
                <a:spcPts val="3785"/>
              </a:lnSpc>
              <a:spcBef>
                <a:spcPct val="0"/>
              </a:spcBef>
            </a:pPr>
            <a:r>
              <a:rPr lang="en-US" sz="2703" u="none" strike="noStrike">
                <a:solidFill>
                  <a:srgbClr val="000000"/>
                </a:solidFill>
                <a:latin typeface="Canva Sans"/>
                <a:ea typeface="Canva Sans"/>
                <a:cs typeface="Canva Sans"/>
                <a:sym typeface="Canva Sans"/>
              </a:rPr>
              <a:t>⟶ Reasons:</a:t>
            </a:r>
          </a:p>
          <a:p>
            <a:pPr marL="583791" lvl="1" indent="-291896" algn="l">
              <a:lnSpc>
                <a:spcPts val="3785"/>
              </a:lnSpc>
              <a:spcBef>
                <a:spcPct val="0"/>
              </a:spcBef>
              <a:buFont typeface="Arial"/>
              <a:buChar char="•"/>
            </a:pPr>
            <a:r>
              <a:rPr lang="en-US" sz="2703" u="none" strike="noStrike">
                <a:solidFill>
                  <a:srgbClr val="000000"/>
                </a:solidFill>
                <a:latin typeface="Canva Sans"/>
                <a:ea typeface="Canva Sans"/>
                <a:cs typeface="Canva Sans"/>
                <a:sym typeface="Canva Sans"/>
              </a:rPr>
              <a:t>one has completed one's studies</a:t>
            </a:r>
          </a:p>
          <a:p>
            <a:pPr marL="583791" lvl="1" indent="-291896" algn="l">
              <a:lnSpc>
                <a:spcPts val="3785"/>
              </a:lnSpc>
              <a:spcBef>
                <a:spcPct val="0"/>
              </a:spcBef>
              <a:buFont typeface="Arial"/>
              <a:buChar char="•"/>
            </a:pPr>
            <a:r>
              <a:rPr lang="en-US" sz="2703" u="none" strike="noStrike">
                <a:solidFill>
                  <a:srgbClr val="000000"/>
                </a:solidFill>
                <a:latin typeface="Canva Sans"/>
                <a:ea typeface="Canva Sans"/>
                <a:cs typeface="Canva Sans"/>
                <a:sym typeface="Canva Sans"/>
              </a:rPr>
              <a:t>one no longer wishes to study</a:t>
            </a:r>
          </a:p>
          <a:p>
            <a:pPr marL="583791" lvl="1" indent="-291896" algn="l">
              <a:lnSpc>
                <a:spcPts val="3785"/>
              </a:lnSpc>
              <a:spcBef>
                <a:spcPct val="0"/>
              </a:spcBef>
              <a:buFont typeface="Arial"/>
              <a:buChar char="•"/>
            </a:pPr>
            <a:r>
              <a:rPr lang="en-US" sz="2703" u="none" strike="noStrike">
                <a:solidFill>
                  <a:srgbClr val="000000"/>
                </a:solidFill>
                <a:latin typeface="Canva Sans"/>
                <a:ea typeface="Canva Sans"/>
                <a:cs typeface="Canva Sans"/>
                <a:sym typeface="Canva Sans"/>
              </a:rPr>
              <a:t>repeatedly failing exams (compulsory de-registration)</a:t>
            </a:r>
          </a:p>
          <a:p>
            <a:pPr marL="0" lvl="0" indent="0" algn="l">
              <a:lnSpc>
                <a:spcPts val="3785"/>
              </a:lnSpc>
              <a:spcBef>
                <a:spcPct val="0"/>
              </a:spcBef>
            </a:pPr>
            <a:endParaRPr lang="en-US" sz="2703" u="none" strike="noStrike">
              <a:solidFill>
                <a:srgbClr val="000000"/>
              </a:solidFill>
              <a:latin typeface="Canva Sans"/>
              <a:ea typeface="Canva Sans"/>
              <a:cs typeface="Canva Sans"/>
              <a:sym typeface="Canva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7889217" cy="10062684"/>
          </a:xfrm>
          <a:custGeom>
            <a:avLst/>
            <a:gdLst/>
            <a:ahLst/>
            <a:cxnLst/>
            <a:rect l="l" t="t" r="r" b="b"/>
            <a:pathLst>
              <a:path w="17889217" h="10062684">
                <a:moveTo>
                  <a:pt x="0" y="0"/>
                </a:moveTo>
                <a:lnTo>
                  <a:pt x="17889217" y="0"/>
                </a:lnTo>
                <a:lnTo>
                  <a:pt x="17889217" y="10062684"/>
                </a:lnTo>
                <a:lnTo>
                  <a:pt x="0" y="10062684"/>
                </a:lnTo>
                <a:lnTo>
                  <a:pt x="0" y="0"/>
                </a:lnTo>
                <a:close/>
              </a:path>
            </a:pathLst>
          </a:custGeom>
          <a:blipFill>
            <a:blip r:embed="rId2"/>
            <a:stretch>
              <a:fillRect/>
            </a:stretch>
          </a:blipFill>
        </p:spPr>
        <p:txBody>
          <a:bodyPr/>
          <a:lstStyle/>
          <a:p>
            <a:endParaRPr lang="de-DE"/>
          </a:p>
        </p:txBody>
      </p:sp>
      <p:sp>
        <p:nvSpPr>
          <p:cNvPr id="3" name="Freeform 3"/>
          <p:cNvSpPr/>
          <p:nvPr/>
        </p:nvSpPr>
        <p:spPr>
          <a:xfrm rot="-10800000">
            <a:off x="547290" y="2395900"/>
            <a:ext cx="17193419" cy="6512008"/>
          </a:xfrm>
          <a:custGeom>
            <a:avLst/>
            <a:gdLst/>
            <a:ahLst/>
            <a:cxnLst/>
            <a:rect l="l" t="t" r="r" b="b"/>
            <a:pathLst>
              <a:path w="17193419" h="6512008">
                <a:moveTo>
                  <a:pt x="0" y="0"/>
                </a:moveTo>
                <a:lnTo>
                  <a:pt x="17193420" y="0"/>
                </a:lnTo>
                <a:lnTo>
                  <a:pt x="17193420" y="6512008"/>
                </a:lnTo>
                <a:lnTo>
                  <a:pt x="0" y="6512008"/>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lgDash"/>
            <a:miter/>
          </a:ln>
        </p:spPr>
        <p:txBody>
          <a:bodyPr/>
          <a:lstStyle/>
          <a:p>
            <a:endParaRPr lang="de-DE"/>
          </a:p>
        </p:txBody>
      </p:sp>
      <p:sp>
        <p:nvSpPr>
          <p:cNvPr id="4" name="Freeform 4"/>
          <p:cNvSpPr/>
          <p:nvPr/>
        </p:nvSpPr>
        <p:spPr>
          <a:xfrm>
            <a:off x="1028700" y="7211735"/>
            <a:ext cx="2122625" cy="2046565"/>
          </a:xfrm>
          <a:custGeom>
            <a:avLst/>
            <a:gdLst/>
            <a:ahLst/>
            <a:cxnLst/>
            <a:rect l="l" t="t" r="r" b="b"/>
            <a:pathLst>
              <a:path w="2122625" h="2046565">
                <a:moveTo>
                  <a:pt x="0" y="0"/>
                </a:moveTo>
                <a:lnTo>
                  <a:pt x="2122625" y="0"/>
                </a:lnTo>
                <a:lnTo>
                  <a:pt x="2122625" y="2046565"/>
                </a:lnTo>
                <a:lnTo>
                  <a:pt x="0" y="20465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a:p>
        </p:txBody>
      </p:sp>
      <p:sp>
        <p:nvSpPr>
          <p:cNvPr id="5" name="TextBox 5"/>
          <p:cNvSpPr txBox="1"/>
          <p:nvPr/>
        </p:nvSpPr>
        <p:spPr>
          <a:xfrm>
            <a:off x="0" y="588327"/>
            <a:ext cx="9144000" cy="795021"/>
          </a:xfrm>
          <a:prstGeom prst="rect">
            <a:avLst/>
          </a:prstGeom>
        </p:spPr>
        <p:txBody>
          <a:bodyPr lIns="0" tIns="0" rIns="0" bIns="0" rtlCol="0" anchor="t">
            <a:spAutoFit/>
          </a:bodyPr>
          <a:lstStyle/>
          <a:p>
            <a:pPr marL="0" lvl="0" indent="0" algn="ctr">
              <a:lnSpc>
                <a:spcPts val="6579"/>
              </a:lnSpc>
              <a:spcBef>
                <a:spcPct val="0"/>
              </a:spcBef>
            </a:pPr>
            <a:r>
              <a:rPr lang="en-US" sz="4699" b="1" u="none" strike="noStrike">
                <a:solidFill>
                  <a:srgbClr val="000000"/>
                </a:solidFill>
                <a:latin typeface="Canva Sans Bold"/>
                <a:ea typeface="Canva Sans Bold"/>
                <a:cs typeface="Canva Sans Bold"/>
                <a:sym typeface="Canva Sans Bold"/>
              </a:rPr>
              <a:t>Faculty/ chair/ institute</a:t>
            </a:r>
          </a:p>
        </p:txBody>
      </p:sp>
      <p:sp>
        <p:nvSpPr>
          <p:cNvPr id="6" name="TextBox 6"/>
          <p:cNvSpPr txBox="1"/>
          <p:nvPr/>
        </p:nvSpPr>
        <p:spPr>
          <a:xfrm>
            <a:off x="6076493" y="6714963"/>
            <a:ext cx="6135015" cy="1807210"/>
          </a:xfrm>
          <a:prstGeom prst="rect">
            <a:avLst/>
          </a:prstGeom>
        </p:spPr>
        <p:txBody>
          <a:bodyPr lIns="0" tIns="0" rIns="0" bIns="0" rtlCol="0" anchor="t">
            <a:spAutoFit/>
          </a:bodyPr>
          <a:lstStyle/>
          <a:p>
            <a:pPr algn="ctr">
              <a:lnSpc>
                <a:spcPts val="4200"/>
              </a:lnSpc>
            </a:pPr>
            <a:r>
              <a:rPr lang="en-US" sz="3000" b="1">
                <a:solidFill>
                  <a:srgbClr val="A3017C"/>
                </a:solidFill>
                <a:latin typeface="Canva Sans Bold"/>
                <a:ea typeface="Canva Sans Bold"/>
                <a:cs typeface="Canva Sans Bold"/>
                <a:sym typeface="Canva Sans Bold"/>
              </a:rPr>
              <a:t>Chair/ department (= “Lehrstuhl)</a:t>
            </a:r>
          </a:p>
          <a:p>
            <a:pPr algn="ctr">
              <a:lnSpc>
                <a:spcPts val="3430"/>
              </a:lnSpc>
            </a:pPr>
            <a:r>
              <a:rPr lang="en-US" sz="2450">
                <a:solidFill>
                  <a:srgbClr val="000000"/>
                </a:solidFill>
                <a:latin typeface="Canva Sans"/>
                <a:ea typeface="Canva Sans"/>
                <a:cs typeface="Canva Sans"/>
                <a:sym typeface="Canva Sans"/>
              </a:rPr>
              <a:t>⟶ Subunit within a faculty/ institute</a:t>
            </a:r>
          </a:p>
          <a:p>
            <a:pPr marL="0" lvl="0" indent="0" algn="ctr">
              <a:lnSpc>
                <a:spcPts val="3430"/>
              </a:lnSpc>
              <a:spcBef>
                <a:spcPct val="0"/>
              </a:spcBef>
            </a:pPr>
            <a:r>
              <a:rPr lang="en-US" sz="2450">
                <a:solidFill>
                  <a:srgbClr val="000000"/>
                </a:solidFill>
                <a:latin typeface="Canva Sans"/>
                <a:ea typeface="Canva Sans"/>
                <a:cs typeface="Canva Sans"/>
                <a:sym typeface="Canva Sans"/>
              </a:rPr>
              <a:t>⟶ refers only to a specific academic field</a:t>
            </a:r>
          </a:p>
        </p:txBody>
      </p:sp>
      <p:sp>
        <p:nvSpPr>
          <p:cNvPr id="7" name="TextBox 7"/>
          <p:cNvSpPr txBox="1"/>
          <p:nvPr/>
        </p:nvSpPr>
        <p:spPr>
          <a:xfrm>
            <a:off x="881867" y="2590891"/>
            <a:ext cx="5915498" cy="1807210"/>
          </a:xfrm>
          <a:prstGeom prst="rect">
            <a:avLst/>
          </a:prstGeom>
        </p:spPr>
        <p:txBody>
          <a:bodyPr lIns="0" tIns="0" rIns="0" bIns="0" rtlCol="0" anchor="t">
            <a:spAutoFit/>
          </a:bodyPr>
          <a:lstStyle/>
          <a:p>
            <a:pPr marL="0" lvl="0" indent="0" algn="ctr">
              <a:lnSpc>
                <a:spcPts val="4200"/>
              </a:lnSpc>
              <a:spcBef>
                <a:spcPct val="0"/>
              </a:spcBef>
            </a:pPr>
            <a:r>
              <a:rPr lang="en-US" sz="3000" b="1" u="none" strike="noStrike">
                <a:solidFill>
                  <a:srgbClr val="A3017C"/>
                </a:solidFill>
                <a:latin typeface="Canva Sans Bold"/>
                <a:ea typeface="Canva Sans Bold"/>
                <a:cs typeface="Canva Sans Bold"/>
                <a:sym typeface="Canva Sans Bold"/>
              </a:rPr>
              <a:t>Faculty (= “Fakultät”)</a:t>
            </a:r>
          </a:p>
          <a:p>
            <a:pPr marL="0" lvl="0" indent="0" algn="ctr">
              <a:lnSpc>
                <a:spcPts val="3430"/>
              </a:lnSpc>
              <a:spcBef>
                <a:spcPct val="0"/>
              </a:spcBef>
            </a:pPr>
            <a:r>
              <a:rPr lang="en-US" sz="2450" u="none" strike="noStrike">
                <a:solidFill>
                  <a:srgbClr val="000000"/>
                </a:solidFill>
                <a:latin typeface="Canva Sans"/>
                <a:ea typeface="Canva Sans"/>
                <a:cs typeface="Canva Sans"/>
                <a:sym typeface="Canva Sans"/>
              </a:rPr>
              <a:t>⟶ Teaching and administrative unit of a university</a:t>
            </a:r>
          </a:p>
          <a:p>
            <a:pPr marL="0" lvl="0" indent="0" algn="ctr">
              <a:lnSpc>
                <a:spcPts val="3430"/>
              </a:lnSpc>
              <a:spcBef>
                <a:spcPct val="0"/>
              </a:spcBef>
            </a:pPr>
            <a:r>
              <a:rPr lang="en-US" sz="2450" u="none" strike="noStrike">
                <a:solidFill>
                  <a:srgbClr val="000000"/>
                </a:solidFill>
                <a:latin typeface="Canva Sans"/>
                <a:ea typeface="Canva Sans"/>
                <a:cs typeface="Canva Sans"/>
                <a:sym typeface="Canva Sans"/>
              </a:rPr>
              <a:t>⟶ encompasses related sciences</a:t>
            </a:r>
          </a:p>
        </p:txBody>
      </p:sp>
      <p:sp>
        <p:nvSpPr>
          <p:cNvPr id="8" name="TextBox 8"/>
          <p:cNvSpPr txBox="1"/>
          <p:nvPr/>
        </p:nvSpPr>
        <p:spPr>
          <a:xfrm>
            <a:off x="11221140" y="2482904"/>
            <a:ext cx="6519570" cy="2235835"/>
          </a:xfrm>
          <a:prstGeom prst="rect">
            <a:avLst/>
          </a:prstGeom>
        </p:spPr>
        <p:txBody>
          <a:bodyPr lIns="0" tIns="0" rIns="0" bIns="0" rtlCol="0" anchor="t">
            <a:spAutoFit/>
          </a:bodyPr>
          <a:lstStyle/>
          <a:p>
            <a:pPr algn="ctr">
              <a:lnSpc>
                <a:spcPts val="4200"/>
              </a:lnSpc>
            </a:pPr>
            <a:r>
              <a:rPr lang="en-US" sz="3000" b="1">
                <a:solidFill>
                  <a:srgbClr val="A3017C"/>
                </a:solidFill>
                <a:latin typeface="Canva Sans Bold"/>
                <a:ea typeface="Canva Sans Bold"/>
                <a:cs typeface="Canva Sans Bold"/>
                <a:sym typeface="Canva Sans Bold"/>
              </a:rPr>
              <a:t>Institute (= “Institut”)</a:t>
            </a:r>
          </a:p>
          <a:p>
            <a:pPr algn="ctr">
              <a:lnSpc>
                <a:spcPts val="3430"/>
              </a:lnSpc>
            </a:pPr>
            <a:r>
              <a:rPr lang="en-US" sz="2450">
                <a:solidFill>
                  <a:srgbClr val="000000"/>
                </a:solidFill>
                <a:latin typeface="Canva Sans"/>
                <a:ea typeface="Canva Sans"/>
                <a:cs typeface="Canva Sans"/>
                <a:sym typeface="Canva Sans"/>
              </a:rPr>
              <a:t>⟶ Organizational unit at a university or faculty</a:t>
            </a:r>
          </a:p>
          <a:p>
            <a:pPr algn="ctr">
              <a:lnSpc>
                <a:spcPts val="3430"/>
              </a:lnSpc>
              <a:spcBef>
                <a:spcPct val="0"/>
              </a:spcBef>
            </a:pPr>
            <a:r>
              <a:rPr lang="en-US" sz="2450">
                <a:solidFill>
                  <a:srgbClr val="000000"/>
                </a:solidFill>
                <a:latin typeface="Canva Sans"/>
                <a:ea typeface="Canva Sans"/>
                <a:cs typeface="Canva Sans"/>
                <a:sym typeface="Canva Sans"/>
              </a:rPr>
              <a:t>⟶ consists, for example, of chairs that share a common thematic umbrella term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7889217" cy="10062684"/>
          </a:xfrm>
          <a:custGeom>
            <a:avLst/>
            <a:gdLst/>
            <a:ahLst/>
            <a:cxnLst/>
            <a:rect l="l" t="t" r="r" b="b"/>
            <a:pathLst>
              <a:path w="17889217" h="10062684">
                <a:moveTo>
                  <a:pt x="0" y="0"/>
                </a:moveTo>
                <a:lnTo>
                  <a:pt x="17889217" y="0"/>
                </a:lnTo>
                <a:lnTo>
                  <a:pt x="17889217" y="10062684"/>
                </a:lnTo>
                <a:lnTo>
                  <a:pt x="0" y="10062684"/>
                </a:lnTo>
                <a:lnTo>
                  <a:pt x="0" y="0"/>
                </a:lnTo>
                <a:close/>
              </a:path>
            </a:pathLst>
          </a:custGeom>
          <a:blipFill>
            <a:blip r:embed="rId2"/>
            <a:stretch>
              <a:fillRect/>
            </a:stretch>
          </a:blipFill>
        </p:spPr>
        <p:txBody>
          <a:bodyPr/>
          <a:lstStyle/>
          <a:p>
            <a:endParaRPr lang="de-DE"/>
          </a:p>
        </p:txBody>
      </p:sp>
      <p:sp>
        <p:nvSpPr>
          <p:cNvPr id="3" name="TextBox 3"/>
          <p:cNvSpPr txBox="1"/>
          <p:nvPr/>
        </p:nvSpPr>
        <p:spPr>
          <a:xfrm>
            <a:off x="0" y="588327"/>
            <a:ext cx="13505662" cy="795021"/>
          </a:xfrm>
          <a:prstGeom prst="rect">
            <a:avLst/>
          </a:prstGeom>
        </p:spPr>
        <p:txBody>
          <a:bodyPr lIns="0" tIns="0" rIns="0" bIns="0" rtlCol="0" anchor="t">
            <a:spAutoFit/>
          </a:bodyPr>
          <a:lstStyle/>
          <a:p>
            <a:pPr marL="0" lvl="0" indent="0" algn="ctr">
              <a:lnSpc>
                <a:spcPts val="6579"/>
              </a:lnSpc>
              <a:spcBef>
                <a:spcPct val="0"/>
              </a:spcBef>
            </a:pPr>
            <a:r>
              <a:rPr lang="en-US" sz="4699" b="1" u="none" strike="noStrike">
                <a:solidFill>
                  <a:srgbClr val="000000"/>
                </a:solidFill>
                <a:latin typeface="Canva Sans Bold"/>
                <a:ea typeface="Canva Sans Bold"/>
                <a:cs typeface="Canva Sans Bold"/>
                <a:sym typeface="Canva Sans Bold"/>
              </a:rPr>
              <a:t>Faculties at the University of Augsburg</a:t>
            </a:r>
          </a:p>
        </p:txBody>
      </p:sp>
      <p:sp>
        <p:nvSpPr>
          <p:cNvPr id="4" name="Freeform 4"/>
          <p:cNvSpPr/>
          <p:nvPr/>
        </p:nvSpPr>
        <p:spPr>
          <a:xfrm>
            <a:off x="1028700" y="3961037"/>
            <a:ext cx="1422748" cy="1090181"/>
          </a:xfrm>
          <a:custGeom>
            <a:avLst/>
            <a:gdLst/>
            <a:ahLst/>
            <a:cxnLst/>
            <a:rect l="l" t="t" r="r" b="b"/>
            <a:pathLst>
              <a:path w="1422748" h="1090181">
                <a:moveTo>
                  <a:pt x="0" y="0"/>
                </a:moveTo>
                <a:lnTo>
                  <a:pt x="1422748" y="0"/>
                </a:lnTo>
                <a:lnTo>
                  <a:pt x="1422748" y="1090181"/>
                </a:lnTo>
                <a:lnTo>
                  <a:pt x="0" y="10901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5" name="Freeform 5"/>
          <p:cNvSpPr/>
          <p:nvPr/>
        </p:nvSpPr>
        <p:spPr>
          <a:xfrm>
            <a:off x="1028700" y="5669562"/>
            <a:ext cx="1422748" cy="1426314"/>
          </a:xfrm>
          <a:custGeom>
            <a:avLst/>
            <a:gdLst/>
            <a:ahLst/>
            <a:cxnLst/>
            <a:rect l="l" t="t" r="r" b="b"/>
            <a:pathLst>
              <a:path w="1422748" h="1426314">
                <a:moveTo>
                  <a:pt x="0" y="0"/>
                </a:moveTo>
                <a:lnTo>
                  <a:pt x="1422748" y="0"/>
                </a:lnTo>
                <a:lnTo>
                  <a:pt x="1422748" y="1426315"/>
                </a:lnTo>
                <a:lnTo>
                  <a:pt x="0" y="14263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a:p>
        </p:txBody>
      </p:sp>
      <p:sp>
        <p:nvSpPr>
          <p:cNvPr id="6" name="Freeform 6"/>
          <p:cNvSpPr/>
          <p:nvPr/>
        </p:nvSpPr>
        <p:spPr>
          <a:xfrm>
            <a:off x="1028700" y="7715002"/>
            <a:ext cx="1422748" cy="1403186"/>
          </a:xfrm>
          <a:custGeom>
            <a:avLst/>
            <a:gdLst/>
            <a:ahLst/>
            <a:cxnLst/>
            <a:rect l="l" t="t" r="r" b="b"/>
            <a:pathLst>
              <a:path w="1422748" h="1403186">
                <a:moveTo>
                  <a:pt x="0" y="0"/>
                </a:moveTo>
                <a:lnTo>
                  <a:pt x="1422748" y="0"/>
                </a:lnTo>
                <a:lnTo>
                  <a:pt x="1422748" y="1403185"/>
                </a:lnTo>
                <a:lnTo>
                  <a:pt x="0" y="140318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a:p>
        </p:txBody>
      </p:sp>
      <p:sp>
        <p:nvSpPr>
          <p:cNvPr id="7" name="Freeform 7"/>
          <p:cNvSpPr/>
          <p:nvPr/>
        </p:nvSpPr>
        <p:spPr>
          <a:xfrm>
            <a:off x="9862290" y="2119129"/>
            <a:ext cx="1418625" cy="1223564"/>
          </a:xfrm>
          <a:custGeom>
            <a:avLst/>
            <a:gdLst/>
            <a:ahLst/>
            <a:cxnLst/>
            <a:rect l="l" t="t" r="r" b="b"/>
            <a:pathLst>
              <a:path w="1418625" h="1223564">
                <a:moveTo>
                  <a:pt x="0" y="0"/>
                </a:moveTo>
                <a:lnTo>
                  <a:pt x="1418625" y="0"/>
                </a:lnTo>
                <a:lnTo>
                  <a:pt x="1418625" y="1223564"/>
                </a:lnTo>
                <a:lnTo>
                  <a:pt x="0" y="122356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de-DE"/>
          </a:p>
        </p:txBody>
      </p:sp>
      <p:sp>
        <p:nvSpPr>
          <p:cNvPr id="8" name="Freeform 8"/>
          <p:cNvSpPr/>
          <p:nvPr/>
        </p:nvSpPr>
        <p:spPr>
          <a:xfrm>
            <a:off x="9928080" y="3788306"/>
            <a:ext cx="1287044" cy="1262912"/>
          </a:xfrm>
          <a:custGeom>
            <a:avLst/>
            <a:gdLst/>
            <a:ahLst/>
            <a:cxnLst/>
            <a:rect l="l" t="t" r="r" b="b"/>
            <a:pathLst>
              <a:path w="1287044" h="1262912">
                <a:moveTo>
                  <a:pt x="0" y="0"/>
                </a:moveTo>
                <a:lnTo>
                  <a:pt x="1287044" y="0"/>
                </a:lnTo>
                <a:lnTo>
                  <a:pt x="1287044" y="1262912"/>
                </a:lnTo>
                <a:lnTo>
                  <a:pt x="0" y="126291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de-DE"/>
          </a:p>
        </p:txBody>
      </p:sp>
      <p:sp>
        <p:nvSpPr>
          <p:cNvPr id="9" name="Freeform 9"/>
          <p:cNvSpPr/>
          <p:nvPr/>
        </p:nvSpPr>
        <p:spPr>
          <a:xfrm>
            <a:off x="9954354" y="5669562"/>
            <a:ext cx="1234496" cy="1262912"/>
          </a:xfrm>
          <a:custGeom>
            <a:avLst/>
            <a:gdLst/>
            <a:ahLst/>
            <a:cxnLst/>
            <a:rect l="l" t="t" r="r" b="b"/>
            <a:pathLst>
              <a:path w="1234496" h="1262912">
                <a:moveTo>
                  <a:pt x="0" y="0"/>
                </a:moveTo>
                <a:lnTo>
                  <a:pt x="1234497" y="0"/>
                </a:lnTo>
                <a:lnTo>
                  <a:pt x="1234497" y="1262912"/>
                </a:lnTo>
                <a:lnTo>
                  <a:pt x="0" y="126291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de-DE"/>
          </a:p>
        </p:txBody>
      </p:sp>
      <p:sp>
        <p:nvSpPr>
          <p:cNvPr id="10" name="Freeform 10"/>
          <p:cNvSpPr/>
          <p:nvPr/>
        </p:nvSpPr>
        <p:spPr>
          <a:xfrm>
            <a:off x="9991194" y="7538104"/>
            <a:ext cx="1160817" cy="1403186"/>
          </a:xfrm>
          <a:custGeom>
            <a:avLst/>
            <a:gdLst/>
            <a:ahLst/>
            <a:cxnLst/>
            <a:rect l="l" t="t" r="r" b="b"/>
            <a:pathLst>
              <a:path w="1160817" h="1403186">
                <a:moveTo>
                  <a:pt x="0" y="0"/>
                </a:moveTo>
                <a:lnTo>
                  <a:pt x="1160817" y="0"/>
                </a:lnTo>
                <a:lnTo>
                  <a:pt x="1160817" y="1403186"/>
                </a:lnTo>
                <a:lnTo>
                  <a:pt x="0" y="140318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de-DE"/>
          </a:p>
        </p:txBody>
      </p:sp>
      <p:sp>
        <p:nvSpPr>
          <p:cNvPr id="11" name="Freeform 11"/>
          <p:cNvSpPr/>
          <p:nvPr/>
        </p:nvSpPr>
        <p:spPr>
          <a:xfrm>
            <a:off x="1028700" y="2119129"/>
            <a:ext cx="1422748" cy="1223564"/>
          </a:xfrm>
          <a:custGeom>
            <a:avLst/>
            <a:gdLst/>
            <a:ahLst/>
            <a:cxnLst/>
            <a:rect l="l" t="t" r="r" b="b"/>
            <a:pathLst>
              <a:path w="1422748" h="1223564">
                <a:moveTo>
                  <a:pt x="0" y="0"/>
                </a:moveTo>
                <a:lnTo>
                  <a:pt x="1422748" y="0"/>
                </a:lnTo>
                <a:lnTo>
                  <a:pt x="1422748" y="1223564"/>
                </a:lnTo>
                <a:lnTo>
                  <a:pt x="0" y="122356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de-DE"/>
          </a:p>
        </p:txBody>
      </p:sp>
      <p:sp>
        <p:nvSpPr>
          <p:cNvPr id="12" name="TextBox 12"/>
          <p:cNvSpPr txBox="1"/>
          <p:nvPr/>
        </p:nvSpPr>
        <p:spPr>
          <a:xfrm>
            <a:off x="3138249" y="2270910"/>
            <a:ext cx="4618504" cy="1071783"/>
          </a:xfrm>
          <a:prstGeom prst="rect">
            <a:avLst/>
          </a:prstGeom>
        </p:spPr>
        <p:txBody>
          <a:bodyPr lIns="0" tIns="0" rIns="0" bIns="0" rtlCol="0" anchor="t">
            <a:spAutoFit/>
          </a:bodyPr>
          <a:lstStyle/>
          <a:p>
            <a:pPr algn="l">
              <a:lnSpc>
                <a:spcPts val="2875"/>
              </a:lnSpc>
              <a:spcBef>
                <a:spcPct val="0"/>
              </a:spcBef>
            </a:pPr>
            <a:r>
              <a:rPr lang="en-US" sz="2053" b="1">
                <a:solidFill>
                  <a:srgbClr val="A3017C"/>
                </a:solidFill>
                <a:latin typeface="Canva Sans Bold"/>
                <a:ea typeface="Canva Sans Bold"/>
                <a:cs typeface="Canva Sans Bold"/>
                <a:sym typeface="Canva Sans Bold"/>
              </a:rPr>
              <a:t>Faculty of Catholic Theology:</a:t>
            </a:r>
          </a:p>
          <a:p>
            <a:pPr algn="l">
              <a:lnSpc>
                <a:spcPts val="2875"/>
              </a:lnSpc>
              <a:spcBef>
                <a:spcPct val="0"/>
              </a:spcBef>
            </a:pPr>
            <a:r>
              <a:rPr lang="en-US" sz="2053">
                <a:solidFill>
                  <a:srgbClr val="000000"/>
                </a:solidFill>
                <a:latin typeface="Canva Sans"/>
                <a:ea typeface="Canva Sans"/>
                <a:cs typeface="Canva Sans"/>
                <a:sym typeface="Canva Sans"/>
              </a:rPr>
              <a:t>Catholic Theology</a:t>
            </a:r>
          </a:p>
          <a:p>
            <a:pPr algn="l">
              <a:lnSpc>
                <a:spcPts val="2875"/>
              </a:lnSpc>
              <a:spcBef>
                <a:spcPct val="0"/>
              </a:spcBef>
            </a:pPr>
            <a:r>
              <a:rPr lang="en-US" sz="2053">
                <a:solidFill>
                  <a:srgbClr val="000000"/>
                </a:solidFill>
                <a:latin typeface="Canva Sans"/>
                <a:ea typeface="Canva Sans"/>
                <a:cs typeface="Canva Sans"/>
                <a:sym typeface="Canva Sans"/>
              </a:rPr>
              <a:t>(290 students)</a:t>
            </a:r>
          </a:p>
        </p:txBody>
      </p:sp>
      <p:sp>
        <p:nvSpPr>
          <p:cNvPr id="13" name="TextBox 13"/>
          <p:cNvSpPr txBox="1"/>
          <p:nvPr/>
        </p:nvSpPr>
        <p:spPr>
          <a:xfrm>
            <a:off x="3138249" y="3884826"/>
            <a:ext cx="5252481" cy="1433733"/>
          </a:xfrm>
          <a:prstGeom prst="rect">
            <a:avLst/>
          </a:prstGeom>
        </p:spPr>
        <p:txBody>
          <a:bodyPr lIns="0" tIns="0" rIns="0" bIns="0" rtlCol="0" anchor="t">
            <a:spAutoFit/>
          </a:bodyPr>
          <a:lstStyle/>
          <a:p>
            <a:pPr marL="0" lvl="0" indent="0" algn="l">
              <a:lnSpc>
                <a:spcPts val="2875"/>
              </a:lnSpc>
              <a:spcBef>
                <a:spcPct val="0"/>
              </a:spcBef>
            </a:pPr>
            <a:r>
              <a:rPr lang="en-US" sz="2053" b="1" u="none" strike="noStrike">
                <a:solidFill>
                  <a:srgbClr val="A3017C"/>
                </a:solidFill>
                <a:latin typeface="Canva Sans Bold"/>
                <a:ea typeface="Canva Sans Bold"/>
                <a:cs typeface="Canva Sans Bold"/>
                <a:sym typeface="Canva Sans Bold"/>
              </a:rPr>
              <a:t>Faculty of Economics:</a:t>
            </a:r>
          </a:p>
          <a:p>
            <a:pPr marL="0" lvl="0" indent="0" algn="l">
              <a:lnSpc>
                <a:spcPts val="2875"/>
              </a:lnSpc>
              <a:spcBef>
                <a:spcPct val="0"/>
              </a:spcBef>
            </a:pPr>
            <a:r>
              <a:rPr lang="en-US" sz="2053" u="none" strike="noStrike">
                <a:solidFill>
                  <a:srgbClr val="000000"/>
                </a:solidFill>
                <a:latin typeface="Canva Sans"/>
                <a:ea typeface="Canva Sans"/>
                <a:cs typeface="Canva Sans"/>
                <a:sym typeface="Canva Sans"/>
              </a:rPr>
              <a:t>Business Administration, Economics, Global Business Management</a:t>
            </a:r>
          </a:p>
          <a:p>
            <a:pPr marL="0" lvl="0" indent="0" algn="l">
              <a:lnSpc>
                <a:spcPts val="2875"/>
              </a:lnSpc>
              <a:spcBef>
                <a:spcPct val="0"/>
              </a:spcBef>
            </a:pPr>
            <a:r>
              <a:rPr lang="en-US" sz="2053" u="none" strike="noStrike">
                <a:solidFill>
                  <a:srgbClr val="000000"/>
                </a:solidFill>
                <a:latin typeface="Canva Sans"/>
                <a:ea typeface="Canva Sans"/>
                <a:cs typeface="Canva Sans"/>
                <a:sym typeface="Canva Sans"/>
              </a:rPr>
              <a:t>(2.352 students)</a:t>
            </a:r>
          </a:p>
        </p:txBody>
      </p:sp>
      <p:sp>
        <p:nvSpPr>
          <p:cNvPr id="14" name="TextBox 14"/>
          <p:cNvSpPr txBox="1"/>
          <p:nvPr/>
        </p:nvSpPr>
        <p:spPr>
          <a:xfrm>
            <a:off x="3138249" y="5860691"/>
            <a:ext cx="3370993" cy="1071783"/>
          </a:xfrm>
          <a:prstGeom prst="rect">
            <a:avLst/>
          </a:prstGeom>
        </p:spPr>
        <p:txBody>
          <a:bodyPr lIns="0" tIns="0" rIns="0" bIns="0" rtlCol="0" anchor="t">
            <a:spAutoFit/>
          </a:bodyPr>
          <a:lstStyle/>
          <a:p>
            <a:pPr marL="0" lvl="0" indent="0" algn="l">
              <a:lnSpc>
                <a:spcPts val="2875"/>
              </a:lnSpc>
              <a:spcBef>
                <a:spcPct val="0"/>
              </a:spcBef>
            </a:pPr>
            <a:r>
              <a:rPr lang="en-US" sz="2053" b="1">
                <a:solidFill>
                  <a:srgbClr val="A3017C"/>
                </a:solidFill>
                <a:latin typeface="Canva Sans Bold"/>
                <a:ea typeface="Canva Sans Bold"/>
                <a:cs typeface="Canva Sans Bold"/>
                <a:sym typeface="Canva Sans Bold"/>
              </a:rPr>
              <a:t>Faculty of Law</a:t>
            </a:r>
            <a:r>
              <a:rPr lang="en-US" sz="2053" b="1" u="none" strike="noStrike">
                <a:solidFill>
                  <a:srgbClr val="A3017C"/>
                </a:solidFill>
                <a:latin typeface="Canva Sans Bold"/>
                <a:ea typeface="Canva Sans Bold"/>
                <a:cs typeface="Canva Sans Bold"/>
                <a:sym typeface="Canva Sans Bold"/>
              </a:rPr>
              <a:t>:</a:t>
            </a:r>
          </a:p>
          <a:p>
            <a:pPr marL="0" lvl="0" indent="0" algn="l">
              <a:lnSpc>
                <a:spcPts val="2875"/>
              </a:lnSpc>
              <a:spcBef>
                <a:spcPct val="0"/>
              </a:spcBef>
            </a:pPr>
            <a:r>
              <a:rPr lang="en-US" sz="2053" u="none" strike="noStrike">
                <a:solidFill>
                  <a:srgbClr val="000000"/>
                </a:solidFill>
                <a:latin typeface="Canva Sans"/>
                <a:ea typeface="Canva Sans"/>
                <a:cs typeface="Canva Sans"/>
                <a:sym typeface="Canva Sans"/>
              </a:rPr>
              <a:t>Legal Studies</a:t>
            </a:r>
          </a:p>
          <a:p>
            <a:pPr marL="0" lvl="0" indent="0" algn="l">
              <a:lnSpc>
                <a:spcPts val="2875"/>
              </a:lnSpc>
              <a:spcBef>
                <a:spcPct val="0"/>
              </a:spcBef>
            </a:pPr>
            <a:r>
              <a:rPr lang="en-US" sz="2053" u="none" strike="noStrike">
                <a:solidFill>
                  <a:srgbClr val="000000"/>
                </a:solidFill>
                <a:latin typeface="Canva Sans"/>
                <a:ea typeface="Canva Sans"/>
                <a:cs typeface="Canva Sans"/>
                <a:sym typeface="Canva Sans"/>
              </a:rPr>
              <a:t>(2.635 students)</a:t>
            </a:r>
          </a:p>
        </p:txBody>
      </p:sp>
      <p:sp>
        <p:nvSpPr>
          <p:cNvPr id="15" name="TextBox 15"/>
          <p:cNvSpPr txBox="1"/>
          <p:nvPr/>
        </p:nvSpPr>
        <p:spPr>
          <a:xfrm>
            <a:off x="3138249" y="7684454"/>
            <a:ext cx="5318125" cy="1433733"/>
          </a:xfrm>
          <a:prstGeom prst="rect">
            <a:avLst/>
          </a:prstGeom>
        </p:spPr>
        <p:txBody>
          <a:bodyPr lIns="0" tIns="0" rIns="0" bIns="0" rtlCol="0" anchor="t">
            <a:spAutoFit/>
          </a:bodyPr>
          <a:lstStyle/>
          <a:p>
            <a:pPr marL="0" lvl="0" indent="0" algn="l">
              <a:lnSpc>
                <a:spcPts val="2875"/>
              </a:lnSpc>
              <a:spcBef>
                <a:spcPct val="0"/>
              </a:spcBef>
            </a:pPr>
            <a:r>
              <a:rPr lang="en-US" sz="2053" b="1">
                <a:solidFill>
                  <a:srgbClr val="A3017C"/>
                </a:solidFill>
                <a:latin typeface="Canva Sans Bold"/>
                <a:ea typeface="Canva Sans Bold"/>
                <a:cs typeface="Canva Sans Bold"/>
                <a:sym typeface="Canva Sans Bold"/>
              </a:rPr>
              <a:t>Faculty of </a:t>
            </a:r>
            <a:r>
              <a:rPr lang="en-US" sz="2053" b="1" u="none" strike="noStrike">
                <a:solidFill>
                  <a:srgbClr val="A3017C"/>
                </a:solidFill>
                <a:latin typeface="Canva Sans Bold"/>
                <a:ea typeface="Canva Sans Bold"/>
                <a:cs typeface="Canva Sans Bold"/>
                <a:sym typeface="Canva Sans Bold"/>
              </a:rPr>
              <a:t>Philosophy and Social Sciences</a:t>
            </a:r>
          </a:p>
          <a:p>
            <a:pPr marL="0" lvl="0" indent="0" algn="l">
              <a:lnSpc>
                <a:spcPts val="2875"/>
              </a:lnSpc>
              <a:spcBef>
                <a:spcPct val="0"/>
              </a:spcBef>
            </a:pPr>
            <a:r>
              <a:rPr lang="en-US" sz="2053" u="none" strike="noStrike">
                <a:solidFill>
                  <a:srgbClr val="000000"/>
                </a:solidFill>
                <a:latin typeface="Canva Sans"/>
                <a:ea typeface="Canva Sans"/>
                <a:cs typeface="Canva Sans"/>
                <a:sym typeface="Canva Sans"/>
              </a:rPr>
              <a:t>Education, Music, Art, Social Sciences, </a:t>
            </a:r>
          </a:p>
          <a:p>
            <a:pPr marL="0" lvl="0" indent="0" algn="l">
              <a:lnSpc>
                <a:spcPts val="2875"/>
              </a:lnSpc>
              <a:spcBef>
                <a:spcPct val="0"/>
              </a:spcBef>
            </a:pPr>
            <a:r>
              <a:rPr lang="en-US" sz="2053" u="none" strike="noStrike">
                <a:solidFill>
                  <a:srgbClr val="000000"/>
                </a:solidFill>
                <a:latin typeface="Canva Sans"/>
                <a:ea typeface="Canva Sans"/>
                <a:cs typeface="Canva Sans"/>
                <a:sym typeface="Canva Sans"/>
              </a:rPr>
              <a:t>Media, Philosophy</a:t>
            </a:r>
          </a:p>
          <a:p>
            <a:pPr marL="0" lvl="0" indent="0" algn="l">
              <a:lnSpc>
                <a:spcPts val="2875"/>
              </a:lnSpc>
              <a:spcBef>
                <a:spcPct val="0"/>
              </a:spcBef>
            </a:pPr>
            <a:r>
              <a:rPr lang="en-US" sz="2053" u="none" strike="noStrike">
                <a:solidFill>
                  <a:srgbClr val="000000"/>
                </a:solidFill>
                <a:latin typeface="Canva Sans"/>
                <a:ea typeface="Canva Sans"/>
                <a:cs typeface="Canva Sans"/>
                <a:sym typeface="Canva Sans"/>
              </a:rPr>
              <a:t>(2.685 students)</a:t>
            </a:r>
          </a:p>
        </p:txBody>
      </p:sp>
      <p:sp>
        <p:nvSpPr>
          <p:cNvPr id="16" name="TextBox 16"/>
          <p:cNvSpPr txBox="1"/>
          <p:nvPr/>
        </p:nvSpPr>
        <p:spPr>
          <a:xfrm>
            <a:off x="11966715" y="1829988"/>
            <a:ext cx="5483085" cy="1462580"/>
          </a:xfrm>
          <a:prstGeom prst="rect">
            <a:avLst/>
          </a:prstGeom>
        </p:spPr>
        <p:txBody>
          <a:bodyPr wrap="square" lIns="0" tIns="0" rIns="0" bIns="0" rtlCol="0" anchor="t">
            <a:spAutoFit/>
          </a:bodyPr>
          <a:lstStyle/>
          <a:p>
            <a:pPr marL="0" lvl="0" indent="0" algn="l">
              <a:lnSpc>
                <a:spcPts val="2875"/>
              </a:lnSpc>
              <a:spcBef>
                <a:spcPct val="0"/>
              </a:spcBef>
            </a:pPr>
            <a:r>
              <a:rPr lang="en-US" sz="2053" b="1" dirty="0">
                <a:solidFill>
                  <a:srgbClr val="A3017C"/>
                </a:solidFill>
                <a:latin typeface="Canva Sans Bold"/>
                <a:ea typeface="Canva Sans Bold"/>
                <a:cs typeface="Canva Sans Bold"/>
                <a:sym typeface="Canva Sans Bold"/>
              </a:rPr>
              <a:t>Faculty of </a:t>
            </a:r>
            <a:r>
              <a:rPr lang="en-US" sz="2053" b="1" u="none" strike="noStrike" dirty="0">
                <a:solidFill>
                  <a:srgbClr val="A3017C"/>
                </a:solidFill>
                <a:latin typeface="Canva Sans Bold"/>
                <a:ea typeface="Canva Sans Bold"/>
                <a:cs typeface="Canva Sans Bold"/>
                <a:sym typeface="Canva Sans Bold"/>
              </a:rPr>
              <a:t>Philology and History:</a:t>
            </a:r>
          </a:p>
          <a:p>
            <a:pPr marL="0" lvl="0" indent="0" algn="l">
              <a:lnSpc>
                <a:spcPts val="2875"/>
              </a:lnSpc>
              <a:spcBef>
                <a:spcPct val="0"/>
              </a:spcBef>
            </a:pPr>
            <a:r>
              <a:rPr lang="en-US" sz="2053" u="none" strike="noStrike" dirty="0">
                <a:solidFill>
                  <a:srgbClr val="000000"/>
                </a:solidFill>
                <a:latin typeface="Canva Sans"/>
                <a:ea typeface="Canva Sans"/>
                <a:cs typeface="Canva Sans"/>
                <a:sym typeface="Canva Sans"/>
              </a:rPr>
              <a:t>Linguistics, literature, cultural studies,</a:t>
            </a:r>
          </a:p>
          <a:p>
            <a:pPr marL="0" lvl="0" indent="0" algn="l">
              <a:lnSpc>
                <a:spcPts val="2875"/>
              </a:lnSpc>
              <a:spcBef>
                <a:spcPct val="0"/>
              </a:spcBef>
            </a:pPr>
            <a:r>
              <a:rPr lang="en-US" sz="2053" u="none" strike="noStrike" dirty="0">
                <a:solidFill>
                  <a:srgbClr val="000000"/>
                </a:solidFill>
                <a:latin typeface="Canva Sans"/>
                <a:ea typeface="Canva Sans"/>
                <a:cs typeface="Canva Sans"/>
                <a:sym typeface="Canva Sans"/>
              </a:rPr>
              <a:t>and historical disciplines</a:t>
            </a:r>
          </a:p>
          <a:p>
            <a:pPr marL="0" lvl="0" indent="0" algn="l">
              <a:lnSpc>
                <a:spcPts val="2875"/>
              </a:lnSpc>
              <a:spcBef>
                <a:spcPct val="0"/>
              </a:spcBef>
            </a:pPr>
            <a:r>
              <a:rPr lang="en-US" sz="2053" u="none" strike="noStrike" dirty="0">
                <a:solidFill>
                  <a:srgbClr val="000000"/>
                </a:solidFill>
                <a:latin typeface="Canva Sans"/>
                <a:ea typeface="Canva Sans"/>
                <a:cs typeface="Canva Sans"/>
                <a:sym typeface="Canva Sans"/>
              </a:rPr>
              <a:t>(4.586 students)</a:t>
            </a:r>
          </a:p>
        </p:txBody>
      </p:sp>
      <p:sp>
        <p:nvSpPr>
          <p:cNvPr id="17" name="TextBox 17"/>
          <p:cNvSpPr txBox="1"/>
          <p:nvPr/>
        </p:nvSpPr>
        <p:spPr>
          <a:xfrm>
            <a:off x="11966715" y="3617485"/>
            <a:ext cx="6321285" cy="1795683"/>
          </a:xfrm>
          <a:prstGeom prst="rect">
            <a:avLst/>
          </a:prstGeom>
        </p:spPr>
        <p:txBody>
          <a:bodyPr lIns="0" tIns="0" rIns="0" bIns="0" rtlCol="0" anchor="t">
            <a:spAutoFit/>
          </a:bodyPr>
          <a:lstStyle/>
          <a:p>
            <a:pPr marL="0" lvl="0" indent="0" algn="l">
              <a:lnSpc>
                <a:spcPts val="2875"/>
              </a:lnSpc>
              <a:spcBef>
                <a:spcPct val="0"/>
              </a:spcBef>
            </a:pPr>
            <a:r>
              <a:rPr lang="en-US" sz="2053" b="1">
                <a:solidFill>
                  <a:srgbClr val="A3017C"/>
                </a:solidFill>
                <a:latin typeface="Canva Sans Bold"/>
                <a:ea typeface="Canva Sans Bold"/>
                <a:cs typeface="Canva Sans Bold"/>
                <a:sym typeface="Canva Sans Bold"/>
              </a:rPr>
              <a:t>Faculty of </a:t>
            </a:r>
            <a:r>
              <a:rPr lang="en-US" sz="2053" b="1" u="none" strike="noStrike">
                <a:solidFill>
                  <a:srgbClr val="A3017C"/>
                </a:solidFill>
                <a:latin typeface="Canva Sans Bold"/>
                <a:ea typeface="Canva Sans Bold"/>
                <a:cs typeface="Canva Sans Bold"/>
                <a:sym typeface="Canva Sans Bold"/>
              </a:rPr>
              <a:t>Mathematics, Natural Sciences, and Engineering:</a:t>
            </a:r>
          </a:p>
          <a:p>
            <a:pPr marL="0" lvl="0" indent="0" algn="l">
              <a:lnSpc>
                <a:spcPts val="2875"/>
              </a:lnSpc>
              <a:spcBef>
                <a:spcPct val="0"/>
              </a:spcBef>
            </a:pPr>
            <a:r>
              <a:rPr lang="en-US" sz="2053" u="none" strike="noStrike">
                <a:solidFill>
                  <a:srgbClr val="000000"/>
                </a:solidFill>
                <a:latin typeface="Canva Sans"/>
                <a:ea typeface="Canva Sans"/>
                <a:cs typeface="Canva Sans"/>
                <a:sym typeface="Canva Sans"/>
              </a:rPr>
              <a:t>Physics, Mathematics, Materials Science, Industrial Engineering</a:t>
            </a:r>
          </a:p>
          <a:p>
            <a:pPr marL="0" lvl="0" indent="0" algn="l">
              <a:lnSpc>
                <a:spcPts val="2875"/>
              </a:lnSpc>
              <a:spcBef>
                <a:spcPct val="0"/>
              </a:spcBef>
            </a:pPr>
            <a:r>
              <a:rPr lang="en-US" sz="2053" u="none" strike="noStrike">
                <a:solidFill>
                  <a:srgbClr val="000000"/>
                </a:solidFill>
                <a:latin typeface="Canva Sans"/>
                <a:ea typeface="Canva Sans"/>
                <a:cs typeface="Canva Sans"/>
                <a:sym typeface="Canva Sans"/>
              </a:rPr>
              <a:t> (2.076 students)</a:t>
            </a:r>
          </a:p>
        </p:txBody>
      </p:sp>
      <p:sp>
        <p:nvSpPr>
          <p:cNvPr id="18" name="TextBox 18"/>
          <p:cNvSpPr txBox="1"/>
          <p:nvPr/>
        </p:nvSpPr>
        <p:spPr>
          <a:xfrm>
            <a:off x="11966715" y="5860691"/>
            <a:ext cx="4801711" cy="1071783"/>
          </a:xfrm>
          <a:prstGeom prst="rect">
            <a:avLst/>
          </a:prstGeom>
        </p:spPr>
        <p:txBody>
          <a:bodyPr lIns="0" tIns="0" rIns="0" bIns="0" rtlCol="0" anchor="t">
            <a:spAutoFit/>
          </a:bodyPr>
          <a:lstStyle/>
          <a:p>
            <a:pPr marL="0" lvl="0" indent="0" algn="l">
              <a:lnSpc>
                <a:spcPts val="2875"/>
              </a:lnSpc>
              <a:spcBef>
                <a:spcPct val="0"/>
              </a:spcBef>
            </a:pPr>
            <a:r>
              <a:rPr lang="en-US" sz="2053" b="1" u="none" strike="noStrike">
                <a:solidFill>
                  <a:srgbClr val="A3017C"/>
                </a:solidFill>
                <a:latin typeface="Canva Sans Bold"/>
                <a:ea typeface="Canva Sans Bold"/>
                <a:cs typeface="Canva Sans Bold"/>
                <a:sym typeface="Canva Sans Bold"/>
              </a:rPr>
              <a:t>Faculty of Applied Computer Science:</a:t>
            </a:r>
          </a:p>
          <a:p>
            <a:pPr marL="0" lvl="0" indent="0" algn="l">
              <a:lnSpc>
                <a:spcPts val="2875"/>
              </a:lnSpc>
              <a:spcBef>
                <a:spcPct val="0"/>
              </a:spcBef>
            </a:pPr>
            <a:r>
              <a:rPr lang="en-US" sz="2053" u="none" strike="noStrike">
                <a:solidFill>
                  <a:srgbClr val="000000"/>
                </a:solidFill>
                <a:latin typeface="Canva Sans"/>
                <a:ea typeface="Canva Sans"/>
                <a:cs typeface="Canva Sans"/>
                <a:sym typeface="Canva Sans"/>
              </a:rPr>
              <a:t>Computer Science, Geography</a:t>
            </a:r>
          </a:p>
          <a:p>
            <a:pPr marL="0" lvl="0" indent="0" algn="l">
              <a:lnSpc>
                <a:spcPts val="2875"/>
              </a:lnSpc>
              <a:spcBef>
                <a:spcPct val="0"/>
              </a:spcBef>
            </a:pPr>
            <a:r>
              <a:rPr lang="en-US" sz="2053" u="none" strike="noStrike">
                <a:solidFill>
                  <a:srgbClr val="000000"/>
                </a:solidFill>
                <a:latin typeface="Canva Sans"/>
                <a:ea typeface="Canva Sans"/>
                <a:cs typeface="Canva Sans"/>
                <a:sym typeface="Canva Sans"/>
              </a:rPr>
              <a:t>(2.517 students)</a:t>
            </a:r>
          </a:p>
        </p:txBody>
      </p:sp>
      <p:sp>
        <p:nvSpPr>
          <p:cNvPr id="19" name="TextBox 19"/>
          <p:cNvSpPr txBox="1"/>
          <p:nvPr/>
        </p:nvSpPr>
        <p:spPr>
          <a:xfrm>
            <a:off x="11966715" y="7676902"/>
            <a:ext cx="5218366" cy="1071783"/>
          </a:xfrm>
          <a:prstGeom prst="rect">
            <a:avLst/>
          </a:prstGeom>
        </p:spPr>
        <p:txBody>
          <a:bodyPr lIns="0" tIns="0" rIns="0" bIns="0" rtlCol="0" anchor="t">
            <a:spAutoFit/>
          </a:bodyPr>
          <a:lstStyle/>
          <a:p>
            <a:pPr marL="0" lvl="0" indent="0" algn="l">
              <a:lnSpc>
                <a:spcPts val="2875"/>
              </a:lnSpc>
              <a:spcBef>
                <a:spcPct val="0"/>
              </a:spcBef>
            </a:pPr>
            <a:r>
              <a:rPr lang="en-US" sz="2053" b="1">
                <a:solidFill>
                  <a:srgbClr val="A3017C"/>
                </a:solidFill>
                <a:latin typeface="Canva Sans Bold"/>
                <a:ea typeface="Canva Sans Bold"/>
                <a:cs typeface="Canva Sans Bold"/>
                <a:sym typeface="Canva Sans Bold"/>
              </a:rPr>
              <a:t>Faculty of </a:t>
            </a:r>
            <a:r>
              <a:rPr lang="en-US" sz="2053" b="1" u="none" strike="noStrike">
                <a:solidFill>
                  <a:srgbClr val="A3017C"/>
                </a:solidFill>
                <a:latin typeface="Canva Sans Bold"/>
                <a:ea typeface="Canva Sans Bold"/>
                <a:cs typeface="Canva Sans Bold"/>
                <a:sym typeface="Canva Sans Bold"/>
              </a:rPr>
              <a:t>Medicine:</a:t>
            </a:r>
          </a:p>
          <a:p>
            <a:pPr marL="0" lvl="0" indent="0" algn="l">
              <a:lnSpc>
                <a:spcPts val="2875"/>
              </a:lnSpc>
              <a:spcBef>
                <a:spcPct val="0"/>
              </a:spcBef>
            </a:pPr>
            <a:r>
              <a:rPr lang="en-US" sz="2053" u="none" strike="noStrike">
                <a:solidFill>
                  <a:srgbClr val="000000"/>
                </a:solidFill>
                <a:latin typeface="Canva Sans"/>
                <a:ea typeface="Canva Sans"/>
                <a:cs typeface="Canva Sans"/>
                <a:sym typeface="Canva Sans"/>
              </a:rPr>
              <a:t>Human Medicine, Midwifery </a:t>
            </a:r>
          </a:p>
          <a:p>
            <a:pPr marL="0" lvl="0" indent="0" algn="l">
              <a:lnSpc>
                <a:spcPts val="2875"/>
              </a:lnSpc>
              <a:spcBef>
                <a:spcPct val="0"/>
              </a:spcBef>
            </a:pPr>
            <a:r>
              <a:rPr lang="en-US" sz="2053" u="none" strike="noStrike">
                <a:solidFill>
                  <a:srgbClr val="000000"/>
                </a:solidFill>
                <a:latin typeface="Canva Sans"/>
                <a:ea typeface="Canva Sans"/>
                <a:cs typeface="Canva Sans"/>
                <a:sym typeface="Canva Sans"/>
              </a:rPr>
              <a:t>(738 students)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7889217" cy="10062684"/>
          </a:xfrm>
          <a:custGeom>
            <a:avLst/>
            <a:gdLst/>
            <a:ahLst/>
            <a:cxnLst/>
            <a:rect l="l" t="t" r="r" b="b"/>
            <a:pathLst>
              <a:path w="17889217" h="10062684">
                <a:moveTo>
                  <a:pt x="0" y="0"/>
                </a:moveTo>
                <a:lnTo>
                  <a:pt x="17889217" y="0"/>
                </a:lnTo>
                <a:lnTo>
                  <a:pt x="17889217" y="10062684"/>
                </a:lnTo>
                <a:lnTo>
                  <a:pt x="0" y="10062684"/>
                </a:lnTo>
                <a:lnTo>
                  <a:pt x="0" y="0"/>
                </a:lnTo>
                <a:close/>
              </a:path>
            </a:pathLst>
          </a:custGeom>
          <a:blipFill>
            <a:blip r:embed="rId3"/>
            <a:stretch>
              <a:fillRect/>
            </a:stretch>
          </a:blipFill>
        </p:spPr>
        <p:txBody>
          <a:bodyPr/>
          <a:lstStyle/>
          <a:p>
            <a:endParaRPr lang="de-DE"/>
          </a:p>
        </p:txBody>
      </p:sp>
      <p:sp>
        <p:nvSpPr>
          <p:cNvPr id="3" name="Freeform 3"/>
          <p:cNvSpPr/>
          <p:nvPr/>
        </p:nvSpPr>
        <p:spPr>
          <a:xfrm>
            <a:off x="717213" y="2173101"/>
            <a:ext cx="16853574" cy="6383291"/>
          </a:xfrm>
          <a:custGeom>
            <a:avLst/>
            <a:gdLst/>
            <a:ahLst/>
            <a:cxnLst/>
            <a:rect l="l" t="t" r="r" b="b"/>
            <a:pathLst>
              <a:path w="16853574" h="6383291">
                <a:moveTo>
                  <a:pt x="0" y="0"/>
                </a:moveTo>
                <a:lnTo>
                  <a:pt x="16853574" y="0"/>
                </a:lnTo>
                <a:lnTo>
                  <a:pt x="16853574" y="6383291"/>
                </a:lnTo>
                <a:lnTo>
                  <a:pt x="0" y="6383291"/>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lgDash"/>
            <a:miter/>
          </a:ln>
        </p:spPr>
        <p:txBody>
          <a:bodyPr/>
          <a:lstStyle/>
          <a:p>
            <a:endParaRPr lang="de-DE"/>
          </a:p>
        </p:txBody>
      </p:sp>
      <p:sp>
        <p:nvSpPr>
          <p:cNvPr id="4" name="Freeform 4"/>
          <p:cNvSpPr/>
          <p:nvPr/>
        </p:nvSpPr>
        <p:spPr>
          <a:xfrm>
            <a:off x="13946045" y="2173101"/>
            <a:ext cx="2596429" cy="2434152"/>
          </a:xfrm>
          <a:custGeom>
            <a:avLst/>
            <a:gdLst/>
            <a:ahLst/>
            <a:cxnLst/>
            <a:rect l="l" t="t" r="r" b="b"/>
            <a:pathLst>
              <a:path w="2596429" h="2434152">
                <a:moveTo>
                  <a:pt x="0" y="0"/>
                </a:moveTo>
                <a:lnTo>
                  <a:pt x="2596430" y="0"/>
                </a:lnTo>
                <a:lnTo>
                  <a:pt x="2596430" y="2434153"/>
                </a:lnTo>
                <a:lnTo>
                  <a:pt x="0" y="24341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5" name="TextBox 5"/>
          <p:cNvSpPr txBox="1"/>
          <p:nvPr/>
        </p:nvSpPr>
        <p:spPr>
          <a:xfrm>
            <a:off x="875076" y="588327"/>
            <a:ext cx="3966813" cy="795021"/>
          </a:xfrm>
          <a:prstGeom prst="rect">
            <a:avLst/>
          </a:prstGeom>
        </p:spPr>
        <p:txBody>
          <a:bodyPr lIns="0" tIns="0" rIns="0" bIns="0" rtlCol="0" anchor="t">
            <a:spAutoFit/>
          </a:bodyPr>
          <a:lstStyle/>
          <a:p>
            <a:pPr algn="ctr">
              <a:lnSpc>
                <a:spcPts val="6579"/>
              </a:lnSpc>
              <a:spcBef>
                <a:spcPct val="0"/>
              </a:spcBef>
            </a:pPr>
            <a:r>
              <a:rPr lang="en-US" sz="4699" b="1">
                <a:solidFill>
                  <a:srgbClr val="000000"/>
                </a:solidFill>
                <a:latin typeface="Canva Sans Bold"/>
                <a:ea typeface="Canva Sans Bold"/>
                <a:cs typeface="Canva Sans Bold"/>
                <a:sym typeface="Canva Sans Bold"/>
              </a:rPr>
              <a:t>Lecturers</a:t>
            </a:r>
          </a:p>
        </p:txBody>
      </p:sp>
      <p:sp>
        <p:nvSpPr>
          <p:cNvPr id="6" name="TextBox 6"/>
          <p:cNvSpPr txBox="1"/>
          <p:nvPr/>
        </p:nvSpPr>
        <p:spPr>
          <a:xfrm>
            <a:off x="5851535" y="2520793"/>
            <a:ext cx="6584929" cy="1549335"/>
          </a:xfrm>
          <a:prstGeom prst="rect">
            <a:avLst/>
          </a:prstGeom>
        </p:spPr>
        <p:txBody>
          <a:bodyPr wrap="square" lIns="0" tIns="0" rIns="0" bIns="0" rtlCol="0" anchor="t">
            <a:spAutoFit/>
          </a:bodyPr>
          <a:lstStyle/>
          <a:p>
            <a:pPr algn="ctr">
              <a:lnSpc>
                <a:spcPts val="5480"/>
              </a:lnSpc>
            </a:pPr>
            <a:r>
              <a:rPr lang="en-US" sz="3914" b="1" dirty="0">
                <a:solidFill>
                  <a:srgbClr val="A3017C"/>
                </a:solidFill>
                <a:latin typeface="Canva Sans Bold"/>
                <a:ea typeface="Canva Sans Bold"/>
                <a:cs typeface="Canva Sans Bold"/>
                <a:sym typeface="Canva Sans Bold"/>
              </a:rPr>
              <a:t>Lecturers (=“</a:t>
            </a:r>
            <a:r>
              <a:rPr lang="en-US" sz="3914" b="1" dirty="0" err="1">
                <a:solidFill>
                  <a:srgbClr val="A3017C"/>
                </a:solidFill>
                <a:latin typeface="Canva Sans Bold"/>
                <a:ea typeface="Canva Sans Bold"/>
                <a:cs typeface="Canva Sans Bold"/>
                <a:sym typeface="Canva Sans Bold"/>
              </a:rPr>
              <a:t>Dozierende</a:t>
            </a:r>
            <a:r>
              <a:rPr lang="en-US" sz="3914" b="1" dirty="0">
                <a:solidFill>
                  <a:srgbClr val="A3017C"/>
                </a:solidFill>
                <a:latin typeface="Canva Sans Bold"/>
                <a:ea typeface="Canva Sans Bold"/>
                <a:cs typeface="Canva Sans Bold"/>
                <a:sym typeface="Canva Sans Bold"/>
              </a:rPr>
              <a:t>”)</a:t>
            </a:r>
          </a:p>
          <a:p>
            <a:pPr algn="ctr">
              <a:lnSpc>
                <a:spcPts val="3423"/>
              </a:lnSpc>
              <a:spcBef>
                <a:spcPct val="0"/>
              </a:spcBef>
            </a:pPr>
            <a:r>
              <a:rPr lang="en-US" sz="2445" dirty="0">
                <a:solidFill>
                  <a:srgbClr val="000000"/>
                </a:solidFill>
                <a:latin typeface="Canva Sans"/>
                <a:ea typeface="Canva Sans"/>
                <a:cs typeface="Canva Sans"/>
                <a:sym typeface="Canva Sans"/>
              </a:rPr>
              <a:t>⟶ Teachers at universities and other educational institutions</a:t>
            </a:r>
          </a:p>
        </p:txBody>
      </p:sp>
      <p:sp>
        <p:nvSpPr>
          <p:cNvPr id="7" name="TextBox 7"/>
          <p:cNvSpPr txBox="1"/>
          <p:nvPr/>
        </p:nvSpPr>
        <p:spPr>
          <a:xfrm>
            <a:off x="875076" y="6216872"/>
            <a:ext cx="6007057" cy="2235835"/>
          </a:xfrm>
          <a:prstGeom prst="rect">
            <a:avLst/>
          </a:prstGeom>
        </p:spPr>
        <p:txBody>
          <a:bodyPr lIns="0" tIns="0" rIns="0" bIns="0" rtlCol="0" anchor="t">
            <a:spAutoFit/>
          </a:bodyPr>
          <a:lstStyle/>
          <a:p>
            <a:pPr marL="0" lvl="0" indent="0" algn="ctr">
              <a:lnSpc>
                <a:spcPts val="4200"/>
              </a:lnSpc>
              <a:spcBef>
                <a:spcPct val="0"/>
              </a:spcBef>
            </a:pPr>
            <a:r>
              <a:rPr lang="en-US" sz="3000" b="1" dirty="0">
                <a:solidFill>
                  <a:srgbClr val="A3017C"/>
                </a:solidFill>
                <a:latin typeface="Canva Sans Bold"/>
                <a:ea typeface="Canva Sans Bold"/>
                <a:cs typeface="Canva Sans Bold"/>
                <a:sym typeface="Canva Sans Bold"/>
              </a:rPr>
              <a:t>Professors (= “Professor:innen”)</a:t>
            </a:r>
          </a:p>
          <a:p>
            <a:pPr marL="0" lvl="0" indent="0" algn="ctr">
              <a:lnSpc>
                <a:spcPts val="3430"/>
              </a:lnSpc>
              <a:spcBef>
                <a:spcPct val="0"/>
              </a:spcBef>
            </a:pPr>
            <a:r>
              <a:rPr lang="en-US" sz="2450" u="none" strike="noStrike" dirty="0">
                <a:solidFill>
                  <a:srgbClr val="000000"/>
                </a:solidFill>
                <a:latin typeface="Canva Sans"/>
                <a:ea typeface="Canva Sans"/>
                <a:cs typeface="Canva Sans"/>
                <a:sym typeface="Canva Sans"/>
              </a:rPr>
              <a:t>⟶ Highest-ranking teachers at German universities</a:t>
            </a:r>
          </a:p>
          <a:p>
            <a:pPr marL="0" lvl="0" indent="0" algn="ctr">
              <a:lnSpc>
                <a:spcPts val="3430"/>
              </a:lnSpc>
              <a:spcBef>
                <a:spcPct val="0"/>
              </a:spcBef>
            </a:pPr>
            <a:r>
              <a:rPr lang="en-US" sz="2450" u="none" strike="noStrike" dirty="0">
                <a:solidFill>
                  <a:srgbClr val="000000"/>
                </a:solidFill>
                <a:latin typeface="Canva Sans"/>
                <a:ea typeface="Canva Sans"/>
                <a:cs typeface="Canva Sans"/>
                <a:sym typeface="Canva Sans"/>
              </a:rPr>
              <a:t>⟶ A professorship is obtained through habilitation.</a:t>
            </a:r>
          </a:p>
        </p:txBody>
      </p:sp>
      <p:sp>
        <p:nvSpPr>
          <p:cNvPr id="8" name="TextBox 8"/>
          <p:cNvSpPr txBox="1"/>
          <p:nvPr/>
        </p:nvSpPr>
        <p:spPr>
          <a:xfrm>
            <a:off x="11022030" y="6375103"/>
            <a:ext cx="6687817" cy="1919372"/>
          </a:xfrm>
          <a:prstGeom prst="rect">
            <a:avLst/>
          </a:prstGeom>
        </p:spPr>
        <p:txBody>
          <a:bodyPr wrap="square" lIns="0" tIns="0" rIns="0" bIns="0" rtlCol="0" anchor="t">
            <a:spAutoFit/>
          </a:bodyPr>
          <a:lstStyle/>
          <a:p>
            <a:pPr marL="0" lvl="0" indent="0" algn="ctr">
              <a:lnSpc>
                <a:spcPts val="4200"/>
              </a:lnSpc>
              <a:spcBef>
                <a:spcPct val="0"/>
              </a:spcBef>
            </a:pPr>
            <a:r>
              <a:rPr lang="en-US" sz="3000" b="1" dirty="0">
                <a:solidFill>
                  <a:srgbClr val="A3017C"/>
                </a:solidFill>
                <a:latin typeface="Canva Sans Bold"/>
                <a:ea typeface="Canva Sans Bold"/>
                <a:cs typeface="Canva Sans Bold"/>
                <a:sym typeface="Canva Sans Bold"/>
              </a:rPr>
              <a:t>Research associates (=“</a:t>
            </a:r>
            <a:r>
              <a:rPr lang="en-US" sz="3000" b="1" dirty="0" err="1">
                <a:solidFill>
                  <a:srgbClr val="A3017C"/>
                </a:solidFill>
                <a:latin typeface="Canva Sans Bold"/>
                <a:ea typeface="Canva Sans Bold"/>
                <a:cs typeface="Canva Sans Bold"/>
                <a:sym typeface="Canva Sans Bold"/>
              </a:rPr>
              <a:t>wissenschaftl</a:t>
            </a:r>
            <a:r>
              <a:rPr lang="en-US" sz="3000" b="1" dirty="0">
                <a:solidFill>
                  <a:srgbClr val="A3017C"/>
                </a:solidFill>
                <a:latin typeface="Canva Sans Bold"/>
                <a:ea typeface="Canva Sans Bold"/>
                <a:cs typeface="Canva Sans Bold"/>
                <a:sym typeface="Canva Sans Bold"/>
              </a:rPr>
              <a:t>. </a:t>
            </a:r>
            <a:r>
              <a:rPr lang="en-US" sz="3000" b="1" dirty="0" err="1">
                <a:solidFill>
                  <a:srgbClr val="A3017C"/>
                </a:solidFill>
                <a:latin typeface="Canva Sans Bold"/>
                <a:ea typeface="Canva Sans Bold"/>
                <a:cs typeface="Canva Sans Bold"/>
                <a:sym typeface="Canva Sans Bold"/>
              </a:rPr>
              <a:t>Mitarbeitende</a:t>
            </a:r>
            <a:r>
              <a:rPr lang="en-US" sz="3000" b="1" dirty="0">
                <a:solidFill>
                  <a:srgbClr val="A3017C"/>
                </a:solidFill>
                <a:latin typeface="Canva Sans Bold"/>
                <a:ea typeface="Canva Sans Bold"/>
                <a:cs typeface="Canva Sans Bold"/>
                <a:sym typeface="Canva Sans Bold"/>
              </a:rPr>
              <a:t>”)</a:t>
            </a:r>
          </a:p>
          <a:p>
            <a:pPr marL="0" lvl="0" indent="0" algn="ctr">
              <a:lnSpc>
                <a:spcPts val="3430"/>
              </a:lnSpc>
              <a:spcBef>
                <a:spcPct val="0"/>
              </a:spcBef>
            </a:pPr>
            <a:r>
              <a:rPr lang="en-US" sz="2450" u="none" strike="noStrike" dirty="0">
                <a:solidFill>
                  <a:srgbClr val="000000"/>
                </a:solidFill>
                <a:latin typeface="Canva Sans"/>
                <a:ea typeface="Canva Sans"/>
                <a:cs typeface="Canva Sans"/>
                <a:sym typeface="Canva Sans"/>
              </a:rPr>
              <a:t>⟶ working on a research project</a:t>
            </a:r>
          </a:p>
          <a:p>
            <a:pPr marL="0" lvl="0" indent="0" algn="ctr">
              <a:lnSpc>
                <a:spcPts val="3430"/>
              </a:lnSpc>
              <a:spcBef>
                <a:spcPct val="0"/>
              </a:spcBef>
            </a:pPr>
            <a:r>
              <a:rPr lang="en-US" sz="2450" u="none" strike="noStrike" dirty="0">
                <a:solidFill>
                  <a:srgbClr val="000000"/>
                </a:solidFill>
                <a:latin typeface="Canva Sans"/>
                <a:ea typeface="Canva Sans"/>
                <a:cs typeface="Canva Sans"/>
                <a:sym typeface="Canva Sans"/>
              </a:rPr>
              <a:t>⟶ Responsibilities: Research, teaching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1738</Words>
  <Application>Microsoft Office PowerPoint</Application>
  <PresentationFormat>Benutzerdefiniert</PresentationFormat>
  <Paragraphs>204</Paragraphs>
  <Slides>19</Slides>
  <Notes>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19</vt:i4>
      </vt:variant>
    </vt:vector>
  </HeadingPairs>
  <TitlesOfParts>
    <vt:vector size="25" baseType="lpstr">
      <vt:lpstr>Canva Sans Bold</vt:lpstr>
      <vt:lpstr>Calibri</vt:lpstr>
      <vt:lpstr>Canva Sans</vt:lpstr>
      <vt:lpstr>Arial</vt:lpstr>
      <vt:lpstr>Aptos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Basic terms</dc:title>
  <cp:lastModifiedBy>Olivia Mannes</cp:lastModifiedBy>
  <cp:revision>14</cp:revision>
  <dcterms:created xsi:type="dcterms:W3CDTF">2006-08-16T00:00:00Z</dcterms:created>
  <dcterms:modified xsi:type="dcterms:W3CDTF">2026-03-24T11:02:02Z</dcterms:modified>
  <dc:identifier>DAHCyaxruO0</dc:identifier>
</cp:coreProperties>
</file>