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Canva Sans" panose="020B0604020202020204" charset="0"/>
      <p:regular r:id="rId26"/>
    </p:embeddedFont>
    <p:embeddedFont>
      <p:font typeface="Canva Sans Bold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5137" autoAdjust="0"/>
  </p:normalViewPr>
  <p:slideViewPr>
    <p:cSldViewPr>
      <p:cViewPr varScale="1">
        <p:scale>
          <a:sx n="82" d="100"/>
          <a:sy n="82" d="100"/>
        </p:scale>
        <p:origin x="114" y="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-augsburg.de/de/studium/organisation-beratung/pruefungen/was-sind-pruefungen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hb.uni-augsburg.de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-augsburg.de/de/portal/internationals/abschluss/svk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-augsburg.de/de/services/rechtssammlung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uni-augsburg.de/de/studium/organisation-beratung/pruefungen/was-sind-pruefungen/anleitung-studis/" TargetMode="Externa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campus.uni-augsburg.d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P39-G32PEeM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-augsburg.de/de/portal/internationals/abschluss/svk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20.xml"/><Relationship Id="rId3" Type="http://schemas.openxmlformats.org/officeDocument/2006/relationships/image" Target="../media/image6.png"/><Relationship Id="rId7" Type="http://schemas.openxmlformats.org/officeDocument/2006/relationships/slide" Target="slide9.xml"/><Relationship Id="rId12" Type="http://schemas.openxmlformats.org/officeDocument/2006/relationships/slide" Target="slide1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13.xml"/><Relationship Id="rId5" Type="http://schemas.openxmlformats.org/officeDocument/2006/relationships/slide" Target="slide6.xml"/><Relationship Id="rId15" Type="http://schemas.openxmlformats.org/officeDocument/2006/relationships/slide" Target="slide23.xml"/><Relationship Id="rId10" Type="http://schemas.openxmlformats.org/officeDocument/2006/relationships/slide" Target="slide12.xml"/><Relationship Id="rId4" Type="http://schemas.openxmlformats.org/officeDocument/2006/relationships/slide" Target="slide4.xml"/><Relationship Id="rId9" Type="http://schemas.openxmlformats.org/officeDocument/2006/relationships/slide" Target="slide11.xml"/><Relationship Id="rId14" Type="http://schemas.openxmlformats.org/officeDocument/2006/relationships/slide" Target="slide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tha.de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18" Type="http://schemas.openxmlformats.org/officeDocument/2006/relationships/image" Target="../media/image3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29.png"/><Relationship Id="rId2" Type="http://schemas.openxmlformats.org/officeDocument/2006/relationships/image" Target="../media/image1.png"/><Relationship Id="rId16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7889217" cy="10062684"/>
          </a:xfrm>
          <a:custGeom>
            <a:avLst/>
            <a:gdLst/>
            <a:ahLst/>
            <a:cxnLst/>
            <a:rect l="l" t="t" r="r" b="b"/>
            <a:pathLst>
              <a:path w="17889217" h="10062684">
                <a:moveTo>
                  <a:pt x="0" y="0"/>
                </a:moveTo>
                <a:lnTo>
                  <a:pt x="17889217" y="0"/>
                </a:lnTo>
                <a:lnTo>
                  <a:pt x="17889217" y="10062684"/>
                </a:lnTo>
                <a:lnTo>
                  <a:pt x="0" y="100626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8680908" y="0"/>
            <a:ext cx="8578392" cy="8787086"/>
          </a:xfrm>
          <a:custGeom>
            <a:avLst/>
            <a:gdLst/>
            <a:ahLst/>
            <a:cxnLst/>
            <a:rect l="l" t="t" r="r" b="b"/>
            <a:pathLst>
              <a:path w="8578392" h="8787086">
                <a:moveTo>
                  <a:pt x="0" y="0"/>
                </a:moveTo>
                <a:lnTo>
                  <a:pt x="8578392" y="0"/>
                </a:lnTo>
                <a:lnTo>
                  <a:pt x="8578392" y="8787086"/>
                </a:lnTo>
                <a:lnTo>
                  <a:pt x="0" y="87870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4000"/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7889217" cy="10062684"/>
          </a:xfrm>
          <a:custGeom>
            <a:avLst/>
            <a:gdLst/>
            <a:ahLst/>
            <a:cxnLst/>
            <a:rect l="l" t="t" r="r" b="b"/>
            <a:pathLst>
              <a:path w="17889217" h="10062684">
                <a:moveTo>
                  <a:pt x="0" y="0"/>
                </a:moveTo>
                <a:lnTo>
                  <a:pt x="17889217" y="0"/>
                </a:lnTo>
                <a:lnTo>
                  <a:pt x="17889217" y="10062684"/>
                </a:lnTo>
                <a:lnTo>
                  <a:pt x="0" y="100626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4582482" y="3325934"/>
            <a:ext cx="4561518" cy="2548748"/>
          </a:xfrm>
          <a:custGeom>
            <a:avLst/>
            <a:gdLst/>
            <a:ahLst/>
            <a:cxnLst/>
            <a:rect l="l" t="t" r="r" b="b"/>
            <a:pathLst>
              <a:path w="4561518" h="2548748">
                <a:moveTo>
                  <a:pt x="0" y="0"/>
                </a:moveTo>
                <a:lnTo>
                  <a:pt x="4561518" y="0"/>
                </a:lnTo>
                <a:lnTo>
                  <a:pt x="4561518" y="2548748"/>
                </a:lnTo>
                <a:lnTo>
                  <a:pt x="0" y="25487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9144000" y="3325934"/>
            <a:ext cx="4561518" cy="2548748"/>
          </a:xfrm>
          <a:custGeom>
            <a:avLst/>
            <a:gdLst/>
            <a:ahLst/>
            <a:cxnLst/>
            <a:rect l="l" t="t" r="r" b="b"/>
            <a:pathLst>
              <a:path w="4561518" h="2548748">
                <a:moveTo>
                  <a:pt x="0" y="0"/>
                </a:moveTo>
                <a:lnTo>
                  <a:pt x="4561518" y="0"/>
                </a:lnTo>
                <a:lnTo>
                  <a:pt x="4561518" y="2548748"/>
                </a:lnTo>
                <a:lnTo>
                  <a:pt x="0" y="25487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943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de-DE"/>
          </a:p>
        </p:txBody>
      </p:sp>
      <p:sp>
        <p:nvSpPr>
          <p:cNvPr id="5" name="Freeform 5"/>
          <p:cNvSpPr/>
          <p:nvPr/>
        </p:nvSpPr>
        <p:spPr>
          <a:xfrm>
            <a:off x="4582482" y="5874682"/>
            <a:ext cx="4561518" cy="2314970"/>
          </a:xfrm>
          <a:custGeom>
            <a:avLst/>
            <a:gdLst/>
            <a:ahLst/>
            <a:cxnLst/>
            <a:rect l="l" t="t" r="r" b="b"/>
            <a:pathLst>
              <a:path w="4561518" h="2314970">
                <a:moveTo>
                  <a:pt x="0" y="0"/>
                </a:moveTo>
                <a:lnTo>
                  <a:pt x="4561518" y="0"/>
                </a:lnTo>
                <a:lnTo>
                  <a:pt x="4561518" y="2314971"/>
                </a:lnTo>
                <a:lnTo>
                  <a:pt x="0" y="23149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de-DE"/>
          </a:p>
        </p:txBody>
      </p:sp>
      <p:sp>
        <p:nvSpPr>
          <p:cNvPr id="6" name="Freeform 6"/>
          <p:cNvSpPr/>
          <p:nvPr/>
        </p:nvSpPr>
        <p:spPr>
          <a:xfrm>
            <a:off x="9144000" y="5874682"/>
            <a:ext cx="4561518" cy="2309268"/>
          </a:xfrm>
          <a:custGeom>
            <a:avLst/>
            <a:gdLst/>
            <a:ahLst/>
            <a:cxnLst/>
            <a:rect l="l" t="t" r="r" b="b"/>
            <a:pathLst>
              <a:path w="4561518" h="2309268">
                <a:moveTo>
                  <a:pt x="0" y="0"/>
                </a:moveTo>
                <a:lnTo>
                  <a:pt x="4561518" y="0"/>
                </a:lnTo>
                <a:lnTo>
                  <a:pt x="4561518" y="2309269"/>
                </a:lnTo>
                <a:lnTo>
                  <a:pt x="0" y="23092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de-DE"/>
          </a:p>
        </p:txBody>
      </p:sp>
      <p:sp>
        <p:nvSpPr>
          <p:cNvPr id="7" name="Freeform 7"/>
          <p:cNvSpPr/>
          <p:nvPr/>
        </p:nvSpPr>
        <p:spPr>
          <a:xfrm rot="2776744">
            <a:off x="3855182" y="2294764"/>
            <a:ext cx="1386824" cy="837295"/>
          </a:xfrm>
          <a:custGeom>
            <a:avLst/>
            <a:gdLst/>
            <a:ahLst/>
            <a:cxnLst/>
            <a:rect l="l" t="t" r="r" b="b"/>
            <a:pathLst>
              <a:path w="1386824" h="837295">
                <a:moveTo>
                  <a:pt x="0" y="0"/>
                </a:moveTo>
                <a:lnTo>
                  <a:pt x="1386825" y="0"/>
                </a:lnTo>
                <a:lnTo>
                  <a:pt x="1386825" y="837296"/>
                </a:lnTo>
                <a:lnTo>
                  <a:pt x="0" y="8372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8" name="TextBox 8"/>
          <p:cNvSpPr txBox="1"/>
          <p:nvPr/>
        </p:nvSpPr>
        <p:spPr>
          <a:xfrm>
            <a:off x="0" y="588327"/>
            <a:ext cx="11461839" cy="795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Arten von Lehrveranstaltungen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0858" y="2309829"/>
            <a:ext cx="3932308" cy="2721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5"/>
              </a:lnSpc>
            </a:pPr>
            <a:r>
              <a:rPr lang="en-US" sz="2553" b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Vorlesung</a:t>
            </a:r>
          </a:p>
          <a:p>
            <a:pPr algn="ctr">
              <a:lnSpc>
                <a:spcPts val="3015"/>
              </a:lnSpc>
            </a:pPr>
            <a:r>
              <a:rPr lang="en-US" sz="215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Lehrende dozieren über ein Thema</a:t>
            </a:r>
          </a:p>
          <a:p>
            <a:pPr algn="ctr">
              <a:lnSpc>
                <a:spcPts val="3015"/>
              </a:lnSpc>
            </a:pPr>
            <a:r>
              <a:rPr lang="en-US" sz="215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wenig Raum für Fragen oder Diskussionen</a:t>
            </a:r>
          </a:p>
          <a:p>
            <a:pPr algn="ctr">
              <a:lnSpc>
                <a:spcPts val="3015"/>
              </a:lnSpc>
              <a:spcBef>
                <a:spcPct val="0"/>
              </a:spcBef>
            </a:pPr>
            <a:r>
              <a:rPr lang="en-US" sz="215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meist mehr Zuhörer:innen als bei Seminaren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943643" y="2309829"/>
            <a:ext cx="4106232" cy="2340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75"/>
              </a:lnSpc>
              <a:spcBef>
                <a:spcPct val="0"/>
              </a:spcBef>
            </a:pPr>
            <a:r>
              <a:rPr lang="en-US" sz="2553" b="1" u="none" strike="noStrike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Seminar</a:t>
            </a:r>
          </a:p>
          <a:p>
            <a:pPr marL="0" lvl="0" indent="0" algn="ctr">
              <a:lnSpc>
                <a:spcPts val="3015"/>
              </a:lnSpc>
              <a:spcBef>
                <a:spcPct val="0"/>
              </a:spcBef>
            </a:pPr>
            <a:r>
              <a:rPr lang="en-US" sz="215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Wissen wird vertieft</a:t>
            </a:r>
          </a:p>
          <a:p>
            <a:pPr marL="0" lvl="0" indent="0" algn="ctr">
              <a:lnSpc>
                <a:spcPts val="3015"/>
              </a:lnSpc>
              <a:spcBef>
                <a:spcPct val="0"/>
              </a:spcBef>
            </a:pPr>
            <a:r>
              <a:rPr lang="en-US" sz="215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Diskussionen in kleinen Gruppen</a:t>
            </a:r>
          </a:p>
          <a:p>
            <a:pPr marL="0" lvl="0" indent="0" algn="ctr">
              <a:lnSpc>
                <a:spcPts val="3015"/>
              </a:lnSpc>
              <a:spcBef>
                <a:spcPct val="0"/>
              </a:spcBef>
            </a:pPr>
            <a:r>
              <a:rPr lang="en-US" sz="215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Fähigkeit des Vortragens wird entwickelt durch Referate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5429" y="6996344"/>
            <a:ext cx="4343166" cy="2340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75"/>
              </a:lnSpc>
              <a:spcBef>
                <a:spcPct val="0"/>
              </a:spcBef>
            </a:pPr>
            <a:r>
              <a:rPr lang="en-US" sz="2553" b="1" u="none" strike="noStrike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Übung</a:t>
            </a:r>
          </a:p>
          <a:p>
            <a:pPr marL="0" lvl="0" indent="0" algn="ctr">
              <a:lnSpc>
                <a:spcPts val="3015"/>
              </a:lnSpc>
              <a:spcBef>
                <a:spcPct val="0"/>
              </a:spcBef>
            </a:pPr>
            <a:r>
              <a:rPr lang="en-US" sz="2153" b="1" u="none" strike="noStrik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⟶ </a:t>
            </a:r>
            <a:r>
              <a:rPr lang="en-US" sz="215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praktisches Anwenden wissenschaftlicher Methoden auf konkrete Fragestellungen</a:t>
            </a:r>
          </a:p>
          <a:p>
            <a:pPr marL="0" lvl="0" indent="0" algn="ctr">
              <a:lnSpc>
                <a:spcPts val="3015"/>
              </a:lnSpc>
              <a:spcBef>
                <a:spcPct val="0"/>
              </a:spcBef>
            </a:pPr>
            <a:r>
              <a:rPr lang="en-US" sz="215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in der Regel als Begleitung einer Vorlesung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884112" y="6615344"/>
            <a:ext cx="4225295" cy="2721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5"/>
              </a:lnSpc>
            </a:pPr>
            <a:r>
              <a:rPr lang="en-US" sz="2553" b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Tutorium</a:t>
            </a:r>
          </a:p>
          <a:p>
            <a:pPr algn="ctr">
              <a:lnSpc>
                <a:spcPts val="3015"/>
              </a:lnSpc>
              <a:spcBef>
                <a:spcPct val="0"/>
              </a:spcBef>
            </a:pPr>
            <a:r>
              <a:rPr lang="en-US" sz="215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eine Art „Nachhilfe“, die von Studierenden höherer Fachsemester geleitet wird</a:t>
            </a:r>
          </a:p>
          <a:p>
            <a:pPr algn="ctr">
              <a:lnSpc>
                <a:spcPts val="3015"/>
              </a:lnSpc>
              <a:spcBef>
                <a:spcPct val="0"/>
              </a:spcBef>
            </a:pPr>
            <a:r>
              <a:rPr lang="en-US" sz="215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meist begleitend zu einer Lehrveranstaltung</a:t>
            </a:r>
          </a:p>
          <a:p>
            <a:pPr algn="ctr">
              <a:lnSpc>
                <a:spcPts val="3015"/>
              </a:lnSpc>
              <a:spcBef>
                <a:spcPct val="0"/>
              </a:spcBef>
            </a:pPr>
            <a:endParaRPr lang="en-US" sz="2153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3" name="Freeform 13"/>
          <p:cNvSpPr/>
          <p:nvPr/>
        </p:nvSpPr>
        <p:spPr>
          <a:xfrm rot="7559021" flipH="1">
            <a:off x="3890813" y="8572380"/>
            <a:ext cx="1386824" cy="837295"/>
          </a:xfrm>
          <a:custGeom>
            <a:avLst/>
            <a:gdLst/>
            <a:ahLst/>
            <a:cxnLst/>
            <a:rect l="l" t="t" r="r" b="b"/>
            <a:pathLst>
              <a:path w="1386824" h="837295">
                <a:moveTo>
                  <a:pt x="1386825" y="0"/>
                </a:moveTo>
                <a:lnTo>
                  <a:pt x="0" y="0"/>
                </a:lnTo>
                <a:lnTo>
                  <a:pt x="0" y="837295"/>
                </a:lnTo>
                <a:lnTo>
                  <a:pt x="1386825" y="837295"/>
                </a:lnTo>
                <a:lnTo>
                  <a:pt x="138682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4" name="Freeform 14"/>
          <p:cNvSpPr/>
          <p:nvPr/>
        </p:nvSpPr>
        <p:spPr>
          <a:xfrm rot="-8100000">
            <a:off x="13012106" y="8367611"/>
            <a:ext cx="1386824" cy="837295"/>
          </a:xfrm>
          <a:custGeom>
            <a:avLst/>
            <a:gdLst/>
            <a:ahLst/>
            <a:cxnLst/>
            <a:rect l="l" t="t" r="r" b="b"/>
            <a:pathLst>
              <a:path w="1386824" h="837295">
                <a:moveTo>
                  <a:pt x="0" y="0"/>
                </a:moveTo>
                <a:lnTo>
                  <a:pt x="1386824" y="0"/>
                </a:lnTo>
                <a:lnTo>
                  <a:pt x="1386824" y="837295"/>
                </a:lnTo>
                <a:lnTo>
                  <a:pt x="0" y="8372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5" name="Freeform 15"/>
          <p:cNvSpPr/>
          <p:nvPr/>
        </p:nvSpPr>
        <p:spPr>
          <a:xfrm rot="7837448" flipV="1">
            <a:off x="13250231" y="2294764"/>
            <a:ext cx="1386824" cy="837295"/>
          </a:xfrm>
          <a:custGeom>
            <a:avLst/>
            <a:gdLst/>
            <a:ahLst/>
            <a:cxnLst/>
            <a:rect l="l" t="t" r="r" b="b"/>
            <a:pathLst>
              <a:path w="1386824" h="837295">
                <a:moveTo>
                  <a:pt x="0" y="837296"/>
                </a:moveTo>
                <a:lnTo>
                  <a:pt x="1386824" y="837296"/>
                </a:lnTo>
                <a:lnTo>
                  <a:pt x="1386824" y="0"/>
                </a:lnTo>
                <a:lnTo>
                  <a:pt x="0" y="0"/>
                </a:lnTo>
                <a:lnTo>
                  <a:pt x="0" y="837296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7889217" cy="10062684"/>
          </a:xfrm>
          <a:custGeom>
            <a:avLst/>
            <a:gdLst/>
            <a:ahLst/>
            <a:cxnLst/>
            <a:rect l="l" t="t" r="r" b="b"/>
            <a:pathLst>
              <a:path w="17889217" h="10062684">
                <a:moveTo>
                  <a:pt x="0" y="0"/>
                </a:moveTo>
                <a:lnTo>
                  <a:pt x="17889217" y="0"/>
                </a:lnTo>
                <a:lnTo>
                  <a:pt x="17889217" y="10062684"/>
                </a:lnTo>
                <a:lnTo>
                  <a:pt x="0" y="100626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 rot="765697">
            <a:off x="14231530" y="2146189"/>
            <a:ext cx="1260564" cy="2045539"/>
          </a:xfrm>
          <a:custGeom>
            <a:avLst/>
            <a:gdLst/>
            <a:ahLst/>
            <a:cxnLst/>
            <a:rect l="l" t="t" r="r" b="b"/>
            <a:pathLst>
              <a:path w="1260564" h="2045539">
                <a:moveTo>
                  <a:pt x="0" y="0"/>
                </a:moveTo>
                <a:lnTo>
                  <a:pt x="1260563" y="0"/>
                </a:lnTo>
                <a:lnTo>
                  <a:pt x="1260563" y="2045539"/>
                </a:lnTo>
                <a:lnTo>
                  <a:pt x="0" y="20455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1028700" y="588327"/>
            <a:ext cx="5105006" cy="795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Regelstudienzeit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86550" y="1965553"/>
            <a:ext cx="7120425" cy="6877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828"/>
              </a:lnSpc>
              <a:spcBef>
                <a:spcPct val="0"/>
              </a:spcBef>
            </a:pPr>
            <a:r>
              <a:rPr lang="en-US" sz="3449" b="1" u="none" strike="noStrike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Regelstudienzeit</a:t>
            </a:r>
          </a:p>
          <a:p>
            <a:pPr marL="0" lvl="0" indent="0" algn="l">
              <a:lnSpc>
                <a:spcPts val="4548"/>
              </a:lnSpc>
              <a:spcBef>
                <a:spcPct val="0"/>
              </a:spcBef>
            </a:pPr>
            <a:r>
              <a:rPr lang="en-US" sz="3249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= Anzahl der Semester, in denen man sein Studium gemäß der Prüfungsordnung abschließen sollte.</a:t>
            </a:r>
          </a:p>
          <a:p>
            <a:pPr marL="0" lvl="0" indent="0" algn="l">
              <a:lnSpc>
                <a:spcPts val="4548"/>
              </a:lnSpc>
              <a:spcBef>
                <a:spcPct val="0"/>
              </a:spcBef>
            </a:pPr>
            <a:r>
              <a:rPr lang="en-US" sz="3249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</a:p>
          <a:p>
            <a:pPr marL="0" lvl="0" indent="0" algn="l">
              <a:lnSpc>
                <a:spcPts val="4548"/>
              </a:lnSpc>
              <a:spcBef>
                <a:spcPct val="0"/>
              </a:spcBef>
            </a:pPr>
            <a:r>
              <a:rPr lang="en-US" sz="3249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von Fach zu Fach verschieden</a:t>
            </a:r>
          </a:p>
          <a:p>
            <a:pPr marL="0" lvl="0" indent="0" algn="l">
              <a:lnSpc>
                <a:spcPts val="4548"/>
              </a:lnSpc>
              <a:spcBef>
                <a:spcPct val="0"/>
              </a:spcBef>
            </a:pPr>
            <a:r>
              <a:rPr lang="en-US" sz="3249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von Hochschule zu Hochschule verschieden</a:t>
            </a:r>
          </a:p>
          <a:p>
            <a:pPr marL="0" lvl="0" indent="0" algn="l">
              <a:lnSpc>
                <a:spcPts val="4548"/>
              </a:lnSpc>
              <a:spcBef>
                <a:spcPct val="0"/>
              </a:spcBef>
            </a:pPr>
            <a:r>
              <a:rPr lang="en-US" sz="3249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Abschluss des Studiums nach weniger oder mehr Semestern möglich (maximale Studiendauer!)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153132" y="4823053"/>
            <a:ext cx="7736085" cy="4020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28"/>
              </a:lnSpc>
              <a:spcBef>
                <a:spcPct val="0"/>
              </a:spcBef>
            </a:pPr>
            <a:r>
              <a:rPr lang="en-US" sz="3449" b="1" u="none" strike="noStrike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Semester</a:t>
            </a:r>
          </a:p>
          <a:p>
            <a:pPr marL="0" lvl="0" indent="0" algn="l">
              <a:lnSpc>
                <a:spcPts val="4548"/>
              </a:lnSpc>
              <a:spcBef>
                <a:spcPct val="0"/>
              </a:spcBef>
            </a:pPr>
            <a:r>
              <a:rPr lang="en-US" sz="3249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= Studienhalbjahr</a:t>
            </a:r>
          </a:p>
          <a:p>
            <a:pPr marL="0" lvl="0" indent="0" algn="l">
              <a:lnSpc>
                <a:spcPts val="4548"/>
              </a:lnSpc>
              <a:spcBef>
                <a:spcPct val="0"/>
              </a:spcBef>
            </a:pPr>
            <a:r>
              <a:rPr lang="en-US" sz="3249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umfasst die Vorlesungszeit und die darauf folgende vorlesungsfreie Zeit</a:t>
            </a:r>
          </a:p>
          <a:p>
            <a:pPr marL="0" lvl="0" indent="0" algn="l">
              <a:lnSpc>
                <a:spcPts val="4548"/>
              </a:lnSpc>
              <a:spcBef>
                <a:spcPct val="0"/>
              </a:spcBef>
            </a:pPr>
            <a:endParaRPr lang="en-US" sz="3249" u="none" strike="noStrike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0" lvl="0" indent="0" algn="l">
              <a:lnSpc>
                <a:spcPts val="4548"/>
              </a:lnSpc>
              <a:spcBef>
                <a:spcPct val="0"/>
              </a:spcBef>
            </a:pPr>
            <a:r>
              <a:rPr lang="en-US" sz="3249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Wintersemester: 01.10. – 31.03.</a:t>
            </a:r>
          </a:p>
          <a:p>
            <a:pPr marL="0" lvl="0" indent="0" algn="l">
              <a:lnSpc>
                <a:spcPts val="4548"/>
              </a:lnSpc>
              <a:spcBef>
                <a:spcPct val="0"/>
              </a:spcBef>
            </a:pPr>
            <a:r>
              <a:rPr lang="en-US" sz="3249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Sommersemester: 01.04. – 30.09.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7889217" cy="10062684"/>
          </a:xfrm>
          <a:custGeom>
            <a:avLst/>
            <a:gdLst/>
            <a:ahLst/>
            <a:cxnLst/>
            <a:rect l="l" t="t" r="r" b="b"/>
            <a:pathLst>
              <a:path w="17889217" h="10062684">
                <a:moveTo>
                  <a:pt x="0" y="0"/>
                </a:moveTo>
                <a:lnTo>
                  <a:pt x="17889217" y="0"/>
                </a:lnTo>
                <a:lnTo>
                  <a:pt x="17889217" y="10062684"/>
                </a:lnTo>
                <a:lnTo>
                  <a:pt x="0" y="100626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806038" y="588327"/>
            <a:ext cx="13410311" cy="795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ECTS/ Leistungspunkte/ Credit Points/ SWS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165443"/>
            <a:ext cx="16230600" cy="1698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48"/>
              </a:lnSpc>
              <a:spcBef>
                <a:spcPct val="0"/>
              </a:spcBef>
            </a:pPr>
            <a:r>
              <a:rPr lang="en-US" sz="3249" b="1" u="none" strike="noStrike" dirty="0" err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Leistungspunkte</a:t>
            </a:r>
            <a:r>
              <a:rPr lang="en-US" sz="3249" b="1" u="none" strike="noStrike" dirty="0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(LP):</a:t>
            </a:r>
          </a:p>
          <a:p>
            <a:pPr marL="0" lvl="0" indent="0" algn="l">
              <a:lnSpc>
                <a:spcPts val="4548"/>
              </a:lnSpc>
              <a:spcBef>
                <a:spcPct val="0"/>
              </a:spcBef>
            </a:pPr>
            <a:r>
              <a:rPr lang="en-US" sz="3249" b="1" u="none" strike="noStrike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⟶ </a:t>
            </a:r>
            <a:r>
              <a:rPr lang="en-US" sz="32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Punkte</a:t>
            </a:r>
            <a:r>
              <a:rPr lang="en-US" sz="32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32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mit</a:t>
            </a:r>
            <a:r>
              <a:rPr lang="en-US" sz="32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denen</a:t>
            </a:r>
            <a:r>
              <a:rPr lang="en-US" sz="32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der </a:t>
            </a:r>
            <a:r>
              <a:rPr lang="en-US" sz="32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Leistungsaufwand</a:t>
            </a:r>
            <a:r>
              <a:rPr lang="en-US" sz="32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der </a:t>
            </a:r>
            <a:r>
              <a:rPr lang="en-US" sz="32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Studierenden</a:t>
            </a:r>
            <a:r>
              <a:rPr lang="en-US" sz="32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gemessen</a:t>
            </a:r>
            <a:r>
              <a:rPr lang="en-US" sz="32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wird</a:t>
            </a:r>
            <a:endParaRPr lang="en-US" sz="3249" u="none" strike="noStrike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0" lvl="0" indent="0" algn="l">
              <a:lnSpc>
                <a:spcPts val="4548"/>
              </a:lnSpc>
              <a:spcBef>
                <a:spcPct val="0"/>
              </a:spcBef>
            </a:pPr>
            <a:r>
              <a:rPr lang="en-US" sz="32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1 </a:t>
            </a:r>
            <a:r>
              <a:rPr lang="en-US" sz="32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Leistungspunkt</a:t>
            </a:r>
            <a:r>
              <a:rPr lang="en-US" sz="32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(LP) = ca. 30 </a:t>
            </a:r>
            <a:r>
              <a:rPr lang="en-US" sz="324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Arbeitss</a:t>
            </a:r>
            <a:r>
              <a:rPr lang="en-US" sz="3249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tunden</a:t>
            </a:r>
            <a:endParaRPr lang="en-US" sz="3249" u="none" strike="noStrike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4453478"/>
            <a:ext cx="14400417" cy="2270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548"/>
              </a:lnSpc>
              <a:spcBef>
                <a:spcPct val="0"/>
              </a:spcBef>
            </a:pPr>
            <a:r>
              <a:rPr lang="en-US" sz="3249" b="1" u="none" strike="noStrike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SWS:</a:t>
            </a:r>
          </a:p>
          <a:p>
            <a:pPr marL="0" lvl="0" indent="0" algn="just">
              <a:lnSpc>
                <a:spcPts val="4548"/>
              </a:lnSpc>
              <a:spcBef>
                <a:spcPct val="0"/>
              </a:spcBef>
            </a:pPr>
            <a:r>
              <a:rPr lang="en-US" sz="3249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</a:t>
            </a:r>
            <a:r>
              <a:rPr lang="en-US" sz="3249" b="1" u="none" strike="noStrike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</a:t>
            </a:r>
            <a:r>
              <a:rPr lang="en-US" sz="3249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emester</a:t>
            </a:r>
            <a:r>
              <a:rPr lang="en-US" sz="3249" b="1" u="none" strike="noStrike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</a:t>
            </a:r>
            <a:r>
              <a:rPr lang="en-US" sz="3249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ochen</a:t>
            </a:r>
            <a:r>
              <a:rPr lang="en-US" sz="3249" b="1" u="none" strike="noStrike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</a:t>
            </a:r>
            <a:r>
              <a:rPr lang="en-US" sz="3249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tunden</a:t>
            </a:r>
          </a:p>
          <a:p>
            <a:pPr marL="0" lvl="0" indent="0" algn="just">
              <a:lnSpc>
                <a:spcPts val="4548"/>
              </a:lnSpc>
              <a:spcBef>
                <a:spcPct val="0"/>
              </a:spcBef>
            </a:pPr>
            <a:r>
              <a:rPr lang="en-US" sz="3249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1 SWS = eine Stunde (à 45 Minuten) pro Woche</a:t>
            </a:r>
          </a:p>
          <a:p>
            <a:pPr marL="0" lvl="0" indent="0" algn="just">
              <a:lnSpc>
                <a:spcPts val="4548"/>
              </a:lnSpc>
              <a:spcBef>
                <a:spcPct val="0"/>
              </a:spcBef>
            </a:pPr>
            <a:r>
              <a:rPr lang="en-US" sz="3249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Eine Lehrveranstaltung hat meist 2 SWS = 90 Minuten pro Woche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7313014"/>
            <a:ext cx="14400417" cy="2270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48"/>
              </a:lnSpc>
              <a:spcBef>
                <a:spcPct val="0"/>
              </a:spcBef>
            </a:pPr>
            <a:r>
              <a:rPr lang="en-US" sz="3249" b="1" u="none" strike="noStrike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ECTS:</a:t>
            </a:r>
          </a:p>
          <a:p>
            <a:pPr marL="0" lvl="0" indent="0" algn="l">
              <a:lnSpc>
                <a:spcPts val="4548"/>
              </a:lnSpc>
              <a:spcBef>
                <a:spcPct val="0"/>
              </a:spcBef>
            </a:pPr>
            <a:r>
              <a:rPr lang="en-US" sz="3249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</a:t>
            </a:r>
            <a:r>
              <a:rPr lang="en-US" sz="3249" b="1" u="none" strike="noStrike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</a:t>
            </a:r>
            <a:r>
              <a:rPr lang="en-US" sz="3249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uropean </a:t>
            </a:r>
            <a:r>
              <a:rPr lang="en-US" sz="3249" b="1" u="none" strike="noStrike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</a:t>
            </a:r>
            <a:r>
              <a:rPr lang="en-US" sz="3249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redit </a:t>
            </a:r>
            <a:r>
              <a:rPr lang="en-US" sz="3249" b="1" u="none" strike="noStrike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</a:t>
            </a:r>
            <a:r>
              <a:rPr lang="en-US" sz="3249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ransfer and Accumulation </a:t>
            </a:r>
            <a:r>
              <a:rPr lang="en-US" sz="3249" b="1" u="none" strike="noStrike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</a:t>
            </a:r>
            <a:r>
              <a:rPr lang="en-US" sz="3249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ystem</a:t>
            </a:r>
          </a:p>
          <a:p>
            <a:pPr marL="0" lvl="0" indent="0" algn="l">
              <a:lnSpc>
                <a:spcPts val="4548"/>
              </a:lnSpc>
              <a:spcBef>
                <a:spcPct val="0"/>
              </a:spcBef>
            </a:pPr>
            <a:r>
              <a:rPr lang="en-US" sz="3249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europaweite Anerkennung des Studiums</a:t>
            </a:r>
          </a:p>
          <a:p>
            <a:pPr marL="0" lvl="0" indent="0" algn="l">
              <a:lnSpc>
                <a:spcPts val="4548"/>
              </a:lnSpc>
              <a:spcBef>
                <a:spcPct val="0"/>
              </a:spcBef>
            </a:pPr>
            <a:r>
              <a:rPr lang="en-US" sz="3249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durchschnittlicher Arbeitsumfang in Stunden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7889217" cy="10062684"/>
          </a:xfrm>
          <a:custGeom>
            <a:avLst/>
            <a:gdLst/>
            <a:ahLst/>
            <a:cxnLst/>
            <a:rect l="l" t="t" r="r" b="b"/>
            <a:pathLst>
              <a:path w="17889217" h="10062684">
                <a:moveTo>
                  <a:pt x="0" y="0"/>
                </a:moveTo>
                <a:lnTo>
                  <a:pt x="17889217" y="0"/>
                </a:lnTo>
                <a:lnTo>
                  <a:pt x="17889217" y="10062684"/>
                </a:lnTo>
                <a:lnTo>
                  <a:pt x="0" y="100626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806038" y="588327"/>
            <a:ext cx="2544389" cy="795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Module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37210" y="1955598"/>
            <a:ext cx="16613579" cy="775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3554" lvl="1" indent="-296777" algn="just">
              <a:lnSpc>
                <a:spcPts val="3848"/>
              </a:lnSpc>
              <a:spcBef>
                <a:spcPct val="0"/>
              </a:spcBef>
              <a:buFont typeface="Arial"/>
              <a:buChar char="•"/>
            </a:pPr>
            <a:r>
              <a:rPr lang="en-US" sz="274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Ein Modul </a:t>
            </a:r>
            <a:r>
              <a:rPr lang="en-US" sz="274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ist</a:t>
            </a:r>
            <a:r>
              <a:rPr lang="en-US" sz="274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74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eine</a:t>
            </a:r>
            <a:r>
              <a:rPr lang="en-US" sz="274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74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Lehreinheit</a:t>
            </a:r>
            <a:r>
              <a:rPr lang="en-US" sz="274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74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bestehend</a:t>
            </a:r>
            <a:r>
              <a:rPr lang="en-US" sz="274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74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aus</a:t>
            </a:r>
            <a:r>
              <a:rPr lang="en-US" sz="274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74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mehreren</a:t>
            </a:r>
            <a:r>
              <a:rPr lang="en-US" sz="274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74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Lehrveranstaltungen</a:t>
            </a:r>
            <a:r>
              <a:rPr lang="en-US" sz="274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74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zu</a:t>
            </a:r>
            <a:r>
              <a:rPr lang="en-US" sz="274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74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einem</a:t>
            </a:r>
            <a:r>
              <a:rPr lang="en-US" sz="274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Thema</a:t>
            </a:r>
            <a:r>
              <a:rPr lang="en-US" sz="274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das </a:t>
            </a:r>
            <a:r>
              <a:rPr lang="en-US" sz="274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aus</a:t>
            </a:r>
            <a:r>
              <a:rPr lang="en-US" sz="274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74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verschiedenen</a:t>
            </a:r>
            <a:r>
              <a:rPr lang="en-US" sz="274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74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Perspektiven</a:t>
            </a:r>
            <a:r>
              <a:rPr lang="en-US" sz="274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(in den </a:t>
            </a:r>
            <a:r>
              <a:rPr lang="en-US" sz="274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jeweils</a:t>
            </a:r>
            <a:r>
              <a:rPr lang="en-US" sz="274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74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unterschiedlichen</a:t>
            </a:r>
            <a:r>
              <a:rPr lang="en-US" sz="274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74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Lehrveranstaltungen</a:t>
            </a:r>
            <a:r>
              <a:rPr lang="en-US" sz="274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) </a:t>
            </a:r>
            <a:r>
              <a:rPr lang="en-US" sz="274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behandelt</a:t>
            </a:r>
            <a:r>
              <a:rPr lang="en-US" sz="274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74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wird</a:t>
            </a:r>
            <a:r>
              <a:rPr lang="en-US" sz="274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  <a:p>
            <a:pPr marL="593554" lvl="1" indent="-296777" algn="just">
              <a:lnSpc>
                <a:spcPts val="3848"/>
              </a:lnSpc>
              <a:spcBef>
                <a:spcPct val="0"/>
              </a:spcBef>
              <a:buFont typeface="Arial"/>
              <a:buChar char="•"/>
            </a:pP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Der </a:t>
            </a:r>
            <a:r>
              <a:rPr lang="en-US" sz="27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Abschluss</a:t>
            </a: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7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eines</a:t>
            </a: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7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Moduls</a:t>
            </a: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7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kann</a:t>
            </a: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in der Regel </a:t>
            </a:r>
            <a:r>
              <a:rPr lang="en-US" sz="27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zwischen</a:t>
            </a: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7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einem</a:t>
            </a: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und </a:t>
            </a:r>
            <a:r>
              <a:rPr lang="en-US" sz="27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drei</a:t>
            </a: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7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Semestern</a:t>
            </a: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7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dauern</a:t>
            </a: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da die </a:t>
            </a:r>
            <a:r>
              <a:rPr lang="en-US" sz="27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zugehörigen</a:t>
            </a: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7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Lehrveranstaltungen</a:t>
            </a: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nicht </a:t>
            </a:r>
            <a:r>
              <a:rPr lang="en-US" sz="27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im</a:t>
            </a: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7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selben</a:t>
            </a: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Semester </a:t>
            </a:r>
            <a:r>
              <a:rPr lang="en-US" sz="27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belegt</a:t>
            </a: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7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werden</a:t>
            </a: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7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müssen</a:t>
            </a: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  <a:p>
            <a:pPr marL="593554" lvl="1" indent="-296777" algn="just">
              <a:lnSpc>
                <a:spcPts val="3848"/>
              </a:lnSpc>
              <a:spcBef>
                <a:spcPct val="0"/>
              </a:spcBef>
              <a:buFont typeface="Arial"/>
              <a:buChar char="•"/>
            </a:pPr>
            <a:r>
              <a:rPr lang="en-US" sz="27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Jeder</a:t>
            </a: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7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Bestandteil</a:t>
            </a: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(</a:t>
            </a:r>
            <a:r>
              <a:rPr lang="en-US" sz="27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Vorlesung</a:t>
            </a: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Seminar </a:t>
            </a:r>
            <a:r>
              <a:rPr lang="en-US" sz="27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oder</a:t>
            </a: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7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Übung</a:t>
            </a: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) </a:t>
            </a:r>
            <a:r>
              <a:rPr lang="en-US" sz="27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wird</a:t>
            </a: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7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mit</a:t>
            </a: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7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einer</a:t>
            </a: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7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bestimmten</a:t>
            </a: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7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Anzahl</a:t>
            </a: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an </a:t>
            </a:r>
            <a:r>
              <a:rPr lang="en-US" sz="27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Leistungspunkten</a:t>
            </a: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7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bewertet</a:t>
            </a: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  <a:p>
            <a:pPr marL="0" lvl="0" indent="0" algn="just">
              <a:lnSpc>
                <a:spcPts val="3848"/>
              </a:lnSpc>
              <a:spcBef>
                <a:spcPct val="0"/>
              </a:spcBef>
            </a:pPr>
            <a:endParaRPr lang="en-US" sz="2749" u="none" strike="noStrike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0" lvl="0" indent="0" algn="just">
              <a:lnSpc>
                <a:spcPts val="3848"/>
              </a:lnSpc>
              <a:spcBef>
                <a:spcPct val="0"/>
              </a:spcBef>
            </a:pP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Man </a:t>
            </a:r>
            <a:r>
              <a:rPr lang="en-US" sz="27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unterscheidet</a:t>
            </a: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:</a:t>
            </a:r>
          </a:p>
          <a:p>
            <a:pPr marL="0" lvl="0" indent="0" algn="just">
              <a:lnSpc>
                <a:spcPts val="3848"/>
              </a:lnSpc>
              <a:spcBef>
                <a:spcPct val="0"/>
              </a:spcBef>
            </a:pP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</a:t>
            </a:r>
            <a:r>
              <a:rPr lang="en-US" sz="2749" b="1" u="none" strike="noStrike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Basismodule</a:t>
            </a: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die in der Regel </a:t>
            </a:r>
            <a:r>
              <a:rPr lang="en-US" sz="27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im</a:t>
            </a: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1. und 2. Semester </a:t>
            </a:r>
            <a:r>
              <a:rPr lang="en-US" sz="27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belegt</a:t>
            </a: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7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werden</a:t>
            </a:r>
            <a:endParaRPr lang="en-US" sz="2749" u="none" strike="noStrike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just">
              <a:lnSpc>
                <a:spcPts val="3848"/>
              </a:lnSpc>
              <a:spcBef>
                <a:spcPct val="0"/>
              </a:spcBef>
            </a:pP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</a:t>
            </a:r>
            <a:r>
              <a:rPr lang="en-US" sz="2749" b="1" u="none" strike="noStrike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Aufbaumodule</a:t>
            </a: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die in der Regel </a:t>
            </a:r>
            <a:r>
              <a:rPr lang="en-US" sz="27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im</a:t>
            </a: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3. und 4. Semester </a:t>
            </a:r>
            <a:r>
              <a:rPr lang="en-US" sz="27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belegt</a:t>
            </a: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7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werden</a:t>
            </a:r>
            <a:endParaRPr lang="en-US" sz="2749" u="none" strike="noStrike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just">
              <a:lnSpc>
                <a:spcPts val="3848"/>
              </a:lnSpc>
              <a:spcBef>
                <a:spcPct val="0"/>
              </a:spcBef>
            </a:pP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</a:t>
            </a:r>
            <a:r>
              <a:rPr lang="en-US" sz="2749" b="1" u="none" strike="noStrike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Vertiefungsmodule</a:t>
            </a: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die in der Regel </a:t>
            </a:r>
            <a:r>
              <a:rPr lang="en-US" sz="27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im</a:t>
            </a: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5. und 6. Semester </a:t>
            </a:r>
            <a:r>
              <a:rPr lang="en-US" sz="27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belegt</a:t>
            </a: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7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werden</a:t>
            </a:r>
            <a:endParaRPr lang="en-US" sz="2749" u="none" strike="noStrike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just">
              <a:lnSpc>
                <a:spcPts val="3848"/>
              </a:lnSpc>
              <a:spcBef>
                <a:spcPct val="0"/>
              </a:spcBef>
            </a:pPr>
            <a:endParaRPr lang="en-US" sz="2749" u="none" strike="noStrike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0" lvl="0" indent="0" algn="just">
              <a:lnSpc>
                <a:spcPts val="3848"/>
              </a:lnSpc>
              <a:spcBef>
                <a:spcPct val="0"/>
              </a:spcBef>
            </a:pPr>
            <a:r>
              <a:rPr lang="en-US" sz="27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Außerdem</a:t>
            </a: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7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unterscheidet</a:t>
            </a: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man </a:t>
            </a:r>
            <a:r>
              <a:rPr lang="en-US" sz="27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zwischen</a:t>
            </a: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749" b="1" u="none" strike="noStrike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Pflicht</a:t>
            </a:r>
            <a:r>
              <a:rPr lang="en-US" sz="2749" b="1" u="none" strike="noStrike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- und </a:t>
            </a:r>
            <a:r>
              <a:rPr lang="en-US" sz="2749" b="1" u="none" strike="noStrike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Wahlmodulen</a:t>
            </a: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  <a:p>
            <a:pPr marL="0" lvl="0" indent="0" algn="l">
              <a:lnSpc>
                <a:spcPts val="3848"/>
              </a:lnSpc>
              <a:spcBef>
                <a:spcPct val="0"/>
              </a:spcBef>
            </a:pPr>
            <a:endParaRPr lang="en-US" sz="2749" u="none" strike="noStrike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0" lvl="0" indent="0" algn="l">
              <a:lnSpc>
                <a:spcPts val="3848"/>
              </a:lnSpc>
              <a:spcBef>
                <a:spcPct val="0"/>
              </a:spcBef>
            </a:pPr>
            <a:r>
              <a:rPr lang="en-US" sz="2749" u="sng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3" tooltip="https://www.uni-augsburg.de/de/studium/organisation-beratung/pruefungen/was-sind-pruefungen/"/>
              </a:rPr>
              <a:t>Weitere</a:t>
            </a:r>
            <a:r>
              <a:rPr lang="en-US" sz="2749" u="sng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3" tooltip="https://www.uni-augsburg.de/de/studium/organisation-beratung/pruefungen/was-sind-pruefungen/"/>
              </a:rPr>
              <a:t> </a:t>
            </a:r>
            <a:r>
              <a:rPr lang="en-US" sz="2749" u="sng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3" tooltip="https://www.uni-augsburg.de/de/studium/organisation-beratung/pruefungen/was-sind-pruefungen/"/>
              </a:rPr>
              <a:t>Informationen</a:t>
            </a: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7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finden</a:t>
            </a: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Sie auf der </a:t>
            </a:r>
            <a:r>
              <a:rPr lang="en-US" sz="2749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Webseite</a:t>
            </a:r>
            <a:r>
              <a:rPr lang="en-US" sz="2749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der Universität Augsburg.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7889217" cy="10062684"/>
          </a:xfrm>
          <a:custGeom>
            <a:avLst/>
            <a:gdLst/>
            <a:ahLst/>
            <a:cxnLst/>
            <a:rect l="l" t="t" r="r" b="b"/>
            <a:pathLst>
              <a:path w="17889217" h="10062684">
                <a:moveTo>
                  <a:pt x="0" y="0"/>
                </a:moveTo>
                <a:lnTo>
                  <a:pt x="17889217" y="0"/>
                </a:lnTo>
                <a:lnTo>
                  <a:pt x="17889217" y="10062684"/>
                </a:lnTo>
                <a:lnTo>
                  <a:pt x="0" y="100626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806038" y="2342482"/>
            <a:ext cx="16885845" cy="6068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81"/>
              </a:lnSpc>
            </a:pPr>
            <a:r>
              <a:rPr lang="en-US" sz="3272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Ihr</a:t>
            </a:r>
            <a:r>
              <a:rPr lang="en-US" sz="3272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72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Modulhandbuch</a:t>
            </a:r>
            <a:r>
              <a:rPr lang="en-US" sz="3272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72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beinhaltet</a:t>
            </a:r>
            <a:r>
              <a:rPr lang="en-US" sz="3272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72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wichtige</a:t>
            </a:r>
            <a:r>
              <a:rPr lang="en-US" sz="3272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72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Informationen</a:t>
            </a:r>
            <a:r>
              <a:rPr lang="en-US" sz="3272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für </a:t>
            </a:r>
            <a:r>
              <a:rPr lang="en-US" sz="3272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Ihr</a:t>
            </a:r>
            <a:r>
              <a:rPr lang="en-US" sz="3272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Studium! </a:t>
            </a:r>
          </a:p>
          <a:p>
            <a:pPr algn="just">
              <a:lnSpc>
                <a:spcPts val="4301"/>
              </a:lnSpc>
            </a:pPr>
            <a:endParaRPr lang="en-US" sz="3272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just">
              <a:lnSpc>
                <a:spcPts val="4301"/>
              </a:lnSpc>
            </a:pPr>
            <a:r>
              <a:rPr lang="en-US" sz="3072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Dort </a:t>
            </a:r>
            <a:r>
              <a:rPr lang="en-US" sz="3072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erfahren</a:t>
            </a:r>
            <a:r>
              <a:rPr lang="en-US" sz="3072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Sie:</a:t>
            </a:r>
          </a:p>
          <a:p>
            <a:pPr marL="663306" lvl="1" indent="-331653" algn="just">
              <a:lnSpc>
                <a:spcPts val="4301"/>
              </a:lnSpc>
              <a:buFont typeface="Arial"/>
              <a:buChar char="•"/>
            </a:pPr>
            <a:r>
              <a:rPr lang="en-US" sz="3072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welche</a:t>
            </a:r>
            <a:r>
              <a:rPr lang="en-US" sz="3072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Module, Sie </a:t>
            </a:r>
            <a:r>
              <a:rPr lang="en-US" sz="3072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im</a:t>
            </a:r>
            <a:r>
              <a:rPr lang="en-US" sz="3072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072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Laufe</a:t>
            </a:r>
            <a:r>
              <a:rPr lang="en-US" sz="3072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072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Ihres</a:t>
            </a:r>
            <a:r>
              <a:rPr lang="en-US" sz="3072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072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Studiums</a:t>
            </a:r>
            <a:r>
              <a:rPr lang="en-US" sz="3072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072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abschließen</a:t>
            </a:r>
            <a:r>
              <a:rPr lang="en-US" sz="3072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072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müssen</a:t>
            </a:r>
            <a:endParaRPr lang="en-US" sz="3072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663306" lvl="1" indent="-331653" algn="just">
              <a:lnSpc>
                <a:spcPts val="4301"/>
              </a:lnSpc>
              <a:spcBef>
                <a:spcPct val="0"/>
              </a:spcBef>
              <a:buFont typeface="Arial"/>
              <a:buChar char="•"/>
            </a:pPr>
            <a:r>
              <a:rPr lang="en-US" sz="3072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welche</a:t>
            </a:r>
            <a:r>
              <a:rPr lang="en-US" sz="3072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072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Lehrveranstaltungen</a:t>
            </a:r>
            <a:r>
              <a:rPr lang="en-US" sz="3072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072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im</a:t>
            </a:r>
            <a:r>
              <a:rPr lang="en-US" sz="3072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072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aktuellen</a:t>
            </a:r>
            <a:r>
              <a:rPr lang="en-US" sz="3072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Semester </a:t>
            </a:r>
            <a:r>
              <a:rPr lang="en-US" sz="3072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angeboten</a:t>
            </a:r>
            <a:r>
              <a:rPr lang="en-US" sz="3072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072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werden</a:t>
            </a:r>
            <a:r>
              <a:rPr lang="en-US" sz="3072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 Sie </a:t>
            </a:r>
            <a:r>
              <a:rPr lang="en-US" sz="3072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brauchen</a:t>
            </a:r>
            <a:r>
              <a:rPr lang="en-US" sz="3072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072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deshalb</a:t>
            </a:r>
            <a:r>
              <a:rPr lang="en-US" sz="3072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072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jedes</a:t>
            </a:r>
            <a:r>
              <a:rPr lang="en-US" sz="3072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Semester von </a:t>
            </a:r>
            <a:r>
              <a:rPr lang="en-US" sz="3072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neuem</a:t>
            </a:r>
            <a:r>
              <a:rPr lang="en-US" sz="3072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072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Ihr</a:t>
            </a:r>
            <a:r>
              <a:rPr lang="en-US" sz="3072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072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jeweils</a:t>
            </a:r>
            <a:r>
              <a:rPr lang="en-US" sz="3072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072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aktuelles</a:t>
            </a:r>
            <a:r>
              <a:rPr lang="en-US" sz="3072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072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Modulhandbuch</a:t>
            </a:r>
            <a:r>
              <a:rPr lang="en-US" sz="3072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um </a:t>
            </a:r>
            <a:r>
              <a:rPr lang="en-US" sz="3072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sich</a:t>
            </a:r>
            <a:r>
              <a:rPr lang="en-US" sz="3072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072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jedes</a:t>
            </a:r>
            <a:r>
              <a:rPr lang="en-US" sz="3072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Semester </a:t>
            </a:r>
            <a:r>
              <a:rPr lang="en-US" sz="3072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Ihren</a:t>
            </a:r>
            <a:r>
              <a:rPr lang="en-US" sz="3072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072" b="1" u="none" strike="noStrike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Stundenplan</a:t>
            </a:r>
            <a:r>
              <a:rPr lang="en-US" sz="3072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072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zusammenstellen</a:t>
            </a:r>
            <a:r>
              <a:rPr lang="en-US" sz="3072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072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zu</a:t>
            </a:r>
            <a:r>
              <a:rPr lang="en-US" sz="3072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072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können</a:t>
            </a:r>
            <a:endParaRPr lang="en-US" sz="3072" u="none" strike="noStrike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663306" lvl="1" indent="-331653" algn="just">
              <a:lnSpc>
                <a:spcPts val="4301"/>
              </a:lnSpc>
              <a:spcBef>
                <a:spcPct val="0"/>
              </a:spcBef>
              <a:buFont typeface="Arial"/>
              <a:buChar char="•"/>
            </a:pPr>
            <a:r>
              <a:rPr lang="en-US" sz="3072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Die </a:t>
            </a:r>
            <a:r>
              <a:rPr lang="en-US" sz="3072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Modulhandbücher</a:t>
            </a:r>
            <a:r>
              <a:rPr lang="en-US" sz="3072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072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aller</a:t>
            </a:r>
            <a:r>
              <a:rPr lang="en-US" sz="3072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072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Studiengänge</a:t>
            </a:r>
            <a:r>
              <a:rPr lang="en-US" sz="3072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072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finden</a:t>
            </a:r>
            <a:r>
              <a:rPr lang="en-US" sz="3072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Sie </a:t>
            </a:r>
            <a:r>
              <a:rPr lang="en-US" sz="3072" u="none" strike="noStrike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hier</a:t>
            </a:r>
            <a:r>
              <a:rPr lang="en-US" sz="3072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: </a:t>
            </a:r>
          </a:p>
          <a:p>
            <a:pPr algn="just">
              <a:lnSpc>
                <a:spcPts val="4301"/>
              </a:lnSpc>
            </a:pPr>
            <a:r>
              <a:rPr lang="en-US" sz="3072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      </a:t>
            </a:r>
            <a:r>
              <a:rPr lang="en-US" sz="3072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3"/>
              </a:rPr>
              <a:t>https://mhb.uni-augsburg.de/</a:t>
            </a:r>
            <a:r>
              <a:rPr lang="en-US" sz="3072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  <a:endParaRPr lang="en-US" sz="3072" u="none" strike="noStrike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just">
              <a:lnSpc>
                <a:spcPts val="4301"/>
              </a:lnSpc>
              <a:spcBef>
                <a:spcPct val="0"/>
              </a:spcBef>
            </a:pPr>
            <a:endParaRPr lang="en-US" sz="3072" u="none" strike="noStrike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just">
              <a:lnSpc>
                <a:spcPts val="4301"/>
              </a:lnSpc>
              <a:spcBef>
                <a:spcPct val="0"/>
              </a:spcBef>
            </a:pPr>
            <a:endParaRPr lang="en-US" sz="3072" u="none" strike="noStrike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8139372" y="7691080"/>
            <a:ext cx="2009257" cy="1567220"/>
          </a:xfrm>
          <a:custGeom>
            <a:avLst/>
            <a:gdLst/>
            <a:ahLst/>
            <a:cxnLst/>
            <a:rect l="l" t="t" r="r" b="b"/>
            <a:pathLst>
              <a:path w="2009257" h="1567220">
                <a:moveTo>
                  <a:pt x="0" y="0"/>
                </a:moveTo>
                <a:lnTo>
                  <a:pt x="2009256" y="0"/>
                </a:lnTo>
                <a:lnTo>
                  <a:pt x="2009256" y="1567220"/>
                </a:lnTo>
                <a:lnTo>
                  <a:pt x="0" y="15672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806038" y="588327"/>
            <a:ext cx="5906590" cy="795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Modulhandbuch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8200"/>
            <a:ext cx="17889217" cy="10062684"/>
          </a:xfrm>
          <a:custGeom>
            <a:avLst/>
            <a:gdLst/>
            <a:ahLst/>
            <a:cxnLst/>
            <a:rect l="l" t="t" r="r" b="b"/>
            <a:pathLst>
              <a:path w="17889217" h="10062684">
                <a:moveTo>
                  <a:pt x="0" y="0"/>
                </a:moveTo>
                <a:lnTo>
                  <a:pt x="17889217" y="0"/>
                </a:lnTo>
                <a:lnTo>
                  <a:pt x="17889217" y="10062684"/>
                </a:lnTo>
                <a:lnTo>
                  <a:pt x="0" y="100626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4890628" y="2579334"/>
            <a:ext cx="8506743" cy="4619875"/>
          </a:xfrm>
          <a:custGeom>
            <a:avLst/>
            <a:gdLst/>
            <a:ahLst/>
            <a:cxnLst/>
            <a:rect l="l" t="t" r="r" b="b"/>
            <a:pathLst>
              <a:path w="8506743" h="4619875">
                <a:moveTo>
                  <a:pt x="0" y="0"/>
                </a:moveTo>
                <a:lnTo>
                  <a:pt x="8506744" y="0"/>
                </a:lnTo>
                <a:lnTo>
                  <a:pt x="8506744" y="4619875"/>
                </a:lnTo>
                <a:lnTo>
                  <a:pt x="0" y="4619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806038" y="588327"/>
            <a:ext cx="8337962" cy="795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Modulhandbuch - Beispiel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1928949"/>
            <a:ext cx="15361469" cy="406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7"/>
              </a:lnSpc>
              <a:spcBef>
                <a:spcPct val="0"/>
              </a:spcBef>
            </a:pPr>
            <a:r>
              <a:rPr lang="en-US" sz="237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So in etwa könnte ein Ausschnitt aus Ihrem Modulhandbuch aussehen: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61621" y="7412870"/>
            <a:ext cx="15289461" cy="2715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r>
              <a:rPr lang="en-US" sz="2199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In diesem Ausschnitt werden die </a:t>
            </a:r>
            <a:r>
              <a:rPr lang="en-US" sz="2199" b="1" u="none" strike="noStrik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Basismodule </a:t>
            </a:r>
            <a:r>
              <a:rPr lang="en-US" sz="2199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im </a:t>
            </a:r>
            <a:r>
              <a:rPr lang="en-US" sz="2199" b="1" u="none" strike="noStrik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Wahlpflichtbereich </a:t>
            </a:r>
            <a:r>
              <a:rPr lang="en-US" sz="2199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im Studiengang Vergleichende Literaturwissenschaft aus dem Wintersemester 2025/26 aufgelistet.</a:t>
            </a:r>
          </a:p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r>
              <a:rPr lang="en-US" sz="2199" b="1" u="none" strike="noStrik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Basismodul</a:t>
            </a:r>
            <a:r>
              <a:rPr lang="en-US" sz="2199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bedeutet, dass diese Module besonders im 1. und 2. Semester relevant sind.</a:t>
            </a:r>
          </a:p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r>
              <a:rPr lang="en-US" sz="2199" b="1" u="none" strike="noStrik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Wahlpflichtbereich</a:t>
            </a:r>
            <a:r>
              <a:rPr lang="en-US" sz="2199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bedeutet - wie im Modulhandbuch erklärt -, dass die Studierenden nicht jedes der aufgelisteten Module abschließen müssen, sondern nur genug Module, um insgesamt 30 LP erreicht zu haben. </a:t>
            </a:r>
          </a:p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r>
              <a:rPr lang="en-US" sz="2199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In diesem Fall könnten Sie sich Modul EAS-1411, EAS-1412 und FRA-2101 aussuchen und im Laufe Ihres Studiums belegen, was insgesamt einen Arbeitsaufwand von 30 Leistungspunkten bedeuten würde.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99623" y="2918429"/>
            <a:ext cx="2405565" cy="3702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52"/>
              </a:lnSpc>
              <a:spcBef>
                <a:spcPct val="0"/>
              </a:spcBef>
            </a:pPr>
            <a:r>
              <a:rPr lang="en-US" sz="2180" b="1" u="none" strike="noStrike" dirty="0" err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Modulsignatur</a:t>
            </a:r>
            <a:endParaRPr lang="en-US" sz="2180" b="1" u="none" strike="noStrike" dirty="0">
              <a:solidFill>
                <a:srgbClr val="A3017C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902274" y="5614713"/>
            <a:ext cx="1802915" cy="3702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52"/>
              </a:lnSpc>
              <a:spcBef>
                <a:spcPct val="0"/>
              </a:spcBef>
            </a:pPr>
            <a:r>
              <a:rPr lang="en-US" sz="2180" b="1" u="none" strike="noStrike" dirty="0" err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Modulname</a:t>
            </a:r>
            <a:endParaRPr lang="en-US" sz="2180" b="1" u="none" strike="noStrike" dirty="0">
              <a:solidFill>
                <a:srgbClr val="A3017C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246741" y="6442362"/>
            <a:ext cx="3784457" cy="756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52"/>
              </a:lnSpc>
              <a:spcBef>
                <a:spcPct val="0"/>
              </a:spcBef>
            </a:pPr>
            <a:r>
              <a:rPr lang="en-US" sz="2180" b="1" u="none" strike="noStrike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zu belegende Lehrveranstaltungen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774419" y="2890434"/>
            <a:ext cx="3753326" cy="363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2"/>
              </a:lnSpc>
              <a:spcBef>
                <a:spcPct val="0"/>
              </a:spcBef>
            </a:pPr>
            <a:r>
              <a:rPr lang="en-US" sz="2180" b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Anzahl der Leistungspunkte</a:t>
            </a:r>
          </a:p>
        </p:txBody>
      </p:sp>
      <p:sp>
        <p:nvSpPr>
          <p:cNvPr id="11" name="AutoShape 11"/>
          <p:cNvSpPr/>
          <p:nvPr/>
        </p:nvSpPr>
        <p:spPr>
          <a:xfrm flipH="1">
            <a:off x="11439308" y="3285016"/>
            <a:ext cx="2143501" cy="484749"/>
          </a:xfrm>
          <a:prstGeom prst="line">
            <a:avLst/>
          </a:prstGeom>
          <a:ln w="38100" cap="flat">
            <a:solidFill>
              <a:srgbClr val="A3017C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de-DE"/>
          </a:p>
        </p:txBody>
      </p:sp>
      <p:sp>
        <p:nvSpPr>
          <p:cNvPr id="12" name="AutoShape 12"/>
          <p:cNvSpPr/>
          <p:nvPr/>
        </p:nvSpPr>
        <p:spPr>
          <a:xfrm flipH="1" flipV="1">
            <a:off x="9885650" y="4021110"/>
            <a:ext cx="3888769" cy="2661449"/>
          </a:xfrm>
          <a:prstGeom prst="line">
            <a:avLst/>
          </a:prstGeom>
          <a:ln w="38100" cap="flat">
            <a:solidFill>
              <a:srgbClr val="A3017C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de-DE"/>
          </a:p>
        </p:txBody>
      </p:sp>
      <p:sp>
        <p:nvSpPr>
          <p:cNvPr id="13" name="AutoShape 13"/>
          <p:cNvSpPr/>
          <p:nvPr/>
        </p:nvSpPr>
        <p:spPr>
          <a:xfrm flipV="1">
            <a:off x="4519883" y="4036602"/>
            <a:ext cx="1901872" cy="1360939"/>
          </a:xfrm>
          <a:prstGeom prst="line">
            <a:avLst/>
          </a:prstGeom>
          <a:ln w="38100" cap="flat">
            <a:solidFill>
              <a:srgbClr val="A3017C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de-DE"/>
          </a:p>
        </p:txBody>
      </p:sp>
      <p:sp>
        <p:nvSpPr>
          <p:cNvPr id="14" name="AutoShape 14"/>
          <p:cNvSpPr/>
          <p:nvPr/>
        </p:nvSpPr>
        <p:spPr>
          <a:xfrm>
            <a:off x="4273297" y="3482318"/>
            <a:ext cx="1004093" cy="269046"/>
          </a:xfrm>
          <a:prstGeom prst="line">
            <a:avLst/>
          </a:prstGeom>
          <a:ln w="38100" cap="flat">
            <a:solidFill>
              <a:srgbClr val="A3017C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7889217" cy="10062684"/>
          </a:xfrm>
          <a:custGeom>
            <a:avLst/>
            <a:gdLst/>
            <a:ahLst/>
            <a:cxnLst/>
            <a:rect l="l" t="t" r="r" b="b"/>
            <a:pathLst>
              <a:path w="17889217" h="10062684">
                <a:moveTo>
                  <a:pt x="0" y="0"/>
                </a:moveTo>
                <a:lnTo>
                  <a:pt x="17889217" y="0"/>
                </a:lnTo>
                <a:lnTo>
                  <a:pt x="17889217" y="10062684"/>
                </a:lnTo>
                <a:lnTo>
                  <a:pt x="0" y="100626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4785822" y="3461164"/>
            <a:ext cx="8716356" cy="2405246"/>
          </a:xfrm>
          <a:custGeom>
            <a:avLst/>
            <a:gdLst/>
            <a:ahLst/>
            <a:cxnLst/>
            <a:rect l="l" t="t" r="r" b="b"/>
            <a:pathLst>
              <a:path w="8716356" h="2405246">
                <a:moveTo>
                  <a:pt x="0" y="0"/>
                </a:moveTo>
                <a:lnTo>
                  <a:pt x="8716356" y="0"/>
                </a:lnTo>
                <a:lnTo>
                  <a:pt x="8716356" y="2405246"/>
                </a:lnTo>
                <a:lnTo>
                  <a:pt x="0" y="24052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806038" y="588327"/>
            <a:ext cx="8337962" cy="795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Modulhandbuch - Beispiel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1928949"/>
            <a:ext cx="15361469" cy="86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67"/>
              </a:lnSpc>
              <a:spcBef>
                <a:spcPct val="0"/>
              </a:spcBef>
            </a:pPr>
            <a:r>
              <a:rPr lang="en-US" sz="247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Pflichtbereich </a:t>
            </a:r>
            <a:r>
              <a:rPr lang="en-US" sz="247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bedeutet dagegen, dass Sie </a:t>
            </a:r>
            <a:r>
              <a:rPr lang="en-US" sz="247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alle </a:t>
            </a:r>
            <a:r>
              <a:rPr lang="en-US" sz="247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der aufgelisteten Module belegen müssen, um Ihr Studium erfolgreich abschließen zu können.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54606" y="6489981"/>
            <a:ext cx="16778788" cy="3051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67"/>
              </a:lnSpc>
              <a:spcBef>
                <a:spcPct val="0"/>
              </a:spcBef>
            </a:pPr>
            <a:r>
              <a:rPr lang="en-US" sz="2476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In diesem Beispiel ergeben die 4 Basismodule im Pflichtbereich insgesamt ebenfalls 30 Leistungspunkte.</a:t>
            </a:r>
          </a:p>
          <a:p>
            <a:pPr marL="0" lvl="0" indent="0" algn="l">
              <a:lnSpc>
                <a:spcPts val="3467"/>
              </a:lnSpc>
              <a:spcBef>
                <a:spcPct val="0"/>
              </a:spcBef>
            </a:pPr>
            <a:endParaRPr lang="en-US" sz="2476" u="none" strike="noStrike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0" lvl="0" indent="0" algn="l">
              <a:lnSpc>
                <a:spcPts val="3467"/>
              </a:lnSpc>
              <a:spcBef>
                <a:spcPct val="0"/>
              </a:spcBef>
            </a:pPr>
            <a:r>
              <a:rPr lang="en-US" sz="2476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Das bedeutet, dass Sie - angenommen Sie belegen die empfohlene Menge von 30 Leistungspunkten pro Semester - in diesem Fall in ihren ersten beiden Semestern alle Basismodule im Pflicht- und Wahlpflichtbereich abschließen könnten.</a:t>
            </a:r>
          </a:p>
          <a:p>
            <a:pPr marL="0" lvl="0" indent="0" algn="l">
              <a:lnSpc>
                <a:spcPts val="3467"/>
              </a:lnSpc>
              <a:spcBef>
                <a:spcPct val="0"/>
              </a:spcBef>
            </a:pPr>
            <a:endParaRPr lang="en-US" sz="2476" u="none" strike="noStrike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0" lvl="0" indent="0" algn="l">
              <a:lnSpc>
                <a:spcPts val="3467"/>
              </a:lnSpc>
              <a:spcBef>
                <a:spcPct val="0"/>
              </a:spcBef>
            </a:pPr>
            <a:endParaRPr lang="en-US" sz="2476" u="none" strike="noStrike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7889217" cy="10062684"/>
          </a:xfrm>
          <a:custGeom>
            <a:avLst/>
            <a:gdLst/>
            <a:ahLst/>
            <a:cxnLst/>
            <a:rect l="l" t="t" r="r" b="b"/>
            <a:pathLst>
              <a:path w="17889217" h="10062684">
                <a:moveTo>
                  <a:pt x="0" y="0"/>
                </a:moveTo>
                <a:lnTo>
                  <a:pt x="17889217" y="0"/>
                </a:lnTo>
                <a:lnTo>
                  <a:pt x="17889217" y="10062684"/>
                </a:lnTo>
                <a:lnTo>
                  <a:pt x="0" y="100626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10095431" y="243959"/>
            <a:ext cx="8041938" cy="9101355"/>
          </a:xfrm>
          <a:custGeom>
            <a:avLst/>
            <a:gdLst/>
            <a:ahLst/>
            <a:cxnLst/>
            <a:rect l="l" t="t" r="r" b="b"/>
            <a:pathLst>
              <a:path w="8041938" h="9101355">
                <a:moveTo>
                  <a:pt x="0" y="0"/>
                </a:moveTo>
                <a:lnTo>
                  <a:pt x="8041938" y="0"/>
                </a:lnTo>
                <a:lnTo>
                  <a:pt x="8041938" y="9101355"/>
                </a:lnTo>
                <a:lnTo>
                  <a:pt x="0" y="91013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1028700" y="1967763"/>
            <a:ext cx="8716356" cy="2405246"/>
          </a:xfrm>
          <a:custGeom>
            <a:avLst/>
            <a:gdLst/>
            <a:ahLst/>
            <a:cxnLst/>
            <a:rect l="l" t="t" r="r" b="b"/>
            <a:pathLst>
              <a:path w="8716356" h="2405246">
                <a:moveTo>
                  <a:pt x="0" y="0"/>
                </a:moveTo>
                <a:lnTo>
                  <a:pt x="8716356" y="0"/>
                </a:lnTo>
                <a:lnTo>
                  <a:pt x="8716356" y="2405246"/>
                </a:lnTo>
                <a:lnTo>
                  <a:pt x="0" y="24052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1028700" y="4737487"/>
            <a:ext cx="8716356" cy="273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07"/>
              </a:lnSpc>
              <a:spcBef>
                <a:spcPct val="0"/>
              </a:spcBef>
            </a:pPr>
            <a:r>
              <a:rPr lang="en-US" sz="2576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Nehmen wir nun einmal an, Sie möchten herausfinden, welche Lehrveranstaltungen im Modul VGL-1014 im aktuellen Semester angeboten werden. Dafür sehen Sie im Modulhandbuch auf der angegebenen Seitenzahl nach.  Dort finden Sie zunächst </a:t>
            </a:r>
            <a:r>
              <a:rPr lang="en-US" sz="2576" b="1" u="none" strike="noStrik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allgemeine Infos</a:t>
            </a:r>
            <a:r>
              <a:rPr lang="en-US" sz="2576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zum Modul: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263015" y="3835717"/>
            <a:ext cx="1033462" cy="455295"/>
            <a:chOff x="0" y="0"/>
            <a:chExt cx="1377950" cy="607060"/>
          </a:xfrm>
        </p:grpSpPr>
        <p:sp>
          <p:nvSpPr>
            <p:cNvPr id="7" name="Freeform 7"/>
            <p:cNvSpPr/>
            <p:nvPr/>
          </p:nvSpPr>
          <p:spPr>
            <a:xfrm>
              <a:off x="23092" y="93980"/>
              <a:ext cx="1338889" cy="558334"/>
            </a:xfrm>
            <a:custGeom>
              <a:avLst/>
              <a:gdLst/>
              <a:ahLst/>
              <a:cxnLst/>
              <a:rect l="l" t="t" r="r" b="b"/>
              <a:pathLst>
                <a:path w="1338889" h="558334">
                  <a:moveTo>
                    <a:pt x="27708" y="0"/>
                  </a:moveTo>
                  <a:cubicBezTo>
                    <a:pt x="1396768" y="49530"/>
                    <a:pt x="1398038" y="316230"/>
                    <a:pt x="1304058" y="414020"/>
                  </a:cubicBezTo>
                  <a:cubicBezTo>
                    <a:pt x="1147848" y="577850"/>
                    <a:pt x="218208" y="613410"/>
                    <a:pt x="51838" y="462280"/>
                  </a:cubicBezTo>
                  <a:cubicBezTo>
                    <a:pt x="-48492" y="369570"/>
                    <a:pt x="27708" y="0"/>
                    <a:pt x="27708" y="0"/>
                  </a:cubicBezTo>
                </a:path>
              </a:pathLst>
            </a:custGeom>
            <a:solidFill>
              <a:srgbClr val="FFF234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8" name="Freeform 8"/>
          <p:cNvSpPr/>
          <p:nvPr/>
        </p:nvSpPr>
        <p:spPr>
          <a:xfrm rot="8528696" flipH="1">
            <a:off x="8811789" y="6868109"/>
            <a:ext cx="1188521" cy="717570"/>
          </a:xfrm>
          <a:custGeom>
            <a:avLst/>
            <a:gdLst/>
            <a:ahLst/>
            <a:cxnLst/>
            <a:rect l="l" t="t" r="r" b="b"/>
            <a:pathLst>
              <a:path w="1188521" h="717570">
                <a:moveTo>
                  <a:pt x="1188521" y="0"/>
                </a:moveTo>
                <a:lnTo>
                  <a:pt x="0" y="0"/>
                </a:lnTo>
                <a:lnTo>
                  <a:pt x="0" y="717570"/>
                </a:lnTo>
                <a:lnTo>
                  <a:pt x="1188521" y="717570"/>
                </a:lnTo>
                <a:lnTo>
                  <a:pt x="118852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9" name="TextBox 9"/>
          <p:cNvSpPr txBox="1"/>
          <p:nvPr/>
        </p:nvSpPr>
        <p:spPr>
          <a:xfrm>
            <a:off x="806038" y="588327"/>
            <a:ext cx="8337962" cy="795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Modulhandbuch - Beispiel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7889217" cy="10062684"/>
          </a:xfrm>
          <a:custGeom>
            <a:avLst/>
            <a:gdLst/>
            <a:ahLst/>
            <a:cxnLst/>
            <a:rect l="l" t="t" r="r" b="b"/>
            <a:pathLst>
              <a:path w="17889217" h="10062684">
                <a:moveTo>
                  <a:pt x="0" y="0"/>
                </a:moveTo>
                <a:lnTo>
                  <a:pt x="17889217" y="0"/>
                </a:lnTo>
                <a:lnTo>
                  <a:pt x="17889217" y="10062684"/>
                </a:lnTo>
                <a:lnTo>
                  <a:pt x="0" y="100626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403756" y="2081413"/>
            <a:ext cx="5936199" cy="7753284"/>
          </a:xfrm>
          <a:custGeom>
            <a:avLst/>
            <a:gdLst/>
            <a:ahLst/>
            <a:cxnLst/>
            <a:rect l="l" t="t" r="r" b="b"/>
            <a:pathLst>
              <a:path w="5936199" h="7753284">
                <a:moveTo>
                  <a:pt x="0" y="0"/>
                </a:moveTo>
                <a:lnTo>
                  <a:pt x="5936200" y="0"/>
                </a:lnTo>
                <a:lnTo>
                  <a:pt x="5936200" y="7753284"/>
                </a:lnTo>
                <a:lnTo>
                  <a:pt x="0" y="7753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6494129" y="2081413"/>
            <a:ext cx="5708279" cy="7753284"/>
          </a:xfrm>
          <a:custGeom>
            <a:avLst/>
            <a:gdLst/>
            <a:ahLst/>
            <a:cxnLst/>
            <a:rect l="l" t="t" r="r" b="b"/>
            <a:pathLst>
              <a:path w="5708279" h="7753284">
                <a:moveTo>
                  <a:pt x="0" y="0"/>
                </a:moveTo>
                <a:lnTo>
                  <a:pt x="5708280" y="0"/>
                </a:lnTo>
                <a:lnTo>
                  <a:pt x="5708280" y="7753284"/>
                </a:lnTo>
                <a:lnTo>
                  <a:pt x="0" y="77532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806038" y="588327"/>
            <a:ext cx="8337962" cy="795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Modulhandbuch - Beispiel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605304" y="2678525"/>
            <a:ext cx="5283913" cy="5697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2"/>
              </a:lnSpc>
            </a:pPr>
            <a:r>
              <a:rPr lang="en-US" sz="218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Blättern Sie nun weiter, finden Sie die “</a:t>
            </a:r>
            <a:r>
              <a:rPr lang="en-US" sz="218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Modulteile</a:t>
            </a:r>
            <a:r>
              <a:rPr lang="en-US" sz="218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”, die Sie zum Abschluss des Moduls belegen müssen. </a:t>
            </a:r>
          </a:p>
          <a:p>
            <a:pPr algn="ctr">
              <a:lnSpc>
                <a:spcPts val="3052"/>
              </a:lnSpc>
            </a:pPr>
            <a:r>
              <a:rPr lang="en-US" sz="218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In diesem Fall müssen Sie zum einen Vorlesung ODER Übung belegen und zum anderen ein Seminar.</a:t>
            </a:r>
          </a:p>
          <a:p>
            <a:pPr algn="ctr">
              <a:lnSpc>
                <a:spcPts val="3052"/>
              </a:lnSpc>
            </a:pPr>
            <a:endParaRPr lang="en-US" sz="218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3052"/>
              </a:lnSpc>
              <a:spcBef>
                <a:spcPct val="0"/>
              </a:spcBef>
            </a:pPr>
            <a:r>
              <a:rPr lang="en-US" sz="218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Welche der angebotenen Vorlesungen/Übungen und welches der angebotenen Seminare Sie belegen, können Sie sich selbst aussuchen. Wichtig ist nur, dass Sie </a:t>
            </a:r>
            <a:r>
              <a:rPr lang="en-US" sz="218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eine Lehrveranstaltung vom Typ Vorlesung oder Übung</a:t>
            </a:r>
            <a:r>
              <a:rPr lang="en-US" sz="218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und </a:t>
            </a:r>
            <a:r>
              <a:rPr lang="en-US" sz="218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eine Lehrveranstaltung vom Typ Seminar</a:t>
            </a:r>
            <a:r>
              <a:rPr lang="en-US" sz="218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auswählen.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7889217" cy="10062684"/>
          </a:xfrm>
          <a:custGeom>
            <a:avLst/>
            <a:gdLst/>
            <a:ahLst/>
            <a:cxnLst/>
            <a:rect l="l" t="t" r="r" b="b"/>
            <a:pathLst>
              <a:path w="17889217" h="10062684">
                <a:moveTo>
                  <a:pt x="0" y="0"/>
                </a:moveTo>
                <a:lnTo>
                  <a:pt x="17889217" y="0"/>
                </a:lnTo>
                <a:lnTo>
                  <a:pt x="17889217" y="10062684"/>
                </a:lnTo>
                <a:lnTo>
                  <a:pt x="0" y="100626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3349230" y="4007805"/>
            <a:ext cx="11589541" cy="2045909"/>
          </a:xfrm>
          <a:custGeom>
            <a:avLst/>
            <a:gdLst/>
            <a:ahLst/>
            <a:cxnLst/>
            <a:rect l="l" t="t" r="r" b="b"/>
            <a:pathLst>
              <a:path w="11589541" h="2045909">
                <a:moveTo>
                  <a:pt x="0" y="0"/>
                </a:moveTo>
                <a:lnTo>
                  <a:pt x="11589540" y="0"/>
                </a:lnTo>
                <a:lnTo>
                  <a:pt x="11589540" y="2045909"/>
                </a:lnTo>
                <a:lnTo>
                  <a:pt x="0" y="20459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806038" y="588327"/>
            <a:ext cx="8337962" cy="795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Modulhandbuch - Beispiel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469269"/>
            <a:ext cx="9829721" cy="780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91"/>
              </a:lnSpc>
              <a:spcBef>
                <a:spcPct val="0"/>
              </a:spcBef>
            </a:pPr>
            <a:r>
              <a:rPr lang="en-US" sz="2279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Ganz zum Schluss der Informationen zu einem speziellen Modul finden Sie die </a:t>
            </a:r>
            <a:r>
              <a:rPr lang="en-US" sz="2279" b="1" u="none" strike="noStrik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Art der Prüfungsleistung</a:t>
            </a:r>
            <a:r>
              <a:rPr lang="en-US" sz="2279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die von Ihnen erwartet wird.</a:t>
            </a:r>
          </a:p>
        </p:txBody>
      </p:sp>
      <p:sp>
        <p:nvSpPr>
          <p:cNvPr id="6" name="Freeform 6"/>
          <p:cNvSpPr/>
          <p:nvPr/>
        </p:nvSpPr>
        <p:spPr>
          <a:xfrm rot="-9663110" flipH="1">
            <a:off x="2076408" y="3649020"/>
            <a:ext cx="1188521" cy="717570"/>
          </a:xfrm>
          <a:custGeom>
            <a:avLst/>
            <a:gdLst/>
            <a:ahLst/>
            <a:cxnLst/>
            <a:rect l="l" t="t" r="r" b="b"/>
            <a:pathLst>
              <a:path w="1188521" h="717570">
                <a:moveTo>
                  <a:pt x="1188521" y="0"/>
                </a:moveTo>
                <a:lnTo>
                  <a:pt x="0" y="0"/>
                </a:lnTo>
                <a:lnTo>
                  <a:pt x="0" y="717570"/>
                </a:lnTo>
                <a:lnTo>
                  <a:pt x="1188521" y="717570"/>
                </a:lnTo>
                <a:lnTo>
                  <a:pt x="118852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7" name="TextBox 7"/>
          <p:cNvSpPr txBox="1"/>
          <p:nvPr/>
        </p:nvSpPr>
        <p:spPr>
          <a:xfrm>
            <a:off x="1536487" y="6838698"/>
            <a:ext cx="15215026" cy="2076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71"/>
              </a:lnSpc>
            </a:pPr>
            <a:r>
              <a:rPr lang="en-US" sz="2979" b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VORSICHT:</a:t>
            </a:r>
            <a:r>
              <a:rPr lang="en-US" sz="297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Es handelt sich hierbei um ein </a:t>
            </a:r>
            <a:r>
              <a:rPr lang="en-US" sz="297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Beispiel </a:t>
            </a:r>
            <a:r>
              <a:rPr lang="en-US" sz="297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aus der Literaturwissenschaft aus dem Wintersemester 2025/26.</a:t>
            </a:r>
          </a:p>
          <a:p>
            <a:pPr algn="l">
              <a:lnSpc>
                <a:spcPts val="4171"/>
              </a:lnSpc>
              <a:spcBef>
                <a:spcPct val="0"/>
              </a:spcBef>
            </a:pPr>
            <a:r>
              <a:rPr lang="en-US" sz="297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Sie selbst müssen sich natürlich </a:t>
            </a:r>
            <a:r>
              <a:rPr lang="en-US" sz="297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 dem korrekten Modulhandbuch für Ihren Studiengang und für das aktuelle Semester orientieren</a:t>
            </a:r>
            <a:r>
              <a:rPr lang="en-US" sz="297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!!!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7889217" cy="10062684"/>
          </a:xfrm>
          <a:custGeom>
            <a:avLst/>
            <a:gdLst/>
            <a:ahLst/>
            <a:cxnLst/>
            <a:rect l="l" t="t" r="r" b="b"/>
            <a:pathLst>
              <a:path w="17889217" h="10062684">
                <a:moveTo>
                  <a:pt x="0" y="0"/>
                </a:moveTo>
                <a:lnTo>
                  <a:pt x="17889217" y="0"/>
                </a:lnTo>
                <a:lnTo>
                  <a:pt x="17889217" y="10062684"/>
                </a:lnTo>
                <a:lnTo>
                  <a:pt x="0" y="100626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1028700" y="4258582"/>
            <a:ext cx="16072052" cy="5320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spcBef>
                <a:spcPct val="0"/>
              </a:spcBef>
            </a:pPr>
            <a:endParaRPr dirty="0"/>
          </a:p>
          <a:p>
            <a:pPr algn="just">
              <a:lnSpc>
                <a:spcPts val="4690"/>
              </a:lnSpc>
              <a:spcBef>
                <a:spcPct val="0"/>
              </a:spcBef>
            </a:pPr>
            <a:r>
              <a:rPr lang="en-US" sz="3350" b="1" dirty="0" err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Diese</a:t>
            </a:r>
            <a:r>
              <a:rPr lang="en-US" sz="3350" b="1" dirty="0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3350" b="1" dirty="0" err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Präsentation</a:t>
            </a:r>
            <a:r>
              <a:rPr lang="en-US" sz="3350" b="1" dirty="0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3350" b="1" dirty="0" err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ist</a:t>
            </a:r>
            <a:r>
              <a:rPr lang="en-US" sz="3350" b="1" dirty="0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die </a:t>
            </a:r>
            <a:r>
              <a:rPr lang="en-US" sz="3350" b="1" dirty="0" err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dritte</a:t>
            </a:r>
            <a:r>
              <a:rPr lang="en-US" sz="3350" b="1" dirty="0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von </a:t>
            </a:r>
            <a:r>
              <a:rPr lang="en-US" sz="3350" b="1" dirty="0" err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insgesamt</a:t>
            </a:r>
            <a:r>
              <a:rPr lang="en-US" sz="3350" b="1" dirty="0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3350" b="1" dirty="0" err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sieben</a:t>
            </a:r>
            <a:r>
              <a:rPr lang="en-US" sz="3350" dirty="0">
                <a:solidFill>
                  <a:srgbClr val="A3017C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  <a:r>
              <a:rPr lang="en-US" sz="33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Sie </a:t>
            </a:r>
            <a:r>
              <a:rPr lang="en-US" sz="335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beschäftigt</a:t>
            </a:r>
            <a:r>
              <a:rPr lang="en-US" sz="33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5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sich</a:t>
            </a:r>
            <a:r>
              <a:rPr lang="en-US" sz="33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5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mit</a:t>
            </a:r>
            <a:r>
              <a:rPr lang="en-US" sz="33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50" b="1" dirty="0" err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Grundbegriffen</a:t>
            </a:r>
            <a:r>
              <a:rPr lang="en-US" sz="3350" b="1" dirty="0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, die Sie </a:t>
            </a:r>
            <a:r>
              <a:rPr lang="en-US" sz="3350" b="1" dirty="0" err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im</a:t>
            </a:r>
            <a:r>
              <a:rPr lang="en-US" sz="3350" b="1" dirty="0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Studium </a:t>
            </a:r>
            <a:r>
              <a:rPr lang="en-US" sz="3350" b="1" dirty="0" err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kennen</a:t>
            </a:r>
            <a:r>
              <a:rPr lang="en-US" sz="3350" b="1" dirty="0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3350" b="1" dirty="0" err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müssen</a:t>
            </a:r>
            <a:r>
              <a:rPr lang="en-US" sz="33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 Wir </a:t>
            </a:r>
            <a:r>
              <a:rPr lang="en-US" sz="335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empfehlen</a:t>
            </a:r>
            <a:r>
              <a:rPr lang="en-US" sz="33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alle </a:t>
            </a:r>
            <a:r>
              <a:rPr lang="en-US" sz="335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Präsentationen</a:t>
            </a:r>
            <a:r>
              <a:rPr lang="en-US" sz="33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5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sorgfältig</a:t>
            </a:r>
            <a:r>
              <a:rPr lang="en-US" sz="33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5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durchzusehen</a:t>
            </a:r>
            <a:r>
              <a:rPr lang="en-US" sz="33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um gut </a:t>
            </a:r>
            <a:r>
              <a:rPr lang="en-US" sz="335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vorbereitet</a:t>
            </a:r>
            <a:r>
              <a:rPr lang="en-US" sz="33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in </a:t>
            </a:r>
            <a:r>
              <a:rPr lang="en-US" sz="335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Ihr</a:t>
            </a:r>
            <a:r>
              <a:rPr lang="en-US" sz="33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Studium </a:t>
            </a:r>
            <a:r>
              <a:rPr lang="en-US" sz="335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zu</a:t>
            </a:r>
            <a:r>
              <a:rPr lang="en-US" sz="33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5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starten</a:t>
            </a:r>
            <a:r>
              <a:rPr lang="en-US" sz="33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und </a:t>
            </a:r>
            <a:r>
              <a:rPr lang="en-US" sz="335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wichtige</a:t>
            </a:r>
            <a:r>
              <a:rPr lang="en-US" sz="33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5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Fragen</a:t>
            </a:r>
            <a:r>
              <a:rPr lang="en-US" sz="33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5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zu</a:t>
            </a:r>
            <a:r>
              <a:rPr lang="en-US" sz="33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5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klären</a:t>
            </a:r>
            <a:r>
              <a:rPr lang="en-US" sz="33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  <a:p>
            <a:pPr algn="just">
              <a:lnSpc>
                <a:spcPts val="4690"/>
              </a:lnSpc>
              <a:spcBef>
                <a:spcPct val="0"/>
              </a:spcBef>
            </a:pPr>
            <a:endParaRPr lang="en-US" sz="335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just">
              <a:lnSpc>
                <a:spcPts val="4690"/>
              </a:lnSpc>
              <a:spcBef>
                <a:spcPct val="0"/>
              </a:spcBef>
            </a:pPr>
            <a:r>
              <a:rPr lang="en-US" sz="33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Alle </a:t>
            </a:r>
            <a:r>
              <a:rPr lang="en-US" sz="335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Präsentationen</a:t>
            </a:r>
            <a:r>
              <a:rPr lang="en-US" sz="33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5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sind</a:t>
            </a:r>
            <a:r>
              <a:rPr lang="en-US" sz="33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online </a:t>
            </a:r>
            <a:r>
              <a:rPr lang="en-US" sz="335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verfügbar</a:t>
            </a:r>
            <a:r>
              <a:rPr lang="en-US" sz="33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und </a:t>
            </a:r>
            <a:r>
              <a:rPr lang="en-US" sz="335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können</a:t>
            </a:r>
            <a:r>
              <a:rPr lang="en-US" sz="33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5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unter</a:t>
            </a:r>
            <a:r>
              <a:rPr lang="en-US" sz="33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5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folgendem</a:t>
            </a:r>
            <a:r>
              <a:rPr lang="en-US" sz="33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Link </a:t>
            </a:r>
            <a:r>
              <a:rPr lang="en-US" sz="335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heruntergeladen</a:t>
            </a:r>
            <a:r>
              <a:rPr lang="en-US" sz="33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5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werden</a:t>
            </a:r>
            <a:r>
              <a:rPr lang="en-US" sz="33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: </a:t>
            </a:r>
          </a:p>
          <a:p>
            <a:pPr algn="just">
              <a:lnSpc>
                <a:spcPts val="4690"/>
              </a:lnSpc>
              <a:spcBef>
                <a:spcPct val="0"/>
              </a:spcBef>
            </a:pPr>
            <a:r>
              <a:rPr lang="en-US" sz="3350" u="sng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3" tooltip="https://www.uni-augsburg.de/de/portal/internationals/abschluss/svk/"/>
              </a:rPr>
              <a:t>https://www.uni-augsburg.de/de/portal/internationals/abschluss/svk/</a:t>
            </a:r>
          </a:p>
        </p:txBody>
      </p:sp>
      <p:sp>
        <p:nvSpPr>
          <p:cNvPr id="4" name="Freeform 4"/>
          <p:cNvSpPr/>
          <p:nvPr/>
        </p:nvSpPr>
        <p:spPr>
          <a:xfrm>
            <a:off x="14764144" y="2038601"/>
            <a:ext cx="2336608" cy="2277131"/>
          </a:xfrm>
          <a:custGeom>
            <a:avLst/>
            <a:gdLst/>
            <a:ahLst/>
            <a:cxnLst/>
            <a:rect l="l" t="t" r="r" b="b"/>
            <a:pathLst>
              <a:path w="2336608" h="2277131">
                <a:moveTo>
                  <a:pt x="0" y="0"/>
                </a:moveTo>
                <a:lnTo>
                  <a:pt x="2336608" y="0"/>
                </a:lnTo>
                <a:lnTo>
                  <a:pt x="2336608" y="2277131"/>
                </a:lnTo>
                <a:lnTo>
                  <a:pt x="0" y="22771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1028700" y="588327"/>
            <a:ext cx="12757274" cy="795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 b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Wichtige Informationen zum Studienbeginn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971926"/>
            <a:ext cx="12757274" cy="2343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688"/>
              </a:lnSpc>
              <a:spcBef>
                <a:spcPct val="0"/>
              </a:spcBef>
            </a:pPr>
            <a:r>
              <a:rPr lang="en-US" sz="3349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Das Akademische Auslandsamt der Universität Augsburg hat für internationale Erstsemester eine Präsentationsreihe mit den wichtigsten Informationen rund um das Studium und Leben in Augsburg zusammengestellt.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7889217" cy="10062684"/>
          </a:xfrm>
          <a:custGeom>
            <a:avLst/>
            <a:gdLst/>
            <a:ahLst/>
            <a:cxnLst/>
            <a:rect l="l" t="t" r="r" b="b"/>
            <a:pathLst>
              <a:path w="17889217" h="10062684">
                <a:moveTo>
                  <a:pt x="0" y="0"/>
                </a:moveTo>
                <a:lnTo>
                  <a:pt x="17889217" y="0"/>
                </a:lnTo>
                <a:lnTo>
                  <a:pt x="17889217" y="10062684"/>
                </a:lnTo>
                <a:lnTo>
                  <a:pt x="0" y="100626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788476" y="1958631"/>
            <a:ext cx="16711047" cy="7818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5"/>
              </a:lnSpc>
            </a:pP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Die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Prüfungsordnung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Ihres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Studiengangs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gibt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Ihnen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einen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Überblick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über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Ihre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3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Prüfungsrahmenbedingungen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:</a:t>
            </a:r>
          </a:p>
          <a:p>
            <a:pPr algn="l">
              <a:lnSpc>
                <a:spcPts val="3365"/>
              </a:lnSpc>
            </a:pPr>
            <a:endParaRPr lang="en-US" sz="2403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519023" lvl="1" indent="-259512" algn="l">
              <a:lnSpc>
                <a:spcPts val="3365"/>
              </a:lnSpc>
              <a:buFont typeface="Arial"/>
              <a:buChar char="•"/>
            </a:pP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Inhalte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der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Prüfungen</a:t>
            </a:r>
            <a:endParaRPr lang="en-US" sz="2403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519023" lvl="1" indent="-259512" algn="l">
              <a:lnSpc>
                <a:spcPts val="3365"/>
              </a:lnSpc>
              <a:buFont typeface="Arial"/>
              <a:buChar char="•"/>
            </a:pP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Voraussetzungen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zur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Prüfungsanmeldung</a:t>
            </a:r>
            <a:endParaRPr lang="en-US" sz="2403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519023" lvl="1" indent="-259512" algn="l">
              <a:lnSpc>
                <a:spcPts val="3365"/>
              </a:lnSpc>
              <a:buFont typeface="Arial"/>
              <a:buChar char="•"/>
            </a:pP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Anforderungen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zum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Bestehen</a:t>
            </a:r>
            <a:endParaRPr lang="en-US" sz="2403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519023" lvl="1" indent="-259512" algn="l">
              <a:lnSpc>
                <a:spcPts val="3365"/>
              </a:lnSpc>
              <a:buFont typeface="Arial"/>
              <a:buChar char="•"/>
            </a:pP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Zeitpunkt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der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Prüfungen</a:t>
            </a:r>
            <a:endParaRPr lang="en-US" sz="2403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519023" lvl="1" indent="-259512" algn="l">
              <a:lnSpc>
                <a:spcPts val="3365"/>
              </a:lnSpc>
              <a:buFont typeface="Arial"/>
              <a:buChar char="•"/>
            </a:pP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Verfahren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der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Prüfungen</a:t>
            </a:r>
            <a:endParaRPr lang="en-US" sz="2403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519023" lvl="1" indent="-259512" algn="l">
              <a:lnSpc>
                <a:spcPts val="3365"/>
              </a:lnSpc>
              <a:buFont typeface="Arial"/>
              <a:buChar char="•"/>
            </a:pP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(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eventuelle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Orientierungsprüfung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)</a:t>
            </a:r>
          </a:p>
          <a:p>
            <a:pPr algn="l">
              <a:lnSpc>
                <a:spcPts val="3365"/>
              </a:lnSpc>
            </a:pPr>
            <a:endParaRPr lang="en-US" sz="2403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365"/>
              </a:lnSpc>
            </a:pP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(⟶ Eine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Orientierungsprüfung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gibt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es nicht in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jedem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Studiengang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 Die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Orientierungsprüfung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regelt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welche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Prüfungsleistungen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von Ihnen bis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zu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einer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bestimmten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Frist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unbedingt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erbracht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werden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müssen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Welche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Leistungen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dies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im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Einzelnen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sind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und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wie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die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genauen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Fristen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festgelegt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wurden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regelt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die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Prüfungsordnung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des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jeweiligen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Studiengangs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.)</a:t>
            </a:r>
          </a:p>
          <a:p>
            <a:pPr algn="l">
              <a:lnSpc>
                <a:spcPts val="3365"/>
              </a:lnSpc>
            </a:pPr>
            <a:endParaRPr lang="en-US" sz="2403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365"/>
              </a:lnSpc>
            </a:pP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Die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Prüfungsordnungen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der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einzelnen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Studiengänge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finden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Sie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hier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: 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3"/>
              </a:rPr>
              <a:t>https://www.uni-augsburg.de/de/services/</a:t>
            </a:r>
            <a:r>
              <a:rPr lang="en-US" sz="240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3"/>
              </a:rPr>
              <a:t>rechtssammlung/</a:t>
            </a:r>
            <a:r>
              <a:rPr lang="en-US" sz="240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 </a:t>
            </a:r>
            <a:endParaRPr lang="en-US" sz="2403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365"/>
              </a:lnSpc>
            </a:pPr>
            <a:endParaRPr lang="en-US" sz="2403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0" lvl="0" indent="0" algn="l">
              <a:lnSpc>
                <a:spcPts val="3365"/>
              </a:lnSpc>
              <a:spcBef>
                <a:spcPct val="0"/>
              </a:spcBef>
            </a:pPr>
            <a:r>
              <a:rPr lang="en-US" sz="2403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Vorsicht</a:t>
            </a:r>
            <a:r>
              <a:rPr lang="en-US" sz="2403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: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Regelmäßige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Aktualisierungen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der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Prüfungsordnung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sind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3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möglich</a:t>
            </a:r>
            <a:r>
              <a:rPr lang="en-US" sz="2403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!</a:t>
            </a:r>
          </a:p>
        </p:txBody>
      </p:sp>
      <p:sp>
        <p:nvSpPr>
          <p:cNvPr id="4" name="Freeform 4"/>
          <p:cNvSpPr/>
          <p:nvPr/>
        </p:nvSpPr>
        <p:spPr>
          <a:xfrm>
            <a:off x="8163827" y="3020730"/>
            <a:ext cx="1960347" cy="2010612"/>
          </a:xfrm>
          <a:custGeom>
            <a:avLst/>
            <a:gdLst/>
            <a:ahLst/>
            <a:cxnLst/>
            <a:rect l="l" t="t" r="r" b="b"/>
            <a:pathLst>
              <a:path w="1960347" h="2010612">
                <a:moveTo>
                  <a:pt x="0" y="0"/>
                </a:moveTo>
                <a:lnTo>
                  <a:pt x="1960346" y="0"/>
                </a:lnTo>
                <a:lnTo>
                  <a:pt x="1960346" y="2010612"/>
                </a:lnTo>
                <a:lnTo>
                  <a:pt x="0" y="20106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418702" y="588327"/>
            <a:ext cx="8337962" cy="795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Prüfungsordnung - PO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7889217" cy="10062684"/>
          </a:xfrm>
          <a:custGeom>
            <a:avLst/>
            <a:gdLst/>
            <a:ahLst/>
            <a:cxnLst/>
            <a:rect l="l" t="t" r="r" b="b"/>
            <a:pathLst>
              <a:path w="17889217" h="10062684">
                <a:moveTo>
                  <a:pt x="0" y="0"/>
                </a:moveTo>
                <a:lnTo>
                  <a:pt x="17889217" y="0"/>
                </a:lnTo>
                <a:lnTo>
                  <a:pt x="17889217" y="10062684"/>
                </a:lnTo>
                <a:lnTo>
                  <a:pt x="0" y="100626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418702" y="588327"/>
            <a:ext cx="8337962" cy="795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Prüfungsordnung - PO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043868"/>
            <a:ext cx="16028540" cy="7608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85"/>
              </a:lnSpc>
              <a:spcBef>
                <a:spcPct val="0"/>
              </a:spcBef>
            </a:pPr>
            <a:r>
              <a:rPr lang="en-US" sz="2703" b="1" u="none" strike="noStrike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Wiederholung von Prüfungen:</a:t>
            </a:r>
          </a:p>
          <a:p>
            <a:pPr marL="583791" lvl="1" indent="-291896" algn="l">
              <a:lnSpc>
                <a:spcPts val="3785"/>
              </a:lnSpc>
              <a:spcBef>
                <a:spcPct val="0"/>
              </a:spcBef>
              <a:buFont typeface="Arial"/>
              <a:buChar char="•"/>
            </a:pPr>
            <a:r>
              <a:rPr lang="en-US" sz="270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Nicht bestandene Prüfungen sind in der Regel innerhalb von sechs Monaten, spätestens am nächstmöglichen Prüfungstermin, zu wiederholen. Genauere Informationen zu Ihrem spezifischen Studiengang entnehmen Sie bitte Ihrer Prüfungsordnung.</a:t>
            </a:r>
          </a:p>
          <a:p>
            <a:pPr marL="583791" lvl="1" indent="-291896" algn="l">
              <a:lnSpc>
                <a:spcPts val="3785"/>
              </a:lnSpc>
              <a:spcBef>
                <a:spcPct val="0"/>
              </a:spcBef>
              <a:buFont typeface="Arial"/>
              <a:buChar char="•"/>
            </a:pPr>
            <a:r>
              <a:rPr lang="en-US" sz="270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Die freiwillige Wiederholung eines bestandenen Moduls zur Notenverbesserung ist nicht gestattet.</a:t>
            </a:r>
          </a:p>
          <a:p>
            <a:pPr marL="0" lvl="0" indent="0" algn="l">
              <a:lnSpc>
                <a:spcPts val="3785"/>
              </a:lnSpc>
              <a:spcBef>
                <a:spcPct val="0"/>
              </a:spcBef>
            </a:pPr>
            <a:endParaRPr lang="en-US" sz="2703" u="none" strike="noStrike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0" lvl="0" indent="0" algn="l">
              <a:lnSpc>
                <a:spcPts val="3785"/>
              </a:lnSpc>
              <a:spcBef>
                <a:spcPct val="0"/>
              </a:spcBef>
            </a:pPr>
            <a:r>
              <a:rPr lang="en-US" sz="2703" b="1" u="none" strike="noStrike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Nicht-Teilnahme an einer Prüfung:</a:t>
            </a:r>
          </a:p>
          <a:p>
            <a:pPr marL="583791" lvl="1" indent="-291896" algn="l">
              <a:lnSpc>
                <a:spcPts val="3785"/>
              </a:lnSpc>
              <a:spcBef>
                <a:spcPct val="0"/>
              </a:spcBef>
              <a:buFont typeface="Arial"/>
              <a:buChar char="•"/>
            </a:pPr>
            <a:r>
              <a:rPr lang="en-US" sz="270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Wenn Sie krank sind und nicht teilnehmen können, besorgen Sie sich bitte unverzüglich ein ärztliches Attest, in dem der Krankheitszeitraum festgestellt wurde.</a:t>
            </a:r>
          </a:p>
          <a:p>
            <a:pPr marL="583791" lvl="1" indent="-291896" algn="l">
              <a:lnSpc>
                <a:spcPts val="3785"/>
              </a:lnSpc>
              <a:spcBef>
                <a:spcPct val="0"/>
              </a:spcBef>
              <a:buFont typeface="Arial"/>
              <a:buChar char="•"/>
            </a:pPr>
            <a:r>
              <a:rPr lang="en-US" sz="270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Bewahren Sie den Nachweis gut auf. Falls Sie am Ende einer Frist (Grundlagen- und Orientierungsprüfung oder Gesamtstudienzeit) noch nicht alle erforderlichen Prüfungen bestanden haben, können Sie unter Vorlage der Nachweise eine Studienzeitverlängerung beantragen.</a:t>
            </a:r>
          </a:p>
          <a:p>
            <a:pPr marL="0" lvl="0" indent="0" algn="l">
              <a:lnSpc>
                <a:spcPts val="3785"/>
              </a:lnSpc>
              <a:spcBef>
                <a:spcPct val="0"/>
              </a:spcBef>
            </a:pPr>
            <a:endParaRPr lang="en-US" sz="2703" u="none" strike="noStrike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0" lvl="0" indent="0" algn="l">
              <a:lnSpc>
                <a:spcPts val="3785"/>
              </a:lnSpc>
              <a:spcBef>
                <a:spcPct val="0"/>
              </a:spcBef>
            </a:pPr>
            <a:endParaRPr lang="en-US" sz="2703" u="none" strike="noStrike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7889217" cy="10062684"/>
          </a:xfrm>
          <a:custGeom>
            <a:avLst/>
            <a:gdLst/>
            <a:ahLst/>
            <a:cxnLst/>
            <a:rect l="l" t="t" r="r" b="b"/>
            <a:pathLst>
              <a:path w="17889217" h="10062684">
                <a:moveTo>
                  <a:pt x="0" y="0"/>
                </a:moveTo>
                <a:lnTo>
                  <a:pt x="17889217" y="0"/>
                </a:lnTo>
                <a:lnTo>
                  <a:pt x="17889217" y="10062684"/>
                </a:lnTo>
                <a:lnTo>
                  <a:pt x="0" y="100626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5601423" y="5143500"/>
            <a:ext cx="7085154" cy="4676201"/>
          </a:xfrm>
          <a:custGeom>
            <a:avLst/>
            <a:gdLst/>
            <a:ahLst/>
            <a:cxnLst/>
            <a:rect l="l" t="t" r="r" b="b"/>
            <a:pathLst>
              <a:path w="7085154" h="4676201">
                <a:moveTo>
                  <a:pt x="0" y="0"/>
                </a:moveTo>
                <a:lnTo>
                  <a:pt x="7085154" y="0"/>
                </a:lnTo>
                <a:lnTo>
                  <a:pt x="7085154" y="4676201"/>
                </a:lnTo>
                <a:lnTo>
                  <a:pt x="0" y="4676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 rot="-9103894" flipH="1">
            <a:off x="4099024" y="5421973"/>
            <a:ext cx="1386824" cy="837295"/>
          </a:xfrm>
          <a:custGeom>
            <a:avLst/>
            <a:gdLst/>
            <a:ahLst/>
            <a:cxnLst/>
            <a:rect l="l" t="t" r="r" b="b"/>
            <a:pathLst>
              <a:path w="1386824" h="837295">
                <a:moveTo>
                  <a:pt x="1386824" y="0"/>
                </a:moveTo>
                <a:lnTo>
                  <a:pt x="0" y="0"/>
                </a:lnTo>
                <a:lnTo>
                  <a:pt x="0" y="837296"/>
                </a:lnTo>
                <a:lnTo>
                  <a:pt x="1386824" y="837296"/>
                </a:lnTo>
                <a:lnTo>
                  <a:pt x="138682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418702" y="588327"/>
            <a:ext cx="11458169" cy="795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STUDIS - Das Online-Prüfungsamt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043868"/>
            <a:ext cx="16028540" cy="2845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5"/>
              </a:lnSpc>
            </a:pPr>
            <a:r>
              <a:rPr lang="en-US" sz="270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Die </a:t>
            </a:r>
            <a:r>
              <a:rPr lang="en-US" sz="2703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Anmeldung zu Ihren Prüfungen</a:t>
            </a:r>
            <a:r>
              <a:rPr lang="en-US" sz="270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erfolgt über das Online-Prüfungsamt </a:t>
            </a:r>
            <a:r>
              <a:rPr lang="en-US" sz="2703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STUDIS</a:t>
            </a:r>
            <a:r>
              <a:rPr lang="en-US" sz="270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  <a:p>
            <a:pPr algn="l">
              <a:lnSpc>
                <a:spcPts val="3785"/>
              </a:lnSpc>
            </a:pPr>
            <a:endParaRPr lang="en-US" sz="2703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785"/>
              </a:lnSpc>
            </a:pPr>
            <a:r>
              <a:rPr lang="en-US" sz="270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Auf dieser Webseite der Universität Augsburg finden Sie eine ausführliche Anleitung, die das Anmelden zu den Prüfungen Schritt für Schritt erklärt:</a:t>
            </a:r>
          </a:p>
          <a:p>
            <a:pPr marL="0" lvl="0" indent="0" algn="l">
              <a:lnSpc>
                <a:spcPts val="3785"/>
              </a:lnSpc>
              <a:spcBef>
                <a:spcPct val="0"/>
              </a:spcBef>
            </a:pPr>
            <a:r>
              <a:rPr lang="en-US" sz="2703" u="sng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6" tooltip="https://www.uni-augsburg.de/de/studium/organisation-beratung/pruefungen/was-sind-pruefungen/anleitung-studis/"/>
              </a:rPr>
              <a:t>https://www.uni-augsburg.de/de/studium/organisation-beratung/pruefungen/was-sind-pruefungen/anleitung-studis/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7889217" cy="10062684"/>
          </a:xfrm>
          <a:custGeom>
            <a:avLst/>
            <a:gdLst/>
            <a:ahLst/>
            <a:cxnLst/>
            <a:rect l="l" t="t" r="r" b="b"/>
            <a:pathLst>
              <a:path w="17889217" h="10062684">
                <a:moveTo>
                  <a:pt x="0" y="0"/>
                </a:moveTo>
                <a:lnTo>
                  <a:pt x="17889217" y="0"/>
                </a:lnTo>
                <a:lnTo>
                  <a:pt x="17889217" y="10062684"/>
                </a:lnTo>
                <a:lnTo>
                  <a:pt x="0" y="100626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418702" y="588327"/>
            <a:ext cx="16137556" cy="795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Digicampus - Anmeldung zu Lehrveranstaltungen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78782" y="2183929"/>
            <a:ext cx="16180518" cy="1417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5"/>
              </a:lnSpc>
            </a:pPr>
            <a:r>
              <a:rPr lang="en-US" sz="270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Ihren </a:t>
            </a:r>
            <a:r>
              <a:rPr lang="en-US" sz="2703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Stundenplan erstellen</a:t>
            </a:r>
            <a:r>
              <a:rPr lang="en-US" sz="270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Sie auf der </a:t>
            </a:r>
            <a:r>
              <a:rPr lang="en-US" sz="2703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Online-Plattform “</a:t>
            </a:r>
            <a:r>
              <a:rPr lang="en-US" sz="2703" b="1" u="sng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hlinkClick r:id="rId3" tooltip="https://digicampus.uni-augsburg.de"/>
              </a:rPr>
              <a:t>Digicampus</a:t>
            </a:r>
            <a:r>
              <a:rPr lang="en-US" sz="2703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”</a:t>
            </a:r>
            <a:r>
              <a:rPr lang="en-US" sz="270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  <a:p>
            <a:pPr marL="0" lvl="0" indent="0" algn="l">
              <a:lnSpc>
                <a:spcPts val="3785"/>
              </a:lnSpc>
              <a:spcBef>
                <a:spcPct val="0"/>
              </a:spcBef>
            </a:pPr>
            <a:r>
              <a:rPr lang="en-US" sz="270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Unter folgendem Link finden Sie dazu ein </a:t>
            </a:r>
            <a:r>
              <a:rPr lang="en-US" sz="2703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Einführungsvideo </a:t>
            </a:r>
            <a:r>
              <a:rPr lang="en-US" sz="270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der Universität Augsburg (ca. 20 min): </a:t>
            </a:r>
            <a:r>
              <a:rPr lang="en-US" sz="2703" u="sng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4" tooltip="https://www.youtube.com/watch?v=P39-G32PEeM"/>
              </a:rPr>
              <a:t>https://www.youtube.com/watch?v=P39-G32PEeM</a:t>
            </a:r>
            <a:r>
              <a:rPr lang="en-US" sz="270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78782" y="4401730"/>
            <a:ext cx="16180518" cy="475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85"/>
              </a:lnSpc>
              <a:spcBef>
                <a:spcPct val="0"/>
              </a:spcBef>
            </a:pPr>
            <a:r>
              <a:rPr lang="en-US" sz="2703" b="1" u="none" strike="noStrike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Tipps der Zentralen Studienberatung zur Stundenplan-Erstellung:</a:t>
            </a:r>
          </a:p>
          <a:p>
            <a:pPr marL="583791" lvl="1" indent="-291896" algn="l">
              <a:lnSpc>
                <a:spcPts val="3785"/>
              </a:lnSpc>
              <a:spcBef>
                <a:spcPct val="0"/>
              </a:spcBef>
              <a:buFont typeface="Arial"/>
              <a:buChar char="•"/>
            </a:pPr>
            <a:r>
              <a:rPr lang="en-US" sz="270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Vor der Erstellung Ihres Stundenplans sollten Sie zunächst die zentrale Einführungsveranstaltung der Universität Augburg besuchen sowie die </a:t>
            </a:r>
            <a:r>
              <a:rPr lang="en-US" sz="2703" b="1" u="none" strike="noStrik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fachspezifische Einführungsveranstaltung Ihres Studiengangs</a:t>
            </a:r>
            <a:r>
              <a:rPr lang="en-US" sz="270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 Dort erhalten Sie wichtige Informationen!</a:t>
            </a:r>
          </a:p>
          <a:p>
            <a:pPr marL="583791" lvl="1" indent="-291896" algn="l">
              <a:lnSpc>
                <a:spcPts val="3785"/>
              </a:lnSpc>
              <a:spcBef>
                <a:spcPct val="0"/>
              </a:spcBef>
              <a:buFont typeface="Arial"/>
              <a:buChar char="•"/>
            </a:pPr>
            <a:r>
              <a:rPr lang="en-US" sz="270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Bis dahin können Sie sich bereits mit der Struktur Ihres Studiums auseinandersetzen und einen </a:t>
            </a:r>
            <a:r>
              <a:rPr lang="en-US" sz="2703" b="1" u="none" strike="noStrik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vorläufigen </a:t>
            </a:r>
            <a:r>
              <a:rPr lang="en-US" sz="270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Stundenplan zusammenstellen.</a:t>
            </a:r>
          </a:p>
          <a:p>
            <a:pPr marL="583791" lvl="1" indent="-291896" algn="l">
              <a:lnSpc>
                <a:spcPts val="3785"/>
              </a:lnSpc>
              <a:spcBef>
                <a:spcPct val="0"/>
              </a:spcBef>
              <a:buFont typeface="Arial"/>
              <a:buChar char="•"/>
            </a:pPr>
            <a:r>
              <a:rPr lang="en-US" sz="270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Es ist völlig normal, wenn sich Ihr Stundenplan in den ersten beiden Semesterwochen noch einmal verändern sollte.</a:t>
            </a:r>
          </a:p>
          <a:p>
            <a:pPr marL="583791" lvl="1" indent="-291896" algn="l">
              <a:lnSpc>
                <a:spcPts val="3785"/>
              </a:lnSpc>
              <a:spcBef>
                <a:spcPct val="0"/>
              </a:spcBef>
              <a:buFont typeface="Arial"/>
              <a:buChar char="•"/>
            </a:pPr>
            <a:r>
              <a:rPr lang="en-US" sz="270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Gehen Sie bei Fragen auf Fachstudienberater:innen oder die Fachschaft Ihres Studiengangs zu.</a:t>
            </a:r>
          </a:p>
          <a:p>
            <a:pPr marL="583791" lvl="1" indent="-291896" algn="l">
              <a:lnSpc>
                <a:spcPts val="3785"/>
              </a:lnSpc>
              <a:spcBef>
                <a:spcPct val="0"/>
              </a:spcBef>
              <a:buFont typeface="Arial"/>
              <a:buChar char="•"/>
            </a:pPr>
            <a:r>
              <a:rPr lang="en-US" sz="270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Berücksichtigen Sie Ihre eigenen Interessen.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7889217" cy="10062684"/>
          </a:xfrm>
          <a:custGeom>
            <a:avLst/>
            <a:gdLst/>
            <a:ahLst/>
            <a:cxnLst/>
            <a:rect l="l" t="t" r="r" b="b"/>
            <a:pathLst>
              <a:path w="17889217" h="10062684">
                <a:moveTo>
                  <a:pt x="0" y="0"/>
                </a:moveTo>
                <a:lnTo>
                  <a:pt x="17889217" y="0"/>
                </a:lnTo>
                <a:lnTo>
                  <a:pt x="17889217" y="10062684"/>
                </a:lnTo>
                <a:lnTo>
                  <a:pt x="0" y="100626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1028700" y="4550364"/>
            <a:ext cx="16230600" cy="2761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20"/>
              </a:lnSpc>
              <a:spcBef>
                <a:spcPct val="0"/>
              </a:spcBef>
            </a:pPr>
            <a:endParaRPr dirty="0"/>
          </a:p>
          <a:p>
            <a:pPr algn="just">
              <a:lnSpc>
                <a:spcPts val="4549"/>
              </a:lnSpc>
              <a:spcBef>
                <a:spcPct val="0"/>
              </a:spcBef>
            </a:pPr>
            <a:r>
              <a:rPr lang="en-US" sz="3249" b="1" dirty="0" err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Diese</a:t>
            </a:r>
            <a:r>
              <a:rPr lang="en-US" sz="3249" b="1" dirty="0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3249" b="1" dirty="0" err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Präsentation</a:t>
            </a:r>
            <a:r>
              <a:rPr lang="en-US" sz="3249" b="1" dirty="0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3249" b="1" dirty="0" err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ist</a:t>
            </a:r>
            <a:r>
              <a:rPr lang="en-US" sz="3249" b="1" dirty="0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die </a:t>
            </a:r>
            <a:r>
              <a:rPr lang="en-US" sz="3249" b="1" dirty="0" err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dritte</a:t>
            </a:r>
            <a:r>
              <a:rPr lang="en-US" sz="3249" b="1" dirty="0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von </a:t>
            </a:r>
            <a:r>
              <a:rPr lang="en-US" sz="3249" b="1" dirty="0" err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insgesamt</a:t>
            </a:r>
            <a:r>
              <a:rPr lang="en-US" sz="3249" b="1" dirty="0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3249" b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sieben</a:t>
            </a:r>
            <a:r>
              <a:rPr lang="en-US" sz="3249">
                <a:solidFill>
                  <a:srgbClr val="A3017C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  <a:r>
              <a:rPr lang="en-US" sz="324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4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Wir </a:t>
            </a:r>
            <a:r>
              <a:rPr lang="en-US" sz="324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empfehlen</a:t>
            </a:r>
            <a:r>
              <a:rPr lang="en-US" sz="324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alle </a:t>
            </a:r>
            <a:r>
              <a:rPr lang="en-US" sz="324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Präsentationen</a:t>
            </a:r>
            <a:r>
              <a:rPr lang="en-US" sz="324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4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sorgfältig</a:t>
            </a:r>
            <a:r>
              <a:rPr lang="en-US" sz="324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4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durchzusehen</a:t>
            </a:r>
            <a:r>
              <a:rPr lang="en-US" sz="324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um gut </a:t>
            </a:r>
            <a:r>
              <a:rPr lang="en-US" sz="324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vorbereitet</a:t>
            </a:r>
            <a:r>
              <a:rPr lang="en-US" sz="324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in </a:t>
            </a:r>
            <a:r>
              <a:rPr lang="en-US" sz="324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Ihr</a:t>
            </a:r>
            <a:r>
              <a:rPr lang="en-US" sz="324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Studium </a:t>
            </a:r>
            <a:r>
              <a:rPr lang="en-US" sz="324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zu</a:t>
            </a:r>
            <a:r>
              <a:rPr lang="en-US" sz="324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4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starten</a:t>
            </a:r>
            <a:r>
              <a:rPr lang="en-US" sz="324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und </a:t>
            </a:r>
            <a:r>
              <a:rPr lang="en-US" sz="324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wichtige</a:t>
            </a:r>
            <a:r>
              <a:rPr lang="en-US" sz="324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4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Fragen</a:t>
            </a:r>
            <a:r>
              <a:rPr lang="en-US" sz="324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4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zu</a:t>
            </a:r>
            <a:r>
              <a:rPr lang="en-US" sz="324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4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klären</a:t>
            </a:r>
            <a:r>
              <a:rPr lang="en-US" sz="324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: </a:t>
            </a:r>
          </a:p>
          <a:p>
            <a:pPr algn="just">
              <a:lnSpc>
                <a:spcPts val="4549"/>
              </a:lnSpc>
              <a:spcBef>
                <a:spcPct val="0"/>
              </a:spcBef>
            </a:pPr>
            <a:r>
              <a:rPr lang="en-US" sz="3249" u="sng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3" tooltip="https://www.uni-augsburg.de/de/portal/internationals/abschluss/svk/"/>
              </a:rPr>
              <a:t>https://www.uni-augsburg.de/de/portal/internationals/abschluss/svk/</a:t>
            </a:r>
            <a:r>
              <a:rPr lang="en-US" sz="324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15091422" y="2001771"/>
            <a:ext cx="2336608" cy="2277131"/>
          </a:xfrm>
          <a:custGeom>
            <a:avLst/>
            <a:gdLst/>
            <a:ahLst/>
            <a:cxnLst/>
            <a:rect l="l" t="t" r="r" b="b"/>
            <a:pathLst>
              <a:path w="2336608" h="2277131">
                <a:moveTo>
                  <a:pt x="0" y="0"/>
                </a:moveTo>
                <a:lnTo>
                  <a:pt x="2336608" y="0"/>
                </a:lnTo>
                <a:lnTo>
                  <a:pt x="2336608" y="2277131"/>
                </a:lnTo>
                <a:lnTo>
                  <a:pt x="0" y="22771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1028700" y="588327"/>
            <a:ext cx="4461377" cy="795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 b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Noch Fragen?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971926"/>
            <a:ext cx="13201132" cy="2270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548"/>
              </a:lnSpc>
              <a:spcBef>
                <a:spcPct val="0"/>
              </a:spcBef>
            </a:pPr>
            <a:r>
              <a:rPr lang="en-US" sz="3249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Das Akademische Auslandsamt der Universität Augsburg hat für internationale Erstsemester eine Präsentationsreihe mit den wichtigsten Informationen rund um das Studium und Leben in Augsburg zusammengestellt.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7610747"/>
            <a:ext cx="16230600" cy="227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49"/>
              </a:lnSpc>
            </a:pPr>
            <a:endParaRPr/>
          </a:p>
          <a:p>
            <a:pPr marL="0" lvl="0" indent="0" algn="just">
              <a:lnSpc>
                <a:spcPts val="4549"/>
              </a:lnSpc>
              <a:spcBef>
                <a:spcPct val="0"/>
              </a:spcBef>
            </a:pPr>
            <a:r>
              <a:rPr lang="en-US" sz="3249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Sollten nach der Sichtung aller Präsentationen weiterhin Fragen offen sein, schreiben Sie uns gerne eine E-Mail an: svk@aaa.uni-augsburg.de.</a:t>
            </a:r>
          </a:p>
          <a:p>
            <a:pPr marL="0" lvl="0" indent="0" algn="just">
              <a:lnSpc>
                <a:spcPts val="4549"/>
              </a:lnSpc>
              <a:spcBef>
                <a:spcPct val="0"/>
              </a:spcBef>
            </a:pPr>
            <a:endParaRPr lang="en-US" sz="3249" strike="noStrike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7889217" cy="10062684"/>
          </a:xfrm>
          <a:custGeom>
            <a:avLst/>
            <a:gdLst/>
            <a:ahLst/>
            <a:cxnLst/>
            <a:rect l="l" t="t" r="r" b="b"/>
            <a:pathLst>
              <a:path w="17889217" h="10062684">
                <a:moveTo>
                  <a:pt x="0" y="0"/>
                </a:moveTo>
                <a:lnTo>
                  <a:pt x="17889217" y="0"/>
                </a:lnTo>
                <a:lnTo>
                  <a:pt x="17889217" y="10062684"/>
                </a:lnTo>
                <a:lnTo>
                  <a:pt x="0" y="100626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2180232">
                <a:moveTo>
                  <a:pt x="0" y="0"/>
                </a:moveTo>
                <a:lnTo>
                  <a:pt x="18288000" y="0"/>
                </a:lnTo>
                <a:lnTo>
                  <a:pt x="18288000" y="12180232"/>
                </a:lnTo>
                <a:lnTo>
                  <a:pt x="0" y="121802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3000"/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631398" y="588327"/>
            <a:ext cx="15970547" cy="795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Wichtige Grundbegriffe an der Universität Augsburg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1993934"/>
            <a:ext cx="7310747" cy="720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7264"/>
              </a:lnSpc>
              <a:buFont typeface="Arial"/>
              <a:buChar char="•"/>
            </a:pPr>
            <a:r>
              <a:rPr lang="en-US" sz="3200" u="sng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4" action="ppaction://hlinksldjump"/>
              </a:rPr>
              <a:t>Hochschule(n)</a:t>
            </a:r>
          </a:p>
          <a:p>
            <a:pPr marL="690881" lvl="1" indent="-345440" algn="l">
              <a:lnSpc>
                <a:spcPts val="7264"/>
              </a:lnSpc>
              <a:buFont typeface="Arial"/>
              <a:buChar char="•"/>
            </a:pPr>
            <a:r>
              <a:rPr lang="en-US" sz="3200" u="sng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5" action="ppaction://hlinksldjump"/>
              </a:rPr>
              <a:t>Immatrikulation</a:t>
            </a:r>
            <a:r>
              <a:rPr lang="en-US" sz="3200" u="sng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5" action="ppaction://hlinksldjump"/>
              </a:rPr>
              <a:t>/ </a:t>
            </a:r>
            <a:r>
              <a:rPr lang="en-US" sz="3200" u="sng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5" action="ppaction://hlinksldjump"/>
              </a:rPr>
              <a:t>Exmatrikulation</a:t>
            </a:r>
            <a:endParaRPr lang="en-US" sz="3200" u="sng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  <a:hlinkClick r:id="rId5" action="ppaction://hlinksldjump"/>
            </a:endParaRPr>
          </a:p>
          <a:p>
            <a:pPr marL="690881" lvl="1" indent="-345440" algn="l">
              <a:lnSpc>
                <a:spcPts val="7264"/>
              </a:lnSpc>
              <a:buFont typeface="Arial"/>
              <a:buChar char="•"/>
            </a:pPr>
            <a:r>
              <a:rPr lang="en-US" sz="3200" u="sng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6" action="ppaction://hlinksldjump"/>
              </a:rPr>
              <a:t>Fakultät</a:t>
            </a:r>
            <a:r>
              <a:rPr lang="en-US" sz="3200" u="sng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6" action="ppaction://hlinksldjump"/>
              </a:rPr>
              <a:t>/ </a:t>
            </a:r>
            <a:r>
              <a:rPr lang="en-US" sz="3200" u="sng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6" action="ppaction://hlinksldjump"/>
              </a:rPr>
              <a:t>Lehrstuhl</a:t>
            </a:r>
            <a:r>
              <a:rPr lang="en-US" sz="3200" u="sng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6" action="ppaction://hlinksldjump"/>
              </a:rPr>
              <a:t>/ </a:t>
            </a:r>
            <a:r>
              <a:rPr lang="en-US" sz="3200" u="sng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6" action="ppaction://hlinksldjump"/>
              </a:rPr>
              <a:t>Institut</a:t>
            </a:r>
            <a:endParaRPr lang="en-US" sz="3200" u="sng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  <a:hlinkClick r:id="rId6" action="ppaction://hlinksldjump"/>
            </a:endParaRPr>
          </a:p>
          <a:p>
            <a:pPr marL="690881" lvl="1" indent="-345440" algn="l">
              <a:lnSpc>
                <a:spcPts val="7264"/>
              </a:lnSpc>
              <a:buFont typeface="Arial"/>
              <a:buChar char="•"/>
            </a:pPr>
            <a:r>
              <a:rPr lang="en-US" sz="3200" u="sng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7" action="ppaction://hlinksldjump"/>
              </a:rPr>
              <a:t>Dozierende</a:t>
            </a:r>
            <a:endParaRPr lang="en-US" sz="3200" u="sng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  <a:hlinkClick r:id="rId7" action="ppaction://hlinksldjump"/>
            </a:endParaRPr>
          </a:p>
          <a:p>
            <a:pPr marL="690881" lvl="1" indent="-345440" algn="l">
              <a:lnSpc>
                <a:spcPts val="7264"/>
              </a:lnSpc>
              <a:buFont typeface="Arial"/>
              <a:buChar char="•"/>
            </a:pPr>
            <a:r>
              <a:rPr lang="en-US" sz="3200" u="sng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8" action="ppaction://hlinksldjump"/>
              </a:rPr>
              <a:t>Arten</a:t>
            </a:r>
            <a:r>
              <a:rPr lang="en-US" sz="3200" u="sng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8" action="ppaction://hlinksldjump"/>
              </a:rPr>
              <a:t> von </a:t>
            </a:r>
            <a:r>
              <a:rPr lang="en-US" sz="3200" u="sng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8" action="ppaction://hlinksldjump"/>
              </a:rPr>
              <a:t>Lehrveranstaltungen</a:t>
            </a:r>
            <a:endParaRPr lang="en-US" sz="3200" u="sng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  <a:hlinkClick r:id="rId8" action="ppaction://hlinksldjump"/>
            </a:endParaRPr>
          </a:p>
          <a:p>
            <a:pPr marL="690881" lvl="1" indent="-345440" algn="l">
              <a:lnSpc>
                <a:spcPts val="7264"/>
              </a:lnSpc>
              <a:buFont typeface="Arial"/>
              <a:buChar char="•"/>
            </a:pPr>
            <a:r>
              <a:rPr lang="en-US" sz="3200" u="sng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9" action="ppaction://hlinksldjump"/>
              </a:rPr>
              <a:t>Regelstudienzeit</a:t>
            </a:r>
            <a:endParaRPr lang="en-US" sz="3200" u="sng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  <a:hlinkClick r:id="rId9" action="ppaction://hlinksldjump"/>
            </a:endParaRPr>
          </a:p>
          <a:p>
            <a:pPr marL="690881" lvl="1" indent="-345440" algn="l">
              <a:lnSpc>
                <a:spcPts val="7264"/>
              </a:lnSpc>
              <a:buFont typeface="Arial"/>
              <a:buChar char="•"/>
            </a:pPr>
            <a:r>
              <a:rPr lang="en-US" sz="3200" u="sng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10" action="ppaction://hlinksldjump"/>
              </a:rPr>
              <a:t>ECTS/ </a:t>
            </a:r>
            <a:r>
              <a:rPr lang="en-US" sz="3200" u="sng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10" action="ppaction://hlinksldjump"/>
              </a:rPr>
              <a:t>Leistungspunkte</a:t>
            </a:r>
            <a:r>
              <a:rPr lang="en-US" sz="3200" u="sng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10" action="ppaction://hlinksldjump"/>
              </a:rPr>
              <a:t>/ Credit Points/ SWS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956324" y="1993934"/>
            <a:ext cx="8331676" cy="5375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7264"/>
              </a:lnSpc>
              <a:spcBef>
                <a:spcPct val="0"/>
              </a:spcBef>
              <a:buFont typeface="Arial"/>
              <a:buChar char="•"/>
            </a:pPr>
            <a:r>
              <a:rPr lang="en-US" sz="3200" u="sng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11" action="ppaction://hlinksldjump"/>
              </a:rPr>
              <a:t>Module</a:t>
            </a:r>
          </a:p>
          <a:p>
            <a:pPr marL="690881" lvl="1" indent="-345440" algn="l">
              <a:lnSpc>
                <a:spcPts val="7264"/>
              </a:lnSpc>
              <a:spcBef>
                <a:spcPct val="0"/>
              </a:spcBef>
              <a:buFont typeface="Arial"/>
              <a:buChar char="•"/>
            </a:pPr>
            <a:r>
              <a:rPr lang="en-US" sz="3200" u="sng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12" action="ppaction://hlinksldjump"/>
              </a:rPr>
              <a:t>Modulhandbuch</a:t>
            </a:r>
          </a:p>
          <a:p>
            <a:pPr marL="690881" lvl="1" indent="-345440" algn="l">
              <a:lnSpc>
                <a:spcPts val="7264"/>
              </a:lnSpc>
              <a:spcBef>
                <a:spcPct val="0"/>
              </a:spcBef>
              <a:buFont typeface="Arial"/>
              <a:buChar char="•"/>
            </a:pPr>
            <a:r>
              <a:rPr lang="en-US" sz="3200" u="sng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13" action="ppaction://hlinksldjump"/>
              </a:rPr>
              <a:t>Prüfungsordnung (PO)</a:t>
            </a:r>
          </a:p>
          <a:p>
            <a:pPr marL="690881" lvl="1" indent="-345440" algn="l">
              <a:lnSpc>
                <a:spcPts val="7264"/>
              </a:lnSpc>
              <a:spcBef>
                <a:spcPct val="0"/>
              </a:spcBef>
              <a:buFont typeface="Arial"/>
              <a:buChar char="•"/>
            </a:pPr>
            <a:r>
              <a:rPr lang="en-US" sz="3200" u="sng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14" action="ppaction://hlinksldjump"/>
              </a:rPr>
              <a:t>STUDIS - Das Online-Prüfungsamt</a:t>
            </a:r>
          </a:p>
          <a:p>
            <a:pPr marL="690881" lvl="1" indent="-345440" algn="l">
              <a:lnSpc>
                <a:spcPts val="7264"/>
              </a:lnSpc>
              <a:spcBef>
                <a:spcPct val="0"/>
              </a:spcBef>
              <a:buFont typeface="Arial"/>
              <a:buChar char="•"/>
            </a:pPr>
            <a:r>
              <a:rPr lang="en-US" sz="3200" u="sng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15" action="ppaction://hlinksldjump"/>
              </a:rPr>
              <a:t>Digicampus - Anmeldung zu Lehrveranstaltungen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7889217" cy="10062684"/>
          </a:xfrm>
          <a:custGeom>
            <a:avLst/>
            <a:gdLst/>
            <a:ahLst/>
            <a:cxnLst/>
            <a:rect l="l" t="t" r="r" b="b"/>
            <a:pathLst>
              <a:path w="17889217" h="10062684">
                <a:moveTo>
                  <a:pt x="0" y="0"/>
                </a:moveTo>
                <a:lnTo>
                  <a:pt x="17889217" y="0"/>
                </a:lnTo>
                <a:lnTo>
                  <a:pt x="17889217" y="10062684"/>
                </a:lnTo>
                <a:lnTo>
                  <a:pt x="0" y="100626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1232722" y="2284865"/>
            <a:ext cx="15822557" cy="5992793"/>
          </a:xfrm>
          <a:custGeom>
            <a:avLst/>
            <a:gdLst/>
            <a:ahLst/>
            <a:cxnLst/>
            <a:rect l="l" t="t" r="r" b="b"/>
            <a:pathLst>
              <a:path w="15822557" h="5992793">
                <a:moveTo>
                  <a:pt x="0" y="0"/>
                </a:moveTo>
                <a:lnTo>
                  <a:pt x="15822556" y="0"/>
                </a:lnTo>
                <a:lnTo>
                  <a:pt x="15822556" y="5992794"/>
                </a:lnTo>
                <a:lnTo>
                  <a:pt x="0" y="59927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lgDash"/>
            <a:miter/>
          </a:ln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1028700" y="588327"/>
            <a:ext cx="3838575" cy="795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Hochschulen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189578" y="2583890"/>
            <a:ext cx="5908845" cy="154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80"/>
              </a:lnSpc>
            </a:pPr>
            <a:r>
              <a:rPr lang="en-US" sz="3914" b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Hochschule</a:t>
            </a:r>
          </a:p>
          <a:p>
            <a:pPr algn="ctr">
              <a:lnSpc>
                <a:spcPts val="3423"/>
              </a:lnSpc>
              <a:spcBef>
                <a:spcPct val="0"/>
              </a:spcBef>
            </a:pPr>
            <a:r>
              <a:rPr lang="en-US" sz="244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Überbegriff für Ausbildungsstätten, an denen man studieren kann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32722" y="6164484"/>
            <a:ext cx="6007057" cy="1911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3000" b="1" u="none" strike="noStrike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Hochschulen für angewandte Wissenschaften</a:t>
            </a:r>
          </a:p>
          <a:p>
            <a:pPr marL="0" lvl="0" indent="0" algn="ctr">
              <a:lnSpc>
                <a:spcPts val="3430"/>
              </a:lnSpc>
              <a:spcBef>
                <a:spcPct val="0"/>
              </a:spcBef>
            </a:pPr>
            <a:r>
              <a:rPr lang="en-US" sz="245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Fokus auf Praxis</a:t>
            </a:r>
          </a:p>
          <a:p>
            <a:pPr marL="0" lvl="0" indent="0" algn="ctr">
              <a:lnSpc>
                <a:spcPts val="3430"/>
              </a:lnSpc>
              <a:spcBef>
                <a:spcPct val="0"/>
              </a:spcBef>
            </a:pPr>
            <a:r>
              <a:rPr lang="en-US" sz="245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geringere Vielfalt an Fächern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083914" y="6216872"/>
            <a:ext cx="5971365" cy="1807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3000" b="1" u="none" strike="noStrike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Universitäten</a:t>
            </a:r>
          </a:p>
          <a:p>
            <a:pPr marL="0" lvl="0" indent="0" algn="ctr">
              <a:lnSpc>
                <a:spcPts val="3430"/>
              </a:lnSpc>
              <a:spcBef>
                <a:spcPct val="0"/>
              </a:spcBef>
            </a:pPr>
            <a:r>
              <a:rPr lang="en-US" sz="245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Fokus auf Theorie</a:t>
            </a:r>
          </a:p>
          <a:p>
            <a:pPr marL="0" lvl="0" indent="0" algn="ctr">
              <a:lnSpc>
                <a:spcPts val="3430"/>
              </a:lnSpc>
              <a:spcBef>
                <a:spcPct val="0"/>
              </a:spcBef>
            </a:pPr>
            <a:r>
              <a:rPr lang="en-US" sz="245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Vielfalt an Fachrichtungen</a:t>
            </a:r>
          </a:p>
          <a:p>
            <a:pPr marL="0" lvl="0" indent="0" algn="ctr">
              <a:lnSpc>
                <a:spcPts val="3430"/>
              </a:lnSpc>
              <a:spcBef>
                <a:spcPct val="0"/>
              </a:spcBef>
            </a:pPr>
            <a:r>
              <a:rPr lang="en-US" sz="245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Möglichkeit zur Promotion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7889217" cy="10062684"/>
          </a:xfrm>
          <a:custGeom>
            <a:avLst/>
            <a:gdLst/>
            <a:ahLst/>
            <a:cxnLst/>
            <a:rect l="l" t="t" r="r" b="b"/>
            <a:pathLst>
              <a:path w="17889217" h="10062684">
                <a:moveTo>
                  <a:pt x="0" y="0"/>
                </a:moveTo>
                <a:lnTo>
                  <a:pt x="17889217" y="0"/>
                </a:lnTo>
                <a:lnTo>
                  <a:pt x="17889217" y="10062684"/>
                </a:lnTo>
                <a:lnTo>
                  <a:pt x="0" y="100626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9144000" y="4707484"/>
            <a:ext cx="7723078" cy="3243693"/>
          </a:xfrm>
          <a:custGeom>
            <a:avLst/>
            <a:gdLst/>
            <a:ahLst/>
            <a:cxnLst/>
            <a:rect l="l" t="t" r="r" b="b"/>
            <a:pathLst>
              <a:path w="7723078" h="3243693">
                <a:moveTo>
                  <a:pt x="0" y="0"/>
                </a:moveTo>
                <a:lnTo>
                  <a:pt x="7723078" y="0"/>
                </a:lnTo>
                <a:lnTo>
                  <a:pt x="7723078" y="3243692"/>
                </a:lnTo>
                <a:lnTo>
                  <a:pt x="0" y="32436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1028700" y="4707484"/>
            <a:ext cx="7315730" cy="4773514"/>
          </a:xfrm>
          <a:custGeom>
            <a:avLst/>
            <a:gdLst/>
            <a:ahLst/>
            <a:cxnLst/>
            <a:rect l="l" t="t" r="r" b="b"/>
            <a:pathLst>
              <a:path w="7315730" h="4773514">
                <a:moveTo>
                  <a:pt x="0" y="0"/>
                </a:moveTo>
                <a:lnTo>
                  <a:pt x="7315730" y="0"/>
                </a:lnTo>
                <a:lnTo>
                  <a:pt x="7315730" y="4773513"/>
                </a:lnTo>
                <a:lnTo>
                  <a:pt x="0" y="47735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1028700" y="588327"/>
            <a:ext cx="3838575" cy="795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Hochschulen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077166"/>
            <a:ext cx="15806832" cy="2343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688"/>
              </a:lnSpc>
              <a:spcBef>
                <a:spcPct val="0"/>
              </a:spcBef>
            </a:pPr>
            <a:r>
              <a:rPr lang="en-US" sz="3349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Sie studieren an der </a:t>
            </a:r>
            <a:r>
              <a:rPr lang="en-US" sz="3349" b="1" u="none" strike="noStrike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Universität Augsburg</a:t>
            </a:r>
            <a:r>
              <a:rPr lang="en-US" sz="3349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 </a:t>
            </a:r>
          </a:p>
          <a:p>
            <a:pPr marL="0" lvl="0" indent="0" algn="just">
              <a:lnSpc>
                <a:spcPts val="4688"/>
              </a:lnSpc>
              <a:spcBef>
                <a:spcPct val="0"/>
              </a:spcBef>
            </a:pPr>
            <a:r>
              <a:rPr lang="en-US" sz="3349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Es gibt jedoch in Augsburg auch eine </a:t>
            </a:r>
            <a:r>
              <a:rPr lang="en-US" sz="3349" b="1" u="none" strike="noStrike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Hochschule für angewandte Wissenschaften</a:t>
            </a:r>
            <a:r>
              <a:rPr lang="en-US" sz="3349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die </a:t>
            </a:r>
            <a:r>
              <a:rPr lang="en-US" sz="3349" u="sng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5" tooltip="https://www.tha.de"/>
              </a:rPr>
              <a:t>Technische Hochschule Augsburg</a:t>
            </a:r>
            <a:r>
              <a:rPr lang="en-US" sz="3349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  <a:p>
            <a:pPr marL="0" lvl="0" indent="0" algn="just">
              <a:lnSpc>
                <a:spcPts val="4688"/>
              </a:lnSpc>
              <a:spcBef>
                <a:spcPct val="0"/>
              </a:spcBef>
            </a:pPr>
            <a:endParaRPr lang="en-US" sz="3349" u="none" strike="noStrike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7889217" cy="10062684"/>
          </a:xfrm>
          <a:custGeom>
            <a:avLst/>
            <a:gdLst/>
            <a:ahLst/>
            <a:cxnLst/>
            <a:rect l="l" t="t" r="r" b="b"/>
            <a:pathLst>
              <a:path w="17889217" h="10062684">
                <a:moveTo>
                  <a:pt x="0" y="0"/>
                </a:moveTo>
                <a:lnTo>
                  <a:pt x="17889217" y="0"/>
                </a:lnTo>
                <a:lnTo>
                  <a:pt x="17889217" y="10062684"/>
                </a:lnTo>
                <a:lnTo>
                  <a:pt x="0" y="100626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3395724" y="6849876"/>
            <a:ext cx="1878571" cy="2408424"/>
          </a:xfrm>
          <a:custGeom>
            <a:avLst/>
            <a:gdLst/>
            <a:ahLst/>
            <a:cxnLst/>
            <a:rect l="l" t="t" r="r" b="b"/>
            <a:pathLst>
              <a:path w="1878571" h="2408424">
                <a:moveTo>
                  <a:pt x="0" y="0"/>
                </a:moveTo>
                <a:lnTo>
                  <a:pt x="1878570" y="0"/>
                </a:lnTo>
                <a:lnTo>
                  <a:pt x="1878570" y="2408424"/>
                </a:lnTo>
                <a:lnTo>
                  <a:pt x="0" y="24084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418702" y="588327"/>
            <a:ext cx="11458169" cy="795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Immatrikulation/ Exmatrikulation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03980" y="2628703"/>
            <a:ext cx="7340628" cy="3798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5"/>
              </a:lnSpc>
            </a:pPr>
            <a:r>
              <a:rPr lang="en-US" sz="2703" b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Immatrikulation</a:t>
            </a:r>
          </a:p>
          <a:p>
            <a:pPr algn="l">
              <a:lnSpc>
                <a:spcPts val="3785"/>
              </a:lnSpc>
            </a:pPr>
            <a:r>
              <a:rPr lang="en-US" sz="270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= „Einschreibung“</a:t>
            </a:r>
          </a:p>
          <a:p>
            <a:pPr algn="l">
              <a:lnSpc>
                <a:spcPts val="3785"/>
              </a:lnSpc>
            </a:pPr>
            <a:endParaRPr lang="en-US" sz="2703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785"/>
              </a:lnSpc>
            </a:pPr>
            <a:r>
              <a:rPr lang="en-US" sz="270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nächster Schritt nach Erhalt des Zulassungsbescheids</a:t>
            </a:r>
          </a:p>
          <a:p>
            <a:pPr algn="l">
              <a:lnSpc>
                <a:spcPts val="3785"/>
              </a:lnSpc>
            </a:pPr>
            <a:r>
              <a:rPr lang="en-US" sz="270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dadurch </a:t>
            </a:r>
            <a:r>
              <a:rPr lang="en-US" sz="2703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wird</a:t>
            </a:r>
            <a:r>
              <a:rPr lang="en-US" sz="270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man S</a:t>
            </a:r>
            <a:r>
              <a:rPr lang="en-US" sz="2703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tud</a:t>
            </a:r>
            <a:r>
              <a:rPr lang="en-US" sz="270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</a:t>
            </a:r>
            <a:r>
              <a:rPr lang="en-US" sz="2703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nt</a:t>
            </a:r>
            <a:r>
              <a:rPr lang="en-US" sz="270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:</a:t>
            </a:r>
            <a:r>
              <a:rPr lang="en-US" sz="2703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</a:t>
            </a:r>
            <a:r>
              <a:rPr lang="en-US" sz="270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</a:t>
            </a:r>
          </a:p>
          <a:p>
            <a:pPr algn="l">
              <a:lnSpc>
                <a:spcPts val="3785"/>
              </a:lnSpc>
            </a:pPr>
            <a:r>
              <a:rPr lang="en-US" sz="270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</a:t>
            </a:r>
            <a:r>
              <a:rPr lang="en-US" sz="2703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</a:t>
            </a:r>
            <a:r>
              <a:rPr lang="en-US" sz="270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ö</a:t>
            </a:r>
            <a:r>
              <a:rPr lang="en-US" sz="2703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</a:t>
            </a:r>
            <a:r>
              <a:rPr lang="en-US" sz="270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</a:t>
            </a:r>
            <a:r>
              <a:rPr lang="en-US" sz="2703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g</a:t>
            </a:r>
            <a:r>
              <a:rPr lang="en-US" sz="270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2703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</a:t>
            </a:r>
            <a:r>
              <a:rPr lang="en-US" sz="270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 Prü</a:t>
            </a:r>
            <a:r>
              <a:rPr lang="en-US" sz="2703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fungen</a:t>
            </a:r>
            <a:r>
              <a:rPr lang="en-US" sz="270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703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</a:t>
            </a:r>
            <a:r>
              <a:rPr lang="en-US" sz="270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bz</a:t>
            </a:r>
            <a:r>
              <a:rPr lang="en-US" sz="2703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</a:t>
            </a:r>
            <a:r>
              <a:rPr lang="en-US" sz="270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</a:t>
            </a:r>
            <a:r>
              <a:rPr lang="en-US" sz="2703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egen</a:t>
            </a:r>
          </a:p>
          <a:p>
            <a:pPr marL="0" lvl="0" indent="0" algn="l">
              <a:lnSpc>
                <a:spcPts val="3785"/>
              </a:lnSpc>
              <a:spcBef>
                <a:spcPct val="0"/>
              </a:spcBef>
            </a:pPr>
            <a:endParaRPr lang="en-US" sz="2703" u="none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773672" y="2628703"/>
            <a:ext cx="7485628" cy="475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85"/>
              </a:lnSpc>
              <a:spcBef>
                <a:spcPct val="0"/>
              </a:spcBef>
            </a:pPr>
            <a:r>
              <a:rPr lang="en-US" sz="2703" b="1" u="none" strike="noStrike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Exmatrikulation</a:t>
            </a:r>
          </a:p>
          <a:p>
            <a:pPr marL="0" lvl="0" indent="0" algn="l">
              <a:lnSpc>
                <a:spcPts val="3785"/>
              </a:lnSpc>
              <a:spcBef>
                <a:spcPct val="0"/>
              </a:spcBef>
            </a:pPr>
            <a:r>
              <a:rPr lang="en-US" sz="270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= „Ausschreibung“</a:t>
            </a:r>
          </a:p>
          <a:p>
            <a:pPr marL="0" lvl="0" indent="0" algn="l">
              <a:lnSpc>
                <a:spcPts val="3785"/>
              </a:lnSpc>
              <a:spcBef>
                <a:spcPct val="0"/>
              </a:spcBef>
            </a:pPr>
            <a:endParaRPr lang="en-US" sz="2703" u="none" strike="noStrike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0" lvl="0" indent="0" algn="l">
              <a:lnSpc>
                <a:spcPts val="3785"/>
              </a:lnSpc>
              <a:spcBef>
                <a:spcPct val="0"/>
              </a:spcBef>
            </a:pPr>
            <a:r>
              <a:rPr lang="en-US" sz="270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Hochschulmitgliedschaft endet</a:t>
            </a:r>
          </a:p>
          <a:p>
            <a:pPr marL="0" lvl="0" indent="0" algn="l">
              <a:lnSpc>
                <a:spcPts val="3785"/>
              </a:lnSpc>
              <a:spcBef>
                <a:spcPct val="0"/>
              </a:spcBef>
            </a:pPr>
            <a:r>
              <a:rPr lang="en-US" sz="270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Gründe:</a:t>
            </a:r>
          </a:p>
          <a:p>
            <a:pPr marL="583791" lvl="1" indent="-291896" algn="l">
              <a:lnSpc>
                <a:spcPts val="3785"/>
              </a:lnSpc>
              <a:spcBef>
                <a:spcPct val="0"/>
              </a:spcBef>
              <a:buFont typeface="Arial"/>
              <a:buChar char="•"/>
            </a:pPr>
            <a:r>
              <a:rPr lang="en-US" sz="270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man hat das Studium abgeschlossen</a:t>
            </a:r>
          </a:p>
          <a:p>
            <a:pPr marL="583791" lvl="1" indent="-291896" algn="l">
              <a:lnSpc>
                <a:spcPts val="3785"/>
              </a:lnSpc>
              <a:spcBef>
                <a:spcPct val="0"/>
              </a:spcBef>
              <a:buFont typeface="Arial"/>
              <a:buChar char="•"/>
            </a:pPr>
            <a:r>
              <a:rPr lang="en-US" sz="270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man möchte nicht mehr studieren</a:t>
            </a:r>
          </a:p>
          <a:p>
            <a:pPr marL="583791" lvl="1" indent="-291896" algn="l">
              <a:lnSpc>
                <a:spcPts val="3785"/>
              </a:lnSpc>
              <a:spcBef>
                <a:spcPct val="0"/>
              </a:spcBef>
              <a:buFont typeface="Arial"/>
              <a:buChar char="•"/>
            </a:pPr>
            <a:r>
              <a:rPr lang="en-US" sz="270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man besteht wiederholt Prüfungen nicht (Zwangsexmatrikulation)</a:t>
            </a:r>
          </a:p>
          <a:p>
            <a:pPr marL="0" lvl="0" indent="0" algn="l">
              <a:lnSpc>
                <a:spcPts val="3785"/>
              </a:lnSpc>
              <a:spcBef>
                <a:spcPct val="0"/>
              </a:spcBef>
            </a:pPr>
            <a:endParaRPr lang="en-US" sz="2703" u="none" strike="noStrike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7889217" cy="10062684"/>
          </a:xfrm>
          <a:custGeom>
            <a:avLst/>
            <a:gdLst/>
            <a:ahLst/>
            <a:cxnLst/>
            <a:rect l="l" t="t" r="r" b="b"/>
            <a:pathLst>
              <a:path w="17889217" h="10062684">
                <a:moveTo>
                  <a:pt x="0" y="0"/>
                </a:moveTo>
                <a:lnTo>
                  <a:pt x="17889217" y="0"/>
                </a:lnTo>
                <a:lnTo>
                  <a:pt x="17889217" y="10062684"/>
                </a:lnTo>
                <a:lnTo>
                  <a:pt x="0" y="100626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 rot="-10800000">
            <a:off x="547290" y="2395900"/>
            <a:ext cx="17193419" cy="6512008"/>
          </a:xfrm>
          <a:custGeom>
            <a:avLst/>
            <a:gdLst/>
            <a:ahLst/>
            <a:cxnLst/>
            <a:rect l="l" t="t" r="r" b="b"/>
            <a:pathLst>
              <a:path w="17193419" h="6512008">
                <a:moveTo>
                  <a:pt x="0" y="0"/>
                </a:moveTo>
                <a:lnTo>
                  <a:pt x="17193420" y="0"/>
                </a:lnTo>
                <a:lnTo>
                  <a:pt x="17193420" y="6512008"/>
                </a:lnTo>
                <a:lnTo>
                  <a:pt x="0" y="65120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lgDash"/>
            <a:miter/>
          </a:ln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1028700" y="7211735"/>
            <a:ext cx="2122625" cy="2046565"/>
          </a:xfrm>
          <a:custGeom>
            <a:avLst/>
            <a:gdLst/>
            <a:ahLst/>
            <a:cxnLst/>
            <a:rect l="l" t="t" r="r" b="b"/>
            <a:pathLst>
              <a:path w="2122625" h="2046565">
                <a:moveTo>
                  <a:pt x="0" y="0"/>
                </a:moveTo>
                <a:lnTo>
                  <a:pt x="2122625" y="0"/>
                </a:lnTo>
                <a:lnTo>
                  <a:pt x="2122625" y="2046565"/>
                </a:lnTo>
                <a:lnTo>
                  <a:pt x="0" y="20465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0" y="588327"/>
            <a:ext cx="10076662" cy="795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79"/>
              </a:lnSpc>
              <a:spcBef>
                <a:spcPct val="0"/>
              </a:spcBef>
            </a:pPr>
            <a:r>
              <a:rPr lang="en-US" sz="4699" b="1" u="none" strike="noStrik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Fakultät/ Lehrstuhl/ Institut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063202" y="6515603"/>
            <a:ext cx="6161596" cy="2235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 err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Lehrstuhl</a:t>
            </a:r>
            <a:endParaRPr lang="en-US" sz="3000" b="1" dirty="0">
              <a:solidFill>
                <a:srgbClr val="A3017C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3430"/>
              </a:lnSpc>
            </a:pPr>
            <a:r>
              <a:rPr lang="en-US" sz="24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</a:t>
            </a:r>
            <a:r>
              <a:rPr lang="en-US" sz="245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Untereinheit</a:t>
            </a:r>
            <a:r>
              <a:rPr lang="en-US" sz="24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5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innerhalb</a:t>
            </a:r>
            <a:r>
              <a:rPr lang="en-US" sz="24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5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einer</a:t>
            </a:r>
            <a:r>
              <a:rPr lang="en-US" sz="24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5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Fakultät</a:t>
            </a:r>
            <a:r>
              <a:rPr lang="en-US" sz="24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/ </a:t>
            </a:r>
            <a:r>
              <a:rPr lang="en-US" sz="245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eines</a:t>
            </a:r>
            <a:r>
              <a:rPr lang="en-US" sz="24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Instituts</a:t>
            </a:r>
            <a:endParaRPr lang="en-US" sz="245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0" lvl="0" indent="0" algn="ctr">
              <a:lnSpc>
                <a:spcPts val="3430"/>
              </a:lnSpc>
              <a:spcBef>
                <a:spcPct val="0"/>
              </a:spcBef>
            </a:pPr>
            <a:r>
              <a:rPr lang="en-US" sz="24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</a:t>
            </a:r>
            <a:r>
              <a:rPr lang="en-US" sz="245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bezieht</a:t>
            </a:r>
            <a:r>
              <a:rPr lang="en-US" sz="24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5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sich</a:t>
            </a:r>
            <a:r>
              <a:rPr lang="en-US" sz="24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5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nur</a:t>
            </a:r>
            <a:r>
              <a:rPr lang="en-US" sz="24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auf </a:t>
            </a:r>
            <a:r>
              <a:rPr lang="en-US" sz="245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ein</a:t>
            </a:r>
            <a:r>
              <a:rPr lang="en-US" sz="245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45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bestimmtes</a:t>
            </a:r>
            <a:r>
              <a:rPr lang="en-US" sz="24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5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Fachgebiet</a:t>
            </a:r>
            <a:endParaRPr lang="en-US" sz="245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95797" y="2482904"/>
            <a:ext cx="6207893" cy="2235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3000" b="1" u="none" strike="noStrike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Fakultät</a:t>
            </a:r>
          </a:p>
          <a:p>
            <a:pPr marL="0" lvl="0" indent="0" algn="ctr">
              <a:lnSpc>
                <a:spcPts val="3430"/>
              </a:lnSpc>
              <a:spcBef>
                <a:spcPct val="0"/>
              </a:spcBef>
            </a:pPr>
            <a:r>
              <a:rPr lang="en-US" sz="245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Lehr- bzw. Verwaltungseinheit einer Hochschule</a:t>
            </a:r>
          </a:p>
          <a:p>
            <a:pPr marL="0" lvl="0" indent="0" algn="ctr">
              <a:lnSpc>
                <a:spcPts val="3430"/>
              </a:lnSpc>
              <a:spcBef>
                <a:spcPct val="0"/>
              </a:spcBef>
            </a:pPr>
            <a:r>
              <a:rPr lang="en-US" sz="245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umfasst zusammengehörige Wissenschaften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221140" y="2482904"/>
            <a:ext cx="6519570" cy="2235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Institut</a:t>
            </a:r>
          </a:p>
          <a:p>
            <a:pPr algn="ctr">
              <a:lnSpc>
                <a:spcPts val="3430"/>
              </a:lnSpc>
            </a:pPr>
            <a:r>
              <a:rPr lang="en-US" sz="24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Organisationseinheit an einer Hochschule oder Fakultät</a:t>
            </a:r>
          </a:p>
          <a:p>
            <a:pPr algn="ctr">
              <a:lnSpc>
                <a:spcPts val="3430"/>
              </a:lnSpc>
              <a:spcBef>
                <a:spcPct val="0"/>
              </a:spcBef>
            </a:pPr>
            <a:r>
              <a:rPr lang="en-US" sz="24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besteht z.B. aus Lehrstühlen, die sich einen thematischen Oberbegriff teilen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7889217" cy="10062684"/>
          </a:xfrm>
          <a:custGeom>
            <a:avLst/>
            <a:gdLst/>
            <a:ahLst/>
            <a:cxnLst/>
            <a:rect l="l" t="t" r="r" b="b"/>
            <a:pathLst>
              <a:path w="17889217" h="10062684">
                <a:moveTo>
                  <a:pt x="0" y="0"/>
                </a:moveTo>
                <a:lnTo>
                  <a:pt x="17889217" y="0"/>
                </a:lnTo>
                <a:lnTo>
                  <a:pt x="17889217" y="10062684"/>
                </a:lnTo>
                <a:lnTo>
                  <a:pt x="0" y="100626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0" y="588327"/>
            <a:ext cx="10076662" cy="795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79"/>
              </a:lnSpc>
              <a:spcBef>
                <a:spcPct val="0"/>
              </a:spcBef>
            </a:pPr>
            <a:r>
              <a:rPr lang="en-US" sz="4699" b="1" u="none" strike="noStrike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Fakultät</a:t>
            </a:r>
            <a:r>
              <a:rPr lang="en-US" sz="4699" b="1" u="none" strike="noStrik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/ Lehrstuhl/ Institut</a:t>
            </a:r>
          </a:p>
        </p:txBody>
      </p:sp>
      <p:sp>
        <p:nvSpPr>
          <p:cNvPr id="4" name="Freeform 4"/>
          <p:cNvSpPr/>
          <p:nvPr/>
        </p:nvSpPr>
        <p:spPr>
          <a:xfrm>
            <a:off x="1028700" y="3961037"/>
            <a:ext cx="1422748" cy="1090181"/>
          </a:xfrm>
          <a:custGeom>
            <a:avLst/>
            <a:gdLst/>
            <a:ahLst/>
            <a:cxnLst/>
            <a:rect l="l" t="t" r="r" b="b"/>
            <a:pathLst>
              <a:path w="1422748" h="1090181">
                <a:moveTo>
                  <a:pt x="0" y="0"/>
                </a:moveTo>
                <a:lnTo>
                  <a:pt x="1422748" y="0"/>
                </a:lnTo>
                <a:lnTo>
                  <a:pt x="1422748" y="1090181"/>
                </a:lnTo>
                <a:lnTo>
                  <a:pt x="0" y="10901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Freeform 5"/>
          <p:cNvSpPr/>
          <p:nvPr/>
        </p:nvSpPr>
        <p:spPr>
          <a:xfrm>
            <a:off x="1028700" y="5669562"/>
            <a:ext cx="1422748" cy="1426314"/>
          </a:xfrm>
          <a:custGeom>
            <a:avLst/>
            <a:gdLst/>
            <a:ahLst/>
            <a:cxnLst/>
            <a:rect l="l" t="t" r="r" b="b"/>
            <a:pathLst>
              <a:path w="1422748" h="1426314">
                <a:moveTo>
                  <a:pt x="0" y="0"/>
                </a:moveTo>
                <a:lnTo>
                  <a:pt x="1422748" y="0"/>
                </a:lnTo>
                <a:lnTo>
                  <a:pt x="1422748" y="1426315"/>
                </a:lnTo>
                <a:lnTo>
                  <a:pt x="0" y="14263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Freeform 6"/>
          <p:cNvSpPr/>
          <p:nvPr/>
        </p:nvSpPr>
        <p:spPr>
          <a:xfrm>
            <a:off x="1028700" y="7715002"/>
            <a:ext cx="1422748" cy="1403186"/>
          </a:xfrm>
          <a:custGeom>
            <a:avLst/>
            <a:gdLst/>
            <a:ahLst/>
            <a:cxnLst/>
            <a:rect l="l" t="t" r="r" b="b"/>
            <a:pathLst>
              <a:path w="1422748" h="1403186">
                <a:moveTo>
                  <a:pt x="0" y="0"/>
                </a:moveTo>
                <a:lnTo>
                  <a:pt x="1422748" y="0"/>
                </a:lnTo>
                <a:lnTo>
                  <a:pt x="1422748" y="1403185"/>
                </a:lnTo>
                <a:lnTo>
                  <a:pt x="0" y="14031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7" name="Freeform 7"/>
          <p:cNvSpPr/>
          <p:nvPr/>
        </p:nvSpPr>
        <p:spPr>
          <a:xfrm>
            <a:off x="9862290" y="2119129"/>
            <a:ext cx="1418625" cy="1223564"/>
          </a:xfrm>
          <a:custGeom>
            <a:avLst/>
            <a:gdLst/>
            <a:ahLst/>
            <a:cxnLst/>
            <a:rect l="l" t="t" r="r" b="b"/>
            <a:pathLst>
              <a:path w="1418625" h="1223564">
                <a:moveTo>
                  <a:pt x="0" y="0"/>
                </a:moveTo>
                <a:lnTo>
                  <a:pt x="1418625" y="0"/>
                </a:lnTo>
                <a:lnTo>
                  <a:pt x="1418625" y="1223564"/>
                </a:lnTo>
                <a:lnTo>
                  <a:pt x="0" y="12235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8" name="Freeform 8"/>
          <p:cNvSpPr/>
          <p:nvPr/>
        </p:nvSpPr>
        <p:spPr>
          <a:xfrm>
            <a:off x="9928080" y="3788306"/>
            <a:ext cx="1287044" cy="1262912"/>
          </a:xfrm>
          <a:custGeom>
            <a:avLst/>
            <a:gdLst/>
            <a:ahLst/>
            <a:cxnLst/>
            <a:rect l="l" t="t" r="r" b="b"/>
            <a:pathLst>
              <a:path w="1287044" h="1262912">
                <a:moveTo>
                  <a:pt x="0" y="0"/>
                </a:moveTo>
                <a:lnTo>
                  <a:pt x="1287044" y="0"/>
                </a:lnTo>
                <a:lnTo>
                  <a:pt x="1287044" y="1262912"/>
                </a:lnTo>
                <a:lnTo>
                  <a:pt x="0" y="12629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9" name="Freeform 9"/>
          <p:cNvSpPr/>
          <p:nvPr/>
        </p:nvSpPr>
        <p:spPr>
          <a:xfrm>
            <a:off x="9954354" y="5669562"/>
            <a:ext cx="1234496" cy="1262912"/>
          </a:xfrm>
          <a:custGeom>
            <a:avLst/>
            <a:gdLst/>
            <a:ahLst/>
            <a:cxnLst/>
            <a:rect l="l" t="t" r="r" b="b"/>
            <a:pathLst>
              <a:path w="1234496" h="1262912">
                <a:moveTo>
                  <a:pt x="0" y="0"/>
                </a:moveTo>
                <a:lnTo>
                  <a:pt x="1234497" y="0"/>
                </a:lnTo>
                <a:lnTo>
                  <a:pt x="1234497" y="1262912"/>
                </a:lnTo>
                <a:lnTo>
                  <a:pt x="0" y="12629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0" name="Freeform 10"/>
          <p:cNvSpPr/>
          <p:nvPr/>
        </p:nvSpPr>
        <p:spPr>
          <a:xfrm>
            <a:off x="9991194" y="7538104"/>
            <a:ext cx="1160817" cy="1403186"/>
          </a:xfrm>
          <a:custGeom>
            <a:avLst/>
            <a:gdLst/>
            <a:ahLst/>
            <a:cxnLst/>
            <a:rect l="l" t="t" r="r" b="b"/>
            <a:pathLst>
              <a:path w="1160817" h="1403186">
                <a:moveTo>
                  <a:pt x="0" y="0"/>
                </a:moveTo>
                <a:lnTo>
                  <a:pt x="1160817" y="0"/>
                </a:lnTo>
                <a:lnTo>
                  <a:pt x="1160817" y="1403186"/>
                </a:lnTo>
                <a:lnTo>
                  <a:pt x="0" y="14031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1" name="Freeform 11"/>
          <p:cNvSpPr/>
          <p:nvPr/>
        </p:nvSpPr>
        <p:spPr>
          <a:xfrm>
            <a:off x="1028700" y="2119129"/>
            <a:ext cx="1422748" cy="1223564"/>
          </a:xfrm>
          <a:custGeom>
            <a:avLst/>
            <a:gdLst/>
            <a:ahLst/>
            <a:cxnLst/>
            <a:rect l="l" t="t" r="r" b="b"/>
            <a:pathLst>
              <a:path w="1422748" h="1223564">
                <a:moveTo>
                  <a:pt x="0" y="0"/>
                </a:moveTo>
                <a:lnTo>
                  <a:pt x="1422748" y="0"/>
                </a:lnTo>
                <a:lnTo>
                  <a:pt x="1422748" y="1223564"/>
                </a:lnTo>
                <a:lnTo>
                  <a:pt x="0" y="122356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2" name="TextBox 12"/>
          <p:cNvSpPr txBox="1"/>
          <p:nvPr/>
        </p:nvSpPr>
        <p:spPr>
          <a:xfrm>
            <a:off x="3138249" y="2270910"/>
            <a:ext cx="4618504" cy="1071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5"/>
              </a:lnSpc>
              <a:spcBef>
                <a:spcPct val="0"/>
              </a:spcBef>
            </a:pPr>
            <a:r>
              <a:rPr lang="en-US" sz="2053" b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Katholisch-Theologische Fakultät:</a:t>
            </a:r>
          </a:p>
          <a:p>
            <a:pPr algn="l">
              <a:lnSpc>
                <a:spcPts val="2875"/>
              </a:lnSpc>
              <a:spcBef>
                <a:spcPct val="0"/>
              </a:spcBef>
            </a:pPr>
            <a:r>
              <a:rPr lang="en-US" sz="205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Katholische Theologie</a:t>
            </a:r>
          </a:p>
          <a:p>
            <a:pPr algn="l">
              <a:lnSpc>
                <a:spcPts val="2875"/>
              </a:lnSpc>
              <a:spcBef>
                <a:spcPct val="0"/>
              </a:spcBef>
            </a:pPr>
            <a:r>
              <a:rPr lang="en-US" sz="205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(290 Studierende)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138249" y="3979435"/>
            <a:ext cx="5252481" cy="1071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5"/>
              </a:lnSpc>
              <a:spcBef>
                <a:spcPct val="0"/>
              </a:spcBef>
            </a:pPr>
            <a:r>
              <a:rPr lang="en-US" sz="2053" b="1" u="none" strike="noStrike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Wirtschaftswissenschaftliche Fakultät:</a:t>
            </a:r>
          </a:p>
          <a:p>
            <a:pPr marL="0" lvl="0" indent="0" algn="l">
              <a:lnSpc>
                <a:spcPts val="2875"/>
              </a:lnSpc>
              <a:spcBef>
                <a:spcPct val="0"/>
              </a:spcBef>
            </a:pPr>
            <a:r>
              <a:rPr lang="en-US" sz="205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BWL, VWL, GBM</a:t>
            </a:r>
          </a:p>
          <a:p>
            <a:pPr marL="0" lvl="0" indent="0" algn="l">
              <a:lnSpc>
                <a:spcPts val="2875"/>
              </a:lnSpc>
              <a:spcBef>
                <a:spcPct val="0"/>
              </a:spcBef>
            </a:pPr>
            <a:r>
              <a:rPr lang="en-US" sz="205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(2.352 Studierende)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138249" y="5860691"/>
            <a:ext cx="3370993" cy="1071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5"/>
              </a:lnSpc>
              <a:spcBef>
                <a:spcPct val="0"/>
              </a:spcBef>
            </a:pPr>
            <a:r>
              <a:rPr lang="en-US" sz="2053" b="1" u="none" strike="noStrike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Juristische Fakultät:</a:t>
            </a:r>
          </a:p>
          <a:p>
            <a:pPr marL="0" lvl="0" indent="0" algn="l">
              <a:lnSpc>
                <a:spcPts val="2875"/>
              </a:lnSpc>
              <a:spcBef>
                <a:spcPct val="0"/>
              </a:spcBef>
            </a:pPr>
            <a:r>
              <a:rPr lang="en-US" sz="2053" b="1" u="none" strike="noStrike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05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Rechtswissenschaften</a:t>
            </a:r>
          </a:p>
          <a:p>
            <a:pPr marL="0" lvl="0" indent="0" algn="l">
              <a:lnSpc>
                <a:spcPts val="2875"/>
              </a:lnSpc>
              <a:spcBef>
                <a:spcPct val="0"/>
              </a:spcBef>
            </a:pPr>
            <a:r>
              <a:rPr lang="en-US" sz="205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(2.635 Studierende)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138249" y="7684454"/>
            <a:ext cx="6019483" cy="1433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5"/>
              </a:lnSpc>
              <a:spcBef>
                <a:spcPct val="0"/>
              </a:spcBef>
            </a:pPr>
            <a:r>
              <a:rPr lang="en-US" sz="2053" b="1" u="none" strike="noStrike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Philosophisch-Sozialwissenschaftliche Fakultät</a:t>
            </a:r>
          </a:p>
          <a:p>
            <a:pPr marL="0" lvl="0" indent="0" algn="l">
              <a:lnSpc>
                <a:spcPts val="2875"/>
              </a:lnSpc>
              <a:spcBef>
                <a:spcPct val="0"/>
              </a:spcBef>
            </a:pPr>
            <a:r>
              <a:rPr lang="en-US" sz="205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Pädagogik, Musik, Kunst, Sozialwissenschaften, </a:t>
            </a:r>
          </a:p>
          <a:p>
            <a:pPr marL="0" lvl="0" indent="0" algn="l">
              <a:lnSpc>
                <a:spcPts val="2875"/>
              </a:lnSpc>
              <a:spcBef>
                <a:spcPct val="0"/>
              </a:spcBef>
            </a:pPr>
            <a:r>
              <a:rPr lang="en-US" sz="205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Medien, Philosophie</a:t>
            </a:r>
          </a:p>
          <a:p>
            <a:pPr marL="0" lvl="0" indent="0" algn="l">
              <a:lnSpc>
                <a:spcPts val="2875"/>
              </a:lnSpc>
              <a:spcBef>
                <a:spcPct val="0"/>
              </a:spcBef>
            </a:pPr>
            <a:r>
              <a:rPr lang="en-US" sz="205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(2.685 Studierende)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966715" y="1829988"/>
            <a:ext cx="5223510" cy="1433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5"/>
              </a:lnSpc>
              <a:spcBef>
                <a:spcPct val="0"/>
              </a:spcBef>
            </a:pPr>
            <a:r>
              <a:rPr lang="en-US" sz="2053" b="1" u="none" strike="noStrike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Philologisch-Historische Fakultät:</a:t>
            </a:r>
          </a:p>
          <a:p>
            <a:pPr marL="0" lvl="0" indent="0" algn="l">
              <a:lnSpc>
                <a:spcPts val="2875"/>
              </a:lnSpc>
              <a:spcBef>
                <a:spcPct val="0"/>
              </a:spcBef>
            </a:pPr>
            <a:r>
              <a:rPr lang="en-US" sz="205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Sprach-, Literatur-, Kulturwissenschaften </a:t>
            </a:r>
          </a:p>
          <a:p>
            <a:pPr marL="0" lvl="0" indent="0" algn="l">
              <a:lnSpc>
                <a:spcPts val="2875"/>
              </a:lnSpc>
              <a:spcBef>
                <a:spcPct val="0"/>
              </a:spcBef>
            </a:pPr>
            <a:r>
              <a:rPr lang="en-US" sz="205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und historische Fächer</a:t>
            </a:r>
          </a:p>
          <a:p>
            <a:pPr marL="0" lvl="0" indent="0" algn="l">
              <a:lnSpc>
                <a:spcPts val="2875"/>
              </a:lnSpc>
              <a:spcBef>
                <a:spcPct val="0"/>
              </a:spcBef>
            </a:pPr>
            <a:r>
              <a:rPr lang="en-US" sz="205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(4.586 Studierende)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966715" y="3617485"/>
            <a:ext cx="6321285" cy="1795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5"/>
              </a:lnSpc>
              <a:spcBef>
                <a:spcPct val="0"/>
              </a:spcBef>
            </a:pPr>
            <a:r>
              <a:rPr lang="en-US" sz="2053" b="1" u="none" strike="noStrike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Mathematisch-Naturwissenschaftlich-</a:t>
            </a:r>
          </a:p>
          <a:p>
            <a:pPr marL="0" lvl="0" indent="0" algn="l">
              <a:lnSpc>
                <a:spcPts val="2875"/>
              </a:lnSpc>
              <a:spcBef>
                <a:spcPct val="0"/>
              </a:spcBef>
            </a:pPr>
            <a:r>
              <a:rPr lang="en-US" sz="2053" b="1" u="none" strike="noStrike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Technische Fakultät:</a:t>
            </a:r>
          </a:p>
          <a:p>
            <a:pPr marL="0" lvl="0" indent="0" algn="l">
              <a:lnSpc>
                <a:spcPts val="2875"/>
              </a:lnSpc>
              <a:spcBef>
                <a:spcPct val="0"/>
              </a:spcBef>
            </a:pPr>
            <a:r>
              <a:rPr lang="en-US" sz="205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Physik, Mathematik, Materialwissenschaften, Wirtschaftsingenieurwesen</a:t>
            </a:r>
          </a:p>
          <a:p>
            <a:pPr marL="0" lvl="0" indent="0" algn="l">
              <a:lnSpc>
                <a:spcPts val="2875"/>
              </a:lnSpc>
              <a:spcBef>
                <a:spcPct val="0"/>
              </a:spcBef>
            </a:pPr>
            <a:r>
              <a:rPr lang="en-US" sz="205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(2.076 Studierende)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966715" y="5860691"/>
            <a:ext cx="4595178" cy="1071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5"/>
              </a:lnSpc>
              <a:spcBef>
                <a:spcPct val="0"/>
              </a:spcBef>
            </a:pPr>
            <a:r>
              <a:rPr lang="en-US" sz="2053" b="1" u="none" strike="noStrike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Fakultät für Angewandte Informatik:</a:t>
            </a:r>
          </a:p>
          <a:p>
            <a:pPr marL="0" lvl="0" indent="0" algn="l">
              <a:lnSpc>
                <a:spcPts val="2875"/>
              </a:lnSpc>
              <a:spcBef>
                <a:spcPct val="0"/>
              </a:spcBef>
            </a:pPr>
            <a:r>
              <a:rPr lang="en-US" sz="205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Informatik, Geographie</a:t>
            </a:r>
          </a:p>
          <a:p>
            <a:pPr marL="0" lvl="0" indent="0" algn="l">
              <a:lnSpc>
                <a:spcPts val="2875"/>
              </a:lnSpc>
              <a:spcBef>
                <a:spcPct val="0"/>
              </a:spcBef>
            </a:pPr>
            <a:r>
              <a:rPr lang="en-US" sz="205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(2.517 Studierende)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966715" y="7676902"/>
            <a:ext cx="5218366" cy="1071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5"/>
              </a:lnSpc>
              <a:spcBef>
                <a:spcPct val="0"/>
              </a:spcBef>
            </a:pPr>
            <a:r>
              <a:rPr lang="en-US" sz="2053" b="1" u="none" strike="noStrike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Medizinische Fakultät:</a:t>
            </a:r>
          </a:p>
          <a:p>
            <a:pPr marL="0" lvl="0" indent="0" algn="l">
              <a:lnSpc>
                <a:spcPts val="2875"/>
              </a:lnSpc>
              <a:spcBef>
                <a:spcPct val="0"/>
              </a:spcBef>
            </a:pPr>
            <a:r>
              <a:rPr lang="en-US" sz="205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Humanmedizin, Hebammenwissenschaft</a:t>
            </a:r>
          </a:p>
          <a:p>
            <a:pPr marL="0" lvl="0" indent="0" algn="l">
              <a:lnSpc>
                <a:spcPts val="2875"/>
              </a:lnSpc>
              <a:spcBef>
                <a:spcPct val="0"/>
              </a:spcBef>
            </a:pPr>
            <a:r>
              <a:rPr lang="en-US" sz="205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(738 Studierende)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7889217" cy="10062684"/>
          </a:xfrm>
          <a:custGeom>
            <a:avLst/>
            <a:gdLst/>
            <a:ahLst/>
            <a:cxnLst/>
            <a:rect l="l" t="t" r="r" b="b"/>
            <a:pathLst>
              <a:path w="17889217" h="10062684">
                <a:moveTo>
                  <a:pt x="0" y="0"/>
                </a:moveTo>
                <a:lnTo>
                  <a:pt x="17889217" y="0"/>
                </a:lnTo>
                <a:lnTo>
                  <a:pt x="17889217" y="10062684"/>
                </a:lnTo>
                <a:lnTo>
                  <a:pt x="0" y="100626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717213" y="2173101"/>
            <a:ext cx="16853574" cy="6383291"/>
          </a:xfrm>
          <a:custGeom>
            <a:avLst/>
            <a:gdLst/>
            <a:ahLst/>
            <a:cxnLst/>
            <a:rect l="l" t="t" r="r" b="b"/>
            <a:pathLst>
              <a:path w="16853574" h="6383291">
                <a:moveTo>
                  <a:pt x="0" y="0"/>
                </a:moveTo>
                <a:lnTo>
                  <a:pt x="16853574" y="0"/>
                </a:lnTo>
                <a:lnTo>
                  <a:pt x="16853574" y="6383291"/>
                </a:lnTo>
                <a:lnTo>
                  <a:pt x="0" y="63832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lgDash"/>
            <a:miter/>
          </a:ln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13946045" y="2173101"/>
            <a:ext cx="2596429" cy="2434152"/>
          </a:xfrm>
          <a:custGeom>
            <a:avLst/>
            <a:gdLst/>
            <a:ahLst/>
            <a:cxnLst/>
            <a:rect l="l" t="t" r="r" b="b"/>
            <a:pathLst>
              <a:path w="2596429" h="2434152">
                <a:moveTo>
                  <a:pt x="0" y="0"/>
                </a:moveTo>
                <a:lnTo>
                  <a:pt x="2596430" y="0"/>
                </a:lnTo>
                <a:lnTo>
                  <a:pt x="2596430" y="2434153"/>
                </a:lnTo>
                <a:lnTo>
                  <a:pt x="0" y="24341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875076" y="588327"/>
            <a:ext cx="4179464" cy="795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Dozierende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189578" y="2472125"/>
            <a:ext cx="5908845" cy="154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80"/>
              </a:lnSpc>
            </a:pPr>
            <a:r>
              <a:rPr lang="en-US" sz="3914" b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Dozent:innen</a:t>
            </a:r>
          </a:p>
          <a:p>
            <a:pPr algn="ctr">
              <a:lnSpc>
                <a:spcPts val="3423"/>
              </a:lnSpc>
              <a:spcBef>
                <a:spcPct val="0"/>
              </a:spcBef>
            </a:pPr>
            <a:r>
              <a:rPr lang="en-US" sz="244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Lehrende an Hochschulen und anderen Bildungseinrichtungen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75076" y="6216872"/>
            <a:ext cx="6007057" cy="2235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Professor:innen</a:t>
            </a:r>
          </a:p>
          <a:p>
            <a:pPr marL="0" lvl="0" indent="0" algn="ctr">
              <a:lnSpc>
                <a:spcPts val="3430"/>
              </a:lnSpc>
              <a:spcBef>
                <a:spcPct val="0"/>
              </a:spcBef>
            </a:pPr>
            <a:r>
              <a:rPr lang="en-US" sz="245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Höchstrangige Lehrkräfte an deutschen Hochschulen</a:t>
            </a:r>
          </a:p>
          <a:p>
            <a:pPr marL="0" lvl="0" indent="0" algn="ctr">
              <a:lnSpc>
                <a:spcPts val="3430"/>
              </a:lnSpc>
              <a:spcBef>
                <a:spcPct val="0"/>
              </a:spcBef>
            </a:pPr>
            <a:r>
              <a:rPr lang="en-US" sz="245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eine Professur erlangt man durch Habilitation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307442" y="6164484"/>
            <a:ext cx="6127835" cy="2340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Wissenschaftliche Mitarbeiter:innen</a:t>
            </a:r>
          </a:p>
          <a:p>
            <a:pPr marL="0" lvl="0" indent="0" algn="ctr">
              <a:lnSpc>
                <a:spcPts val="3430"/>
              </a:lnSpc>
              <a:spcBef>
                <a:spcPct val="0"/>
              </a:spcBef>
            </a:pPr>
            <a:r>
              <a:rPr lang="en-US" sz="245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arbeiten an einem Forschungsprojekt</a:t>
            </a:r>
          </a:p>
          <a:p>
            <a:pPr marL="0" lvl="0" indent="0" algn="ctr">
              <a:lnSpc>
                <a:spcPts val="3430"/>
              </a:lnSpc>
              <a:spcBef>
                <a:spcPct val="0"/>
              </a:spcBef>
            </a:pPr>
            <a:r>
              <a:rPr lang="en-US" sz="245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⟶ Aufgaben: Forschung, Lehrveranstaltungen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1843</Words>
  <Application>Microsoft Office PowerPoint</Application>
  <PresentationFormat>Benutzerdefiniert</PresentationFormat>
  <Paragraphs>226</Paragraphs>
  <Slides>24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9" baseType="lpstr">
      <vt:lpstr>Canva Sans Bold</vt:lpstr>
      <vt:lpstr>Arial</vt:lpstr>
      <vt:lpstr>Canva Sans</vt:lpstr>
      <vt:lpstr>Calibri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 Grundbegriffe im Studium</dc:title>
  <cp:lastModifiedBy>Olivia Mannes</cp:lastModifiedBy>
  <cp:revision>13</cp:revision>
  <dcterms:created xsi:type="dcterms:W3CDTF">2006-08-16T00:00:00Z</dcterms:created>
  <dcterms:modified xsi:type="dcterms:W3CDTF">2026-03-23T12:25:18Z</dcterms:modified>
  <dc:identifier>DAHCObBQhl4</dc:identifier>
</cp:coreProperties>
</file>