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Lst>
  <p:sldSz cx="18288000" cy="10287000"/>
  <p:notesSz cx="6858000" cy="9144000"/>
  <p:embeddedFontLst>
    <p:embeddedFont>
      <p:font typeface="Canva Sans" panose="020B0604020202020204" charset="0"/>
      <p:regular r:id="rId10"/>
    </p:embeddedFont>
    <p:embeddedFont>
      <p:font typeface="Canva Sans Bold" panose="020B0604020202020204" charset="0"/>
      <p:regular r:id="rId11"/>
    </p:embeddedFont>
    <p:embeddedFont>
      <p:font typeface="Canva Sans Italics" panose="020B0604020202020204" charset="0"/>
      <p:regular r:id="rId1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81" d="100"/>
          <a:sy n="81" d="100"/>
        </p:scale>
        <p:origin x="17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uni-augsburg.de/de/portal/internationals/abschluss/svk/" TargetMode="External"/><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svg"/><Relationship Id="rId12" Type="http://schemas.openxmlformats.org/officeDocument/2006/relationships/image" Target="../media/image16.png"/><Relationship Id="rId17" Type="http://schemas.openxmlformats.org/officeDocument/2006/relationships/image" Target="../media/image21.svg"/><Relationship Id="rId2" Type="http://schemas.openxmlformats.org/officeDocument/2006/relationships/image" Target="../media/image3.pn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9.svg"/><Relationship Id="rId10" Type="http://schemas.openxmlformats.org/officeDocument/2006/relationships/image" Target="../media/image14.png"/><Relationship Id="rId19" Type="http://schemas.openxmlformats.org/officeDocument/2006/relationships/image" Target="../media/image23.sv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1.png"/><Relationship Id="rId7"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hyperlink" Target="https://www.uni-augsburg.de/de/portal/internationals/interkulturelles/" TargetMode="External"/><Relationship Id="rId5" Type="http://schemas.openxmlformats.org/officeDocument/2006/relationships/image" Target="../media/image32.sv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hyperlink" Target="https://augsburg.esn-germany.de" TargetMode="External"/><Relationship Id="rId5" Type="http://schemas.openxmlformats.org/officeDocument/2006/relationships/image" Target="../media/image38.png"/><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de-DE"/>
          </a:p>
        </p:txBody>
      </p:sp>
      <p:sp>
        <p:nvSpPr>
          <p:cNvPr id="3" name="Freeform 3"/>
          <p:cNvSpPr/>
          <p:nvPr/>
        </p:nvSpPr>
        <p:spPr>
          <a:xfrm>
            <a:off x="8696163" y="0"/>
            <a:ext cx="8563137" cy="8771459"/>
          </a:xfrm>
          <a:custGeom>
            <a:avLst/>
            <a:gdLst/>
            <a:ahLst/>
            <a:cxnLst/>
            <a:rect l="l" t="t" r="r" b="b"/>
            <a:pathLst>
              <a:path w="8563137" h="8771459">
                <a:moveTo>
                  <a:pt x="0" y="0"/>
                </a:moveTo>
                <a:lnTo>
                  <a:pt x="8563137" y="0"/>
                </a:lnTo>
                <a:lnTo>
                  <a:pt x="8563137" y="8771459"/>
                </a:lnTo>
                <a:lnTo>
                  <a:pt x="0" y="8771459"/>
                </a:lnTo>
                <a:lnTo>
                  <a:pt x="0" y="0"/>
                </a:lnTo>
                <a:close/>
              </a:path>
            </a:pathLst>
          </a:custGeom>
          <a:blipFill>
            <a:blip r:embed="rId3"/>
            <a:stretch>
              <a:fillRect/>
            </a:stretch>
          </a:blipFill>
        </p:spPr>
        <p:txBody>
          <a:bodyPr/>
          <a:lstStyle/>
          <a:p>
            <a:endParaRPr lang="de-DE"/>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7889217" cy="10062684"/>
          </a:xfrm>
          <a:custGeom>
            <a:avLst/>
            <a:gdLst/>
            <a:ahLst/>
            <a:cxnLst/>
            <a:rect l="l" t="t" r="r" b="b"/>
            <a:pathLst>
              <a:path w="17889217" h="10062684">
                <a:moveTo>
                  <a:pt x="0" y="0"/>
                </a:moveTo>
                <a:lnTo>
                  <a:pt x="17889217" y="0"/>
                </a:lnTo>
                <a:lnTo>
                  <a:pt x="17889217" y="10062684"/>
                </a:lnTo>
                <a:lnTo>
                  <a:pt x="0" y="10062684"/>
                </a:lnTo>
                <a:lnTo>
                  <a:pt x="0" y="0"/>
                </a:lnTo>
                <a:close/>
              </a:path>
            </a:pathLst>
          </a:custGeom>
          <a:blipFill>
            <a:blip r:embed="rId2"/>
            <a:stretch>
              <a:fillRect/>
            </a:stretch>
          </a:blipFill>
        </p:spPr>
        <p:txBody>
          <a:bodyPr/>
          <a:lstStyle/>
          <a:p>
            <a:endParaRPr lang="de-DE"/>
          </a:p>
        </p:txBody>
      </p:sp>
      <p:sp>
        <p:nvSpPr>
          <p:cNvPr id="3" name="TextBox 3"/>
          <p:cNvSpPr txBox="1"/>
          <p:nvPr/>
        </p:nvSpPr>
        <p:spPr>
          <a:xfrm>
            <a:off x="1028700" y="4258582"/>
            <a:ext cx="16072052" cy="4717958"/>
          </a:xfrm>
          <a:prstGeom prst="rect">
            <a:avLst/>
          </a:prstGeom>
        </p:spPr>
        <p:txBody>
          <a:bodyPr lIns="0" tIns="0" rIns="0" bIns="0" rtlCol="0" anchor="t">
            <a:spAutoFit/>
          </a:bodyPr>
          <a:lstStyle/>
          <a:p>
            <a:pPr algn="just">
              <a:lnSpc>
                <a:spcPts val="4200"/>
              </a:lnSpc>
              <a:spcBef>
                <a:spcPct val="0"/>
              </a:spcBef>
            </a:pPr>
            <a:endParaRPr dirty="0"/>
          </a:p>
          <a:p>
            <a:pPr algn="just">
              <a:lnSpc>
                <a:spcPts val="4690"/>
              </a:lnSpc>
              <a:spcBef>
                <a:spcPct val="0"/>
              </a:spcBef>
            </a:pPr>
            <a:r>
              <a:rPr lang="en-US" sz="3350" b="1" dirty="0" err="1">
                <a:solidFill>
                  <a:srgbClr val="A3017C"/>
                </a:solidFill>
                <a:latin typeface="Canva Sans Bold"/>
                <a:ea typeface="Canva Sans Bold"/>
                <a:cs typeface="Canva Sans Bold"/>
                <a:sym typeface="Canva Sans Bold"/>
              </a:rPr>
              <a:t>Diese</a:t>
            </a:r>
            <a:r>
              <a:rPr lang="en-US" sz="3350" b="1" dirty="0">
                <a:solidFill>
                  <a:srgbClr val="A3017C"/>
                </a:solidFill>
                <a:latin typeface="Canva Sans Bold"/>
                <a:ea typeface="Canva Sans Bold"/>
                <a:cs typeface="Canva Sans Bold"/>
                <a:sym typeface="Canva Sans Bold"/>
              </a:rPr>
              <a:t> </a:t>
            </a:r>
            <a:r>
              <a:rPr lang="en-US" sz="3350" b="1" dirty="0" err="1">
                <a:solidFill>
                  <a:srgbClr val="A3017C"/>
                </a:solidFill>
                <a:latin typeface="Canva Sans Bold"/>
                <a:ea typeface="Canva Sans Bold"/>
                <a:cs typeface="Canva Sans Bold"/>
                <a:sym typeface="Canva Sans Bold"/>
              </a:rPr>
              <a:t>Präsentation</a:t>
            </a:r>
            <a:r>
              <a:rPr lang="en-US" sz="3350" b="1" dirty="0">
                <a:solidFill>
                  <a:srgbClr val="A3017C"/>
                </a:solidFill>
                <a:latin typeface="Canva Sans Bold"/>
                <a:ea typeface="Canva Sans Bold"/>
                <a:cs typeface="Canva Sans Bold"/>
                <a:sym typeface="Canva Sans Bold"/>
              </a:rPr>
              <a:t> </a:t>
            </a:r>
            <a:r>
              <a:rPr lang="en-US" sz="3350" b="1" dirty="0" err="1">
                <a:solidFill>
                  <a:srgbClr val="A3017C"/>
                </a:solidFill>
                <a:latin typeface="Canva Sans Bold"/>
                <a:ea typeface="Canva Sans Bold"/>
                <a:cs typeface="Canva Sans Bold"/>
                <a:sym typeface="Canva Sans Bold"/>
              </a:rPr>
              <a:t>ist</a:t>
            </a:r>
            <a:r>
              <a:rPr lang="en-US" sz="3350" b="1" dirty="0">
                <a:solidFill>
                  <a:srgbClr val="A3017C"/>
                </a:solidFill>
                <a:latin typeface="Canva Sans Bold"/>
                <a:ea typeface="Canva Sans Bold"/>
                <a:cs typeface="Canva Sans Bold"/>
                <a:sym typeface="Canva Sans Bold"/>
              </a:rPr>
              <a:t> die </a:t>
            </a:r>
            <a:r>
              <a:rPr lang="en-US" sz="3350" b="1" dirty="0" err="1">
                <a:solidFill>
                  <a:srgbClr val="A3017C"/>
                </a:solidFill>
                <a:latin typeface="Canva Sans Bold"/>
                <a:ea typeface="Canva Sans Bold"/>
                <a:cs typeface="Canva Sans Bold"/>
                <a:sym typeface="Canva Sans Bold"/>
              </a:rPr>
              <a:t>erste</a:t>
            </a:r>
            <a:r>
              <a:rPr lang="en-US" sz="3350" b="1" dirty="0">
                <a:solidFill>
                  <a:srgbClr val="A3017C"/>
                </a:solidFill>
                <a:latin typeface="Canva Sans Bold"/>
                <a:ea typeface="Canva Sans Bold"/>
                <a:cs typeface="Canva Sans Bold"/>
                <a:sym typeface="Canva Sans Bold"/>
              </a:rPr>
              <a:t> von </a:t>
            </a:r>
            <a:r>
              <a:rPr lang="en-US" sz="3350" b="1" dirty="0" err="1">
                <a:solidFill>
                  <a:srgbClr val="A3017C"/>
                </a:solidFill>
                <a:latin typeface="Canva Sans Bold"/>
                <a:ea typeface="Canva Sans Bold"/>
                <a:cs typeface="Canva Sans Bold"/>
                <a:sym typeface="Canva Sans Bold"/>
              </a:rPr>
              <a:t>insgesamt</a:t>
            </a:r>
            <a:r>
              <a:rPr lang="en-US" sz="3350" b="1" dirty="0">
                <a:solidFill>
                  <a:srgbClr val="A3017C"/>
                </a:solidFill>
                <a:latin typeface="Canva Sans Bold"/>
                <a:ea typeface="Canva Sans Bold"/>
                <a:cs typeface="Canva Sans Bold"/>
                <a:sym typeface="Canva Sans Bold"/>
              </a:rPr>
              <a:t> </a:t>
            </a:r>
            <a:r>
              <a:rPr lang="en-US" sz="3350" b="1" dirty="0" err="1">
                <a:solidFill>
                  <a:srgbClr val="A3017C"/>
                </a:solidFill>
                <a:latin typeface="Canva Sans Bold"/>
                <a:ea typeface="Canva Sans Bold"/>
                <a:cs typeface="Canva Sans Bold"/>
                <a:sym typeface="Canva Sans Bold"/>
              </a:rPr>
              <a:t>sieben</a:t>
            </a:r>
            <a:r>
              <a:rPr lang="en-US" sz="3350" dirty="0">
                <a:solidFill>
                  <a:srgbClr val="A3017C"/>
                </a:solidFill>
                <a:latin typeface="Canva Sans"/>
                <a:ea typeface="Canva Sans"/>
                <a:cs typeface="Canva Sans"/>
                <a:sym typeface="Canva Sans"/>
              </a:rPr>
              <a:t>.</a:t>
            </a:r>
            <a:r>
              <a:rPr lang="en-US" sz="3350" dirty="0">
                <a:solidFill>
                  <a:srgbClr val="000000"/>
                </a:solidFill>
                <a:latin typeface="Canva Sans"/>
                <a:ea typeface="Canva Sans"/>
                <a:cs typeface="Canva Sans"/>
                <a:sym typeface="Canva Sans"/>
              </a:rPr>
              <a:t> Wir </a:t>
            </a:r>
            <a:r>
              <a:rPr lang="en-US" sz="3350" dirty="0" err="1">
                <a:solidFill>
                  <a:srgbClr val="000000"/>
                </a:solidFill>
                <a:latin typeface="Canva Sans"/>
                <a:ea typeface="Canva Sans"/>
                <a:cs typeface="Canva Sans"/>
                <a:sym typeface="Canva Sans"/>
              </a:rPr>
              <a:t>empfehlen</a:t>
            </a:r>
            <a:r>
              <a:rPr lang="en-US" sz="3350" dirty="0">
                <a:solidFill>
                  <a:srgbClr val="000000"/>
                </a:solidFill>
                <a:latin typeface="Canva Sans"/>
                <a:ea typeface="Canva Sans"/>
                <a:cs typeface="Canva Sans"/>
                <a:sym typeface="Canva Sans"/>
              </a:rPr>
              <a:t>, alle </a:t>
            </a:r>
            <a:r>
              <a:rPr lang="en-US" sz="3350" dirty="0" err="1">
                <a:solidFill>
                  <a:srgbClr val="000000"/>
                </a:solidFill>
                <a:latin typeface="Canva Sans"/>
                <a:ea typeface="Canva Sans"/>
                <a:cs typeface="Canva Sans"/>
                <a:sym typeface="Canva Sans"/>
              </a:rPr>
              <a:t>Präsentationen</a:t>
            </a:r>
            <a:r>
              <a:rPr lang="en-US" sz="3350" dirty="0">
                <a:solidFill>
                  <a:srgbClr val="000000"/>
                </a:solidFill>
                <a:latin typeface="Canva Sans"/>
                <a:ea typeface="Canva Sans"/>
                <a:cs typeface="Canva Sans"/>
                <a:sym typeface="Canva Sans"/>
              </a:rPr>
              <a:t> </a:t>
            </a:r>
            <a:r>
              <a:rPr lang="en-US" sz="3350" dirty="0" err="1">
                <a:solidFill>
                  <a:srgbClr val="000000"/>
                </a:solidFill>
                <a:latin typeface="Canva Sans"/>
                <a:ea typeface="Canva Sans"/>
                <a:cs typeface="Canva Sans"/>
                <a:sym typeface="Canva Sans"/>
              </a:rPr>
              <a:t>sorgfältig</a:t>
            </a:r>
            <a:r>
              <a:rPr lang="en-US" sz="3350" dirty="0">
                <a:solidFill>
                  <a:srgbClr val="000000"/>
                </a:solidFill>
                <a:latin typeface="Canva Sans"/>
                <a:ea typeface="Canva Sans"/>
                <a:cs typeface="Canva Sans"/>
                <a:sym typeface="Canva Sans"/>
              </a:rPr>
              <a:t> </a:t>
            </a:r>
            <a:r>
              <a:rPr lang="en-US" sz="3350" dirty="0" err="1">
                <a:solidFill>
                  <a:srgbClr val="000000"/>
                </a:solidFill>
                <a:latin typeface="Canva Sans"/>
                <a:ea typeface="Canva Sans"/>
                <a:cs typeface="Canva Sans"/>
                <a:sym typeface="Canva Sans"/>
              </a:rPr>
              <a:t>durchzusehen</a:t>
            </a:r>
            <a:r>
              <a:rPr lang="en-US" sz="3350" dirty="0">
                <a:solidFill>
                  <a:srgbClr val="000000"/>
                </a:solidFill>
                <a:latin typeface="Canva Sans"/>
                <a:ea typeface="Canva Sans"/>
                <a:cs typeface="Canva Sans"/>
                <a:sym typeface="Canva Sans"/>
              </a:rPr>
              <a:t>, um gut </a:t>
            </a:r>
            <a:r>
              <a:rPr lang="en-US" sz="3350" dirty="0" err="1">
                <a:solidFill>
                  <a:srgbClr val="000000"/>
                </a:solidFill>
                <a:latin typeface="Canva Sans"/>
                <a:ea typeface="Canva Sans"/>
                <a:cs typeface="Canva Sans"/>
                <a:sym typeface="Canva Sans"/>
              </a:rPr>
              <a:t>vorbereitet</a:t>
            </a:r>
            <a:r>
              <a:rPr lang="en-US" sz="3350" dirty="0">
                <a:solidFill>
                  <a:srgbClr val="000000"/>
                </a:solidFill>
                <a:latin typeface="Canva Sans"/>
                <a:ea typeface="Canva Sans"/>
                <a:cs typeface="Canva Sans"/>
                <a:sym typeface="Canva Sans"/>
              </a:rPr>
              <a:t> in </a:t>
            </a:r>
            <a:r>
              <a:rPr lang="en-US" sz="3350" dirty="0" err="1">
                <a:solidFill>
                  <a:srgbClr val="000000"/>
                </a:solidFill>
                <a:latin typeface="Canva Sans"/>
                <a:ea typeface="Canva Sans"/>
                <a:cs typeface="Canva Sans"/>
                <a:sym typeface="Canva Sans"/>
              </a:rPr>
              <a:t>Ihr</a:t>
            </a:r>
            <a:r>
              <a:rPr lang="en-US" sz="3350" dirty="0">
                <a:solidFill>
                  <a:srgbClr val="000000"/>
                </a:solidFill>
                <a:latin typeface="Canva Sans"/>
                <a:ea typeface="Canva Sans"/>
                <a:cs typeface="Canva Sans"/>
                <a:sym typeface="Canva Sans"/>
              </a:rPr>
              <a:t> Studium </a:t>
            </a:r>
            <a:r>
              <a:rPr lang="en-US" sz="3350" dirty="0" err="1">
                <a:solidFill>
                  <a:srgbClr val="000000"/>
                </a:solidFill>
                <a:latin typeface="Canva Sans"/>
                <a:ea typeface="Canva Sans"/>
                <a:cs typeface="Canva Sans"/>
                <a:sym typeface="Canva Sans"/>
              </a:rPr>
              <a:t>zu</a:t>
            </a:r>
            <a:r>
              <a:rPr lang="en-US" sz="3350" dirty="0">
                <a:solidFill>
                  <a:srgbClr val="000000"/>
                </a:solidFill>
                <a:latin typeface="Canva Sans"/>
                <a:ea typeface="Canva Sans"/>
                <a:cs typeface="Canva Sans"/>
                <a:sym typeface="Canva Sans"/>
              </a:rPr>
              <a:t> </a:t>
            </a:r>
            <a:r>
              <a:rPr lang="en-US" sz="3350" dirty="0" err="1">
                <a:solidFill>
                  <a:srgbClr val="000000"/>
                </a:solidFill>
                <a:latin typeface="Canva Sans"/>
                <a:ea typeface="Canva Sans"/>
                <a:cs typeface="Canva Sans"/>
                <a:sym typeface="Canva Sans"/>
              </a:rPr>
              <a:t>starten</a:t>
            </a:r>
            <a:r>
              <a:rPr lang="en-US" sz="3350" dirty="0">
                <a:solidFill>
                  <a:srgbClr val="000000"/>
                </a:solidFill>
                <a:latin typeface="Canva Sans"/>
                <a:ea typeface="Canva Sans"/>
                <a:cs typeface="Canva Sans"/>
                <a:sym typeface="Canva Sans"/>
              </a:rPr>
              <a:t> und </a:t>
            </a:r>
            <a:r>
              <a:rPr lang="en-US" sz="3350" dirty="0" err="1">
                <a:solidFill>
                  <a:srgbClr val="000000"/>
                </a:solidFill>
                <a:latin typeface="Canva Sans"/>
                <a:ea typeface="Canva Sans"/>
                <a:cs typeface="Canva Sans"/>
                <a:sym typeface="Canva Sans"/>
              </a:rPr>
              <a:t>wichtige</a:t>
            </a:r>
            <a:r>
              <a:rPr lang="en-US" sz="3350" dirty="0">
                <a:solidFill>
                  <a:srgbClr val="000000"/>
                </a:solidFill>
                <a:latin typeface="Canva Sans"/>
                <a:ea typeface="Canva Sans"/>
                <a:cs typeface="Canva Sans"/>
                <a:sym typeface="Canva Sans"/>
              </a:rPr>
              <a:t> </a:t>
            </a:r>
            <a:r>
              <a:rPr lang="en-US" sz="3350" dirty="0" err="1">
                <a:solidFill>
                  <a:srgbClr val="000000"/>
                </a:solidFill>
                <a:latin typeface="Canva Sans"/>
                <a:ea typeface="Canva Sans"/>
                <a:cs typeface="Canva Sans"/>
                <a:sym typeface="Canva Sans"/>
              </a:rPr>
              <a:t>Fragen</a:t>
            </a:r>
            <a:r>
              <a:rPr lang="en-US" sz="3350" dirty="0">
                <a:solidFill>
                  <a:srgbClr val="000000"/>
                </a:solidFill>
                <a:latin typeface="Canva Sans"/>
                <a:ea typeface="Canva Sans"/>
                <a:cs typeface="Canva Sans"/>
                <a:sym typeface="Canva Sans"/>
              </a:rPr>
              <a:t> </a:t>
            </a:r>
            <a:r>
              <a:rPr lang="en-US" sz="3350" dirty="0" err="1">
                <a:solidFill>
                  <a:srgbClr val="000000"/>
                </a:solidFill>
                <a:latin typeface="Canva Sans"/>
                <a:ea typeface="Canva Sans"/>
                <a:cs typeface="Canva Sans"/>
                <a:sym typeface="Canva Sans"/>
              </a:rPr>
              <a:t>zu</a:t>
            </a:r>
            <a:r>
              <a:rPr lang="en-US" sz="3350" dirty="0">
                <a:solidFill>
                  <a:srgbClr val="000000"/>
                </a:solidFill>
                <a:latin typeface="Canva Sans"/>
                <a:ea typeface="Canva Sans"/>
                <a:cs typeface="Canva Sans"/>
                <a:sym typeface="Canva Sans"/>
              </a:rPr>
              <a:t> </a:t>
            </a:r>
            <a:r>
              <a:rPr lang="en-US" sz="3350" dirty="0" err="1">
                <a:solidFill>
                  <a:srgbClr val="000000"/>
                </a:solidFill>
                <a:latin typeface="Canva Sans"/>
                <a:ea typeface="Canva Sans"/>
                <a:cs typeface="Canva Sans"/>
                <a:sym typeface="Canva Sans"/>
              </a:rPr>
              <a:t>klären</a:t>
            </a:r>
            <a:r>
              <a:rPr lang="en-US" sz="3350" dirty="0">
                <a:solidFill>
                  <a:srgbClr val="000000"/>
                </a:solidFill>
                <a:latin typeface="Canva Sans"/>
                <a:ea typeface="Canva Sans"/>
                <a:cs typeface="Canva Sans"/>
                <a:sym typeface="Canva Sans"/>
              </a:rPr>
              <a:t>.</a:t>
            </a:r>
          </a:p>
          <a:p>
            <a:pPr algn="just">
              <a:lnSpc>
                <a:spcPts val="4690"/>
              </a:lnSpc>
              <a:spcBef>
                <a:spcPct val="0"/>
              </a:spcBef>
            </a:pPr>
            <a:endParaRPr lang="en-US" sz="3350" dirty="0">
              <a:solidFill>
                <a:srgbClr val="000000"/>
              </a:solidFill>
              <a:latin typeface="Canva Sans"/>
              <a:ea typeface="Canva Sans"/>
              <a:cs typeface="Canva Sans"/>
              <a:sym typeface="Canva Sans"/>
            </a:endParaRPr>
          </a:p>
          <a:p>
            <a:pPr algn="just">
              <a:lnSpc>
                <a:spcPts val="4690"/>
              </a:lnSpc>
              <a:spcBef>
                <a:spcPct val="0"/>
              </a:spcBef>
            </a:pPr>
            <a:r>
              <a:rPr lang="en-US" sz="3350" dirty="0">
                <a:solidFill>
                  <a:srgbClr val="000000"/>
                </a:solidFill>
                <a:latin typeface="Canva Sans"/>
                <a:ea typeface="Canva Sans"/>
                <a:cs typeface="Canva Sans"/>
                <a:sym typeface="Canva Sans"/>
              </a:rPr>
              <a:t>Alle </a:t>
            </a:r>
            <a:r>
              <a:rPr lang="en-US" sz="3350" dirty="0" err="1">
                <a:solidFill>
                  <a:srgbClr val="000000"/>
                </a:solidFill>
                <a:latin typeface="Canva Sans"/>
                <a:ea typeface="Canva Sans"/>
                <a:cs typeface="Canva Sans"/>
                <a:sym typeface="Canva Sans"/>
              </a:rPr>
              <a:t>Präsentationen</a:t>
            </a:r>
            <a:r>
              <a:rPr lang="en-US" sz="3350" dirty="0">
                <a:solidFill>
                  <a:srgbClr val="000000"/>
                </a:solidFill>
                <a:latin typeface="Canva Sans"/>
                <a:ea typeface="Canva Sans"/>
                <a:cs typeface="Canva Sans"/>
                <a:sym typeface="Canva Sans"/>
              </a:rPr>
              <a:t> </a:t>
            </a:r>
            <a:r>
              <a:rPr lang="en-US" sz="3350" dirty="0" err="1">
                <a:solidFill>
                  <a:srgbClr val="000000"/>
                </a:solidFill>
                <a:latin typeface="Canva Sans"/>
                <a:ea typeface="Canva Sans"/>
                <a:cs typeface="Canva Sans"/>
                <a:sym typeface="Canva Sans"/>
              </a:rPr>
              <a:t>sind</a:t>
            </a:r>
            <a:r>
              <a:rPr lang="en-US" sz="3350" dirty="0">
                <a:solidFill>
                  <a:srgbClr val="000000"/>
                </a:solidFill>
                <a:latin typeface="Canva Sans"/>
                <a:ea typeface="Canva Sans"/>
                <a:cs typeface="Canva Sans"/>
                <a:sym typeface="Canva Sans"/>
              </a:rPr>
              <a:t> online </a:t>
            </a:r>
            <a:r>
              <a:rPr lang="en-US" sz="3350" dirty="0" err="1">
                <a:solidFill>
                  <a:srgbClr val="000000"/>
                </a:solidFill>
                <a:latin typeface="Canva Sans"/>
                <a:ea typeface="Canva Sans"/>
                <a:cs typeface="Canva Sans"/>
                <a:sym typeface="Canva Sans"/>
              </a:rPr>
              <a:t>verfügbar</a:t>
            </a:r>
            <a:r>
              <a:rPr lang="en-US" sz="3350" dirty="0">
                <a:solidFill>
                  <a:srgbClr val="000000"/>
                </a:solidFill>
                <a:latin typeface="Canva Sans"/>
                <a:ea typeface="Canva Sans"/>
                <a:cs typeface="Canva Sans"/>
                <a:sym typeface="Canva Sans"/>
              </a:rPr>
              <a:t> und </a:t>
            </a:r>
            <a:r>
              <a:rPr lang="en-US" sz="3350" dirty="0" err="1">
                <a:solidFill>
                  <a:srgbClr val="000000"/>
                </a:solidFill>
                <a:latin typeface="Canva Sans"/>
                <a:ea typeface="Canva Sans"/>
                <a:cs typeface="Canva Sans"/>
                <a:sym typeface="Canva Sans"/>
              </a:rPr>
              <a:t>können</a:t>
            </a:r>
            <a:r>
              <a:rPr lang="en-US" sz="3350" dirty="0">
                <a:solidFill>
                  <a:srgbClr val="000000"/>
                </a:solidFill>
                <a:latin typeface="Canva Sans"/>
                <a:ea typeface="Canva Sans"/>
                <a:cs typeface="Canva Sans"/>
                <a:sym typeface="Canva Sans"/>
              </a:rPr>
              <a:t> </a:t>
            </a:r>
            <a:r>
              <a:rPr lang="en-US" sz="3350" dirty="0" err="1">
                <a:solidFill>
                  <a:srgbClr val="000000"/>
                </a:solidFill>
                <a:latin typeface="Canva Sans"/>
                <a:ea typeface="Canva Sans"/>
                <a:cs typeface="Canva Sans"/>
                <a:sym typeface="Canva Sans"/>
              </a:rPr>
              <a:t>unter</a:t>
            </a:r>
            <a:r>
              <a:rPr lang="en-US" sz="3350" dirty="0">
                <a:solidFill>
                  <a:srgbClr val="000000"/>
                </a:solidFill>
                <a:latin typeface="Canva Sans"/>
                <a:ea typeface="Canva Sans"/>
                <a:cs typeface="Canva Sans"/>
                <a:sym typeface="Canva Sans"/>
              </a:rPr>
              <a:t> </a:t>
            </a:r>
            <a:r>
              <a:rPr lang="en-US" sz="3350" dirty="0" err="1">
                <a:solidFill>
                  <a:srgbClr val="000000"/>
                </a:solidFill>
                <a:latin typeface="Canva Sans"/>
                <a:ea typeface="Canva Sans"/>
                <a:cs typeface="Canva Sans"/>
                <a:sym typeface="Canva Sans"/>
              </a:rPr>
              <a:t>folgendem</a:t>
            </a:r>
            <a:r>
              <a:rPr lang="en-US" sz="3350" dirty="0">
                <a:solidFill>
                  <a:srgbClr val="000000"/>
                </a:solidFill>
                <a:latin typeface="Canva Sans"/>
                <a:ea typeface="Canva Sans"/>
                <a:cs typeface="Canva Sans"/>
                <a:sym typeface="Canva Sans"/>
              </a:rPr>
              <a:t> Link </a:t>
            </a:r>
            <a:r>
              <a:rPr lang="en-US" sz="3350" dirty="0" err="1">
                <a:solidFill>
                  <a:srgbClr val="000000"/>
                </a:solidFill>
                <a:latin typeface="Canva Sans"/>
                <a:ea typeface="Canva Sans"/>
                <a:cs typeface="Canva Sans"/>
                <a:sym typeface="Canva Sans"/>
              </a:rPr>
              <a:t>heruntergeladen</a:t>
            </a:r>
            <a:r>
              <a:rPr lang="en-US" sz="3350" dirty="0">
                <a:solidFill>
                  <a:srgbClr val="000000"/>
                </a:solidFill>
                <a:latin typeface="Canva Sans"/>
                <a:ea typeface="Canva Sans"/>
                <a:cs typeface="Canva Sans"/>
                <a:sym typeface="Canva Sans"/>
              </a:rPr>
              <a:t> </a:t>
            </a:r>
            <a:r>
              <a:rPr lang="en-US" sz="3350" dirty="0" err="1">
                <a:solidFill>
                  <a:srgbClr val="000000"/>
                </a:solidFill>
                <a:latin typeface="Canva Sans"/>
                <a:ea typeface="Canva Sans"/>
                <a:cs typeface="Canva Sans"/>
                <a:sym typeface="Canva Sans"/>
              </a:rPr>
              <a:t>werden</a:t>
            </a:r>
            <a:r>
              <a:rPr lang="en-US" sz="3350" dirty="0">
                <a:solidFill>
                  <a:srgbClr val="000000"/>
                </a:solidFill>
                <a:latin typeface="Canva Sans"/>
                <a:ea typeface="Canva Sans"/>
                <a:cs typeface="Canva Sans"/>
                <a:sym typeface="Canva Sans"/>
              </a:rPr>
              <a:t>: </a:t>
            </a:r>
          </a:p>
          <a:p>
            <a:pPr algn="just">
              <a:lnSpc>
                <a:spcPts val="4690"/>
              </a:lnSpc>
              <a:spcBef>
                <a:spcPct val="0"/>
              </a:spcBef>
            </a:pPr>
            <a:r>
              <a:rPr lang="en-US" sz="3350" u="sng" dirty="0">
                <a:solidFill>
                  <a:srgbClr val="000000"/>
                </a:solidFill>
                <a:latin typeface="Canva Sans"/>
                <a:ea typeface="Canva Sans"/>
                <a:cs typeface="Canva Sans"/>
                <a:sym typeface="Canva Sans"/>
                <a:hlinkClick r:id="rId3" tooltip="https://www.uni-augsburg.de/de/portal/internationals/abschluss/svk/"/>
              </a:rPr>
              <a:t>https://www.uni-augsburg.de/de/portal/internationals/abschluss/svk/</a:t>
            </a:r>
          </a:p>
        </p:txBody>
      </p:sp>
      <p:sp>
        <p:nvSpPr>
          <p:cNvPr id="4" name="Freeform 4"/>
          <p:cNvSpPr/>
          <p:nvPr/>
        </p:nvSpPr>
        <p:spPr>
          <a:xfrm>
            <a:off x="14764144" y="2038601"/>
            <a:ext cx="2336608" cy="2277131"/>
          </a:xfrm>
          <a:custGeom>
            <a:avLst/>
            <a:gdLst/>
            <a:ahLst/>
            <a:cxnLst/>
            <a:rect l="l" t="t" r="r" b="b"/>
            <a:pathLst>
              <a:path w="2336608" h="2277131">
                <a:moveTo>
                  <a:pt x="0" y="0"/>
                </a:moveTo>
                <a:lnTo>
                  <a:pt x="2336608" y="0"/>
                </a:lnTo>
                <a:lnTo>
                  <a:pt x="2336608" y="2277131"/>
                </a:lnTo>
                <a:lnTo>
                  <a:pt x="0" y="22771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5" name="TextBox 5"/>
          <p:cNvSpPr txBox="1"/>
          <p:nvPr/>
        </p:nvSpPr>
        <p:spPr>
          <a:xfrm>
            <a:off x="1028700" y="588327"/>
            <a:ext cx="12757274" cy="795021"/>
          </a:xfrm>
          <a:prstGeom prst="rect">
            <a:avLst/>
          </a:prstGeom>
        </p:spPr>
        <p:txBody>
          <a:bodyPr lIns="0" tIns="0" rIns="0" bIns="0" rtlCol="0" anchor="t">
            <a:spAutoFit/>
          </a:bodyPr>
          <a:lstStyle/>
          <a:p>
            <a:pPr algn="ctr">
              <a:lnSpc>
                <a:spcPts val="6579"/>
              </a:lnSpc>
              <a:spcBef>
                <a:spcPct val="0"/>
              </a:spcBef>
            </a:pPr>
            <a:r>
              <a:rPr lang="en-US" sz="4699" b="1">
                <a:solidFill>
                  <a:srgbClr val="A3017C"/>
                </a:solidFill>
                <a:latin typeface="Canva Sans Bold"/>
                <a:ea typeface="Canva Sans Bold"/>
                <a:cs typeface="Canva Sans Bold"/>
                <a:sym typeface="Canva Sans Bold"/>
              </a:rPr>
              <a:t>Wichtige Informationen zum Studienbeginn</a:t>
            </a:r>
          </a:p>
        </p:txBody>
      </p:sp>
      <p:sp>
        <p:nvSpPr>
          <p:cNvPr id="6" name="TextBox 6"/>
          <p:cNvSpPr txBox="1"/>
          <p:nvPr/>
        </p:nvSpPr>
        <p:spPr>
          <a:xfrm>
            <a:off x="1028700" y="1971926"/>
            <a:ext cx="12757274" cy="2343806"/>
          </a:xfrm>
          <a:prstGeom prst="rect">
            <a:avLst/>
          </a:prstGeom>
        </p:spPr>
        <p:txBody>
          <a:bodyPr lIns="0" tIns="0" rIns="0" bIns="0" rtlCol="0" anchor="t">
            <a:spAutoFit/>
          </a:bodyPr>
          <a:lstStyle/>
          <a:p>
            <a:pPr marL="0" lvl="0" indent="0" algn="just">
              <a:lnSpc>
                <a:spcPts val="4688"/>
              </a:lnSpc>
              <a:spcBef>
                <a:spcPct val="0"/>
              </a:spcBef>
            </a:pPr>
            <a:r>
              <a:rPr lang="en-US" sz="3349" u="none" strike="noStrike">
                <a:solidFill>
                  <a:srgbClr val="000000"/>
                </a:solidFill>
                <a:latin typeface="Canva Sans"/>
                <a:ea typeface="Canva Sans"/>
                <a:cs typeface="Canva Sans"/>
                <a:sym typeface="Canva Sans"/>
              </a:rPr>
              <a:t>Das Akademische Auslandsamt der Universität Augsburg hat für internationale Erstsemester eine Präsentationsreihe mit den wichtigsten Informationen rund um das Studium und Leben in Augsburg zusammengestellt.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7889217" cy="10062684"/>
          </a:xfrm>
          <a:custGeom>
            <a:avLst/>
            <a:gdLst/>
            <a:ahLst/>
            <a:cxnLst/>
            <a:rect l="l" t="t" r="r" b="b"/>
            <a:pathLst>
              <a:path w="17889217" h="10062684">
                <a:moveTo>
                  <a:pt x="0" y="0"/>
                </a:moveTo>
                <a:lnTo>
                  <a:pt x="17889217" y="0"/>
                </a:lnTo>
                <a:lnTo>
                  <a:pt x="17889217" y="10062684"/>
                </a:lnTo>
                <a:lnTo>
                  <a:pt x="0" y="10062684"/>
                </a:lnTo>
                <a:lnTo>
                  <a:pt x="0" y="0"/>
                </a:lnTo>
                <a:close/>
              </a:path>
            </a:pathLst>
          </a:custGeom>
          <a:blipFill>
            <a:blip r:embed="rId2"/>
            <a:stretch>
              <a:fillRect/>
            </a:stretch>
          </a:blipFill>
        </p:spPr>
        <p:txBody>
          <a:bodyPr/>
          <a:lstStyle/>
          <a:p>
            <a:endParaRPr lang="de-DE"/>
          </a:p>
        </p:txBody>
      </p:sp>
      <p:sp>
        <p:nvSpPr>
          <p:cNvPr id="3" name="Freeform 3"/>
          <p:cNvSpPr/>
          <p:nvPr/>
        </p:nvSpPr>
        <p:spPr>
          <a:xfrm>
            <a:off x="11430551" y="2522351"/>
            <a:ext cx="6254781" cy="5590210"/>
          </a:xfrm>
          <a:custGeom>
            <a:avLst/>
            <a:gdLst/>
            <a:ahLst/>
            <a:cxnLst/>
            <a:rect l="l" t="t" r="r" b="b"/>
            <a:pathLst>
              <a:path w="6254781" h="5590210">
                <a:moveTo>
                  <a:pt x="0" y="0"/>
                </a:moveTo>
                <a:lnTo>
                  <a:pt x="6254780" y="0"/>
                </a:lnTo>
                <a:lnTo>
                  <a:pt x="6254780" y="5590211"/>
                </a:lnTo>
                <a:lnTo>
                  <a:pt x="0" y="5590211"/>
                </a:lnTo>
                <a:lnTo>
                  <a:pt x="0" y="0"/>
                </a:lnTo>
                <a:close/>
              </a:path>
            </a:pathLst>
          </a:custGeom>
          <a:blipFill>
            <a:blip r:embed="rId3"/>
            <a:stretch>
              <a:fillRect/>
            </a:stretch>
          </a:blipFill>
        </p:spPr>
        <p:txBody>
          <a:bodyPr/>
          <a:lstStyle/>
          <a:p>
            <a:endParaRPr lang="de-DE"/>
          </a:p>
        </p:txBody>
      </p:sp>
      <p:sp>
        <p:nvSpPr>
          <p:cNvPr id="4" name="TextBox 4"/>
          <p:cNvSpPr txBox="1"/>
          <p:nvPr/>
        </p:nvSpPr>
        <p:spPr>
          <a:xfrm>
            <a:off x="858519" y="597818"/>
            <a:ext cx="13086082" cy="754887"/>
          </a:xfrm>
          <a:prstGeom prst="rect">
            <a:avLst/>
          </a:prstGeom>
        </p:spPr>
        <p:txBody>
          <a:bodyPr wrap="square" lIns="0" tIns="0" rIns="0" bIns="0" rtlCol="0" anchor="t">
            <a:spAutoFit/>
          </a:bodyPr>
          <a:lstStyle/>
          <a:p>
            <a:pPr algn="ctr">
              <a:lnSpc>
                <a:spcPts val="6299"/>
              </a:lnSpc>
              <a:spcBef>
                <a:spcPct val="0"/>
              </a:spcBef>
            </a:pPr>
            <a:r>
              <a:rPr lang="en-US" sz="4499" b="1" dirty="0" err="1">
                <a:solidFill>
                  <a:srgbClr val="A3017C"/>
                </a:solidFill>
                <a:latin typeface="Canva Sans Bold"/>
                <a:ea typeface="Canva Sans Bold"/>
                <a:cs typeface="Canva Sans Bold"/>
                <a:sym typeface="Canva Sans Bold"/>
              </a:rPr>
              <a:t>Lernen</a:t>
            </a:r>
            <a:r>
              <a:rPr lang="en-US" sz="4499" b="1" dirty="0">
                <a:solidFill>
                  <a:srgbClr val="A3017C"/>
                </a:solidFill>
                <a:latin typeface="Canva Sans Bold"/>
                <a:ea typeface="Canva Sans Bold"/>
                <a:cs typeface="Canva Sans Bold"/>
                <a:sym typeface="Canva Sans Bold"/>
              </a:rPr>
              <a:t> Sie die Universität Augsburg </a:t>
            </a:r>
            <a:r>
              <a:rPr lang="en-US" sz="4499" b="1" dirty="0" err="1">
                <a:solidFill>
                  <a:srgbClr val="A3017C"/>
                </a:solidFill>
                <a:latin typeface="Canva Sans Bold"/>
                <a:ea typeface="Canva Sans Bold"/>
                <a:cs typeface="Canva Sans Bold"/>
                <a:sym typeface="Canva Sans Bold"/>
              </a:rPr>
              <a:t>kennen</a:t>
            </a:r>
            <a:r>
              <a:rPr lang="en-US" sz="4499" b="1" dirty="0">
                <a:solidFill>
                  <a:srgbClr val="A3017C"/>
                </a:solidFill>
                <a:latin typeface="Canva Sans Bold"/>
                <a:ea typeface="Canva Sans Bold"/>
                <a:cs typeface="Canva Sans Bold"/>
                <a:sym typeface="Canva Sans Bold"/>
              </a:rPr>
              <a:t>!</a:t>
            </a:r>
          </a:p>
        </p:txBody>
      </p:sp>
      <p:sp>
        <p:nvSpPr>
          <p:cNvPr id="5" name="TextBox 5"/>
          <p:cNvSpPr txBox="1"/>
          <p:nvPr/>
        </p:nvSpPr>
        <p:spPr>
          <a:xfrm>
            <a:off x="1028700" y="2001568"/>
            <a:ext cx="9718511" cy="7745730"/>
          </a:xfrm>
          <a:prstGeom prst="rect">
            <a:avLst/>
          </a:prstGeom>
        </p:spPr>
        <p:txBody>
          <a:bodyPr lIns="0" tIns="0" rIns="0" bIns="0" rtlCol="0" anchor="t">
            <a:spAutoFit/>
          </a:bodyPr>
          <a:lstStyle/>
          <a:p>
            <a:pPr algn="l">
              <a:lnSpc>
                <a:spcPts val="3919"/>
              </a:lnSpc>
            </a:pPr>
            <a:r>
              <a:rPr lang="en-US" sz="2799" b="1">
                <a:solidFill>
                  <a:srgbClr val="A3017C"/>
                </a:solidFill>
                <a:latin typeface="Canva Sans Bold"/>
                <a:ea typeface="Canva Sans Bold"/>
                <a:cs typeface="Canva Sans Bold"/>
                <a:sym typeface="Canva Sans Bold"/>
              </a:rPr>
              <a:t>Zahlen und Daten</a:t>
            </a:r>
          </a:p>
          <a:p>
            <a:pPr marL="604515" lvl="1" indent="-302257" algn="l">
              <a:lnSpc>
                <a:spcPts val="3919"/>
              </a:lnSpc>
              <a:buFont typeface="Arial"/>
              <a:buChar char="•"/>
            </a:pPr>
            <a:r>
              <a:rPr lang="en-US" sz="2799">
                <a:solidFill>
                  <a:srgbClr val="000000"/>
                </a:solidFill>
                <a:latin typeface="Canva Sans"/>
                <a:ea typeface="Canva Sans"/>
                <a:cs typeface="Canva Sans"/>
                <a:sym typeface="Canva Sans"/>
              </a:rPr>
              <a:t>Die Universität Augsburg wurde 1970 als sechste Universität in Bayern gegründet und feierte 2020 ihren 50. Geburtstag</a:t>
            </a:r>
          </a:p>
          <a:p>
            <a:pPr marL="604515" lvl="1" indent="-302257" algn="l">
              <a:lnSpc>
                <a:spcPts val="3919"/>
              </a:lnSpc>
              <a:buFont typeface="Arial"/>
              <a:buChar char="•"/>
            </a:pPr>
            <a:r>
              <a:rPr lang="en-US" sz="2799">
                <a:solidFill>
                  <a:srgbClr val="000000"/>
                </a:solidFill>
                <a:latin typeface="Canva Sans"/>
                <a:ea typeface="Canva Sans"/>
                <a:cs typeface="Canva Sans"/>
                <a:sym typeface="Canva Sans"/>
              </a:rPr>
              <a:t>Es gibt acht Fakultäten mit:</a:t>
            </a:r>
          </a:p>
          <a:p>
            <a:pPr marL="1209029" lvl="2" indent="-403010" algn="l">
              <a:lnSpc>
                <a:spcPts val="3919"/>
              </a:lnSpc>
              <a:buFont typeface="Arial"/>
              <a:buChar char="⚬"/>
            </a:pPr>
            <a:r>
              <a:rPr lang="en-US" sz="2799">
                <a:solidFill>
                  <a:srgbClr val="000000"/>
                </a:solidFill>
                <a:latin typeface="Canva Sans"/>
                <a:ea typeface="Canva Sans"/>
                <a:cs typeface="Canva Sans"/>
                <a:sym typeface="Canva Sans"/>
              </a:rPr>
              <a:t>92 Studiengängen (43 Bachelor- und 49 Masterstudiengänge)</a:t>
            </a:r>
          </a:p>
          <a:p>
            <a:pPr marL="1209029" lvl="2" indent="-403010" algn="l">
              <a:lnSpc>
                <a:spcPts val="3919"/>
              </a:lnSpc>
              <a:buFont typeface="Arial"/>
              <a:buChar char="⚬"/>
            </a:pPr>
            <a:r>
              <a:rPr lang="en-US" sz="2799">
                <a:solidFill>
                  <a:srgbClr val="000000"/>
                </a:solidFill>
                <a:latin typeface="Canva Sans"/>
                <a:ea typeface="Canva Sans"/>
                <a:cs typeface="Canva Sans"/>
                <a:sym typeface="Canva Sans"/>
              </a:rPr>
              <a:t>17.879 Studierende, davon 1.668 aus dem Ausland</a:t>
            </a:r>
          </a:p>
          <a:p>
            <a:pPr marL="1209029" lvl="2" indent="-403010" algn="l">
              <a:lnSpc>
                <a:spcPts val="3919"/>
              </a:lnSpc>
              <a:buFont typeface="Arial"/>
              <a:buChar char="⚬"/>
            </a:pPr>
            <a:r>
              <a:rPr lang="en-US" sz="2799">
                <a:solidFill>
                  <a:srgbClr val="000000"/>
                </a:solidFill>
                <a:latin typeface="Canva Sans"/>
                <a:ea typeface="Canva Sans"/>
                <a:cs typeface="Canva Sans"/>
                <a:sym typeface="Canva Sans"/>
              </a:rPr>
              <a:t>309 Professorinnen und Professoren</a:t>
            </a:r>
          </a:p>
          <a:p>
            <a:pPr marL="1209029" lvl="2" indent="-403010" algn="l">
              <a:lnSpc>
                <a:spcPts val="3919"/>
              </a:lnSpc>
              <a:buFont typeface="Arial"/>
              <a:buChar char="⚬"/>
            </a:pPr>
            <a:r>
              <a:rPr lang="en-US" sz="2799">
                <a:solidFill>
                  <a:srgbClr val="000000"/>
                </a:solidFill>
                <a:latin typeface="Canva Sans"/>
                <a:ea typeface="Canva Sans"/>
                <a:cs typeface="Canva Sans"/>
                <a:sym typeface="Canva Sans"/>
              </a:rPr>
              <a:t>1.237 wissenschaftliche Mitarbeiterinnen und Mitarbeiter</a:t>
            </a:r>
          </a:p>
          <a:p>
            <a:pPr marL="1209029" lvl="2" indent="-403010" algn="l">
              <a:lnSpc>
                <a:spcPts val="3919"/>
              </a:lnSpc>
              <a:buFont typeface="Arial"/>
              <a:buChar char="⚬"/>
            </a:pPr>
            <a:r>
              <a:rPr lang="en-US" sz="2799">
                <a:solidFill>
                  <a:srgbClr val="000000"/>
                </a:solidFill>
                <a:latin typeface="Canva Sans"/>
                <a:ea typeface="Canva Sans"/>
                <a:cs typeface="Canva Sans"/>
                <a:sym typeface="Canva Sans"/>
              </a:rPr>
              <a:t> 989 Mitarbeiterinnen und Mitarbeiter im Verwaltungs- und Servicebereich (sog. wissenschaftsstützendes Personal)</a:t>
            </a:r>
          </a:p>
          <a:p>
            <a:pPr algn="l">
              <a:lnSpc>
                <a:spcPts val="3359"/>
              </a:lnSpc>
            </a:pPr>
            <a:endParaRPr lang="en-US" sz="2799">
              <a:solidFill>
                <a:srgbClr val="000000"/>
              </a:solidFill>
              <a:latin typeface="Canva Sans"/>
              <a:ea typeface="Canva Sans"/>
              <a:cs typeface="Canva Sans"/>
              <a:sym typeface="Canva Sans"/>
            </a:endParaRPr>
          </a:p>
          <a:p>
            <a:pPr algn="l">
              <a:lnSpc>
                <a:spcPts val="3219"/>
              </a:lnSpc>
              <a:spcBef>
                <a:spcPct val="0"/>
              </a:spcBef>
            </a:pPr>
            <a:r>
              <a:rPr lang="en-US" sz="2299" i="1">
                <a:solidFill>
                  <a:srgbClr val="000000"/>
                </a:solidFill>
                <a:latin typeface="Canva Sans Italics"/>
                <a:ea typeface="Canva Sans Italics"/>
                <a:cs typeface="Canva Sans Italics"/>
                <a:sym typeface="Canva Sans Italics"/>
              </a:rPr>
              <a:t>Stand: Sommersemester 2025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7889217" cy="10062684"/>
          </a:xfrm>
          <a:custGeom>
            <a:avLst/>
            <a:gdLst/>
            <a:ahLst/>
            <a:cxnLst/>
            <a:rect l="l" t="t" r="r" b="b"/>
            <a:pathLst>
              <a:path w="17889217" h="10062684">
                <a:moveTo>
                  <a:pt x="0" y="0"/>
                </a:moveTo>
                <a:lnTo>
                  <a:pt x="17889217" y="0"/>
                </a:lnTo>
                <a:lnTo>
                  <a:pt x="17889217" y="10062684"/>
                </a:lnTo>
                <a:lnTo>
                  <a:pt x="0" y="10062684"/>
                </a:lnTo>
                <a:lnTo>
                  <a:pt x="0" y="0"/>
                </a:lnTo>
                <a:close/>
              </a:path>
            </a:pathLst>
          </a:custGeom>
          <a:blipFill>
            <a:blip r:embed="rId2"/>
            <a:stretch>
              <a:fillRect/>
            </a:stretch>
          </a:blipFill>
        </p:spPr>
        <p:txBody>
          <a:bodyPr/>
          <a:lstStyle/>
          <a:p>
            <a:endParaRPr lang="de-DE"/>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30000"/>
            </a:blip>
            <a:stretch>
              <a:fillRect/>
            </a:stretch>
          </a:blipFill>
        </p:spPr>
        <p:txBody>
          <a:bodyPr/>
          <a:lstStyle/>
          <a:p>
            <a:endParaRPr lang="de-DE"/>
          </a:p>
        </p:txBody>
      </p:sp>
      <p:sp>
        <p:nvSpPr>
          <p:cNvPr id="4" name="Freeform 4"/>
          <p:cNvSpPr/>
          <p:nvPr/>
        </p:nvSpPr>
        <p:spPr>
          <a:xfrm>
            <a:off x="1028700" y="4278047"/>
            <a:ext cx="1422748" cy="1090181"/>
          </a:xfrm>
          <a:custGeom>
            <a:avLst/>
            <a:gdLst/>
            <a:ahLst/>
            <a:cxnLst/>
            <a:rect l="l" t="t" r="r" b="b"/>
            <a:pathLst>
              <a:path w="1422748" h="1090181">
                <a:moveTo>
                  <a:pt x="0" y="0"/>
                </a:moveTo>
                <a:lnTo>
                  <a:pt x="1422748" y="0"/>
                </a:lnTo>
                <a:lnTo>
                  <a:pt x="1422748" y="1090181"/>
                </a:lnTo>
                <a:lnTo>
                  <a:pt x="0" y="10901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5" name="Freeform 5"/>
          <p:cNvSpPr/>
          <p:nvPr/>
        </p:nvSpPr>
        <p:spPr>
          <a:xfrm>
            <a:off x="1028700" y="5986573"/>
            <a:ext cx="1422748" cy="1426314"/>
          </a:xfrm>
          <a:custGeom>
            <a:avLst/>
            <a:gdLst/>
            <a:ahLst/>
            <a:cxnLst/>
            <a:rect l="l" t="t" r="r" b="b"/>
            <a:pathLst>
              <a:path w="1422748" h="1426314">
                <a:moveTo>
                  <a:pt x="0" y="0"/>
                </a:moveTo>
                <a:lnTo>
                  <a:pt x="1422748" y="0"/>
                </a:lnTo>
                <a:lnTo>
                  <a:pt x="1422748" y="1426314"/>
                </a:lnTo>
                <a:lnTo>
                  <a:pt x="0" y="14263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6" name="Freeform 6"/>
          <p:cNvSpPr/>
          <p:nvPr/>
        </p:nvSpPr>
        <p:spPr>
          <a:xfrm>
            <a:off x="1028700" y="8032012"/>
            <a:ext cx="1422748" cy="1403186"/>
          </a:xfrm>
          <a:custGeom>
            <a:avLst/>
            <a:gdLst/>
            <a:ahLst/>
            <a:cxnLst/>
            <a:rect l="l" t="t" r="r" b="b"/>
            <a:pathLst>
              <a:path w="1422748" h="1403186">
                <a:moveTo>
                  <a:pt x="0" y="0"/>
                </a:moveTo>
                <a:lnTo>
                  <a:pt x="1422748" y="0"/>
                </a:lnTo>
                <a:lnTo>
                  <a:pt x="1422748" y="1403186"/>
                </a:lnTo>
                <a:lnTo>
                  <a:pt x="0" y="14031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sp>
        <p:nvSpPr>
          <p:cNvPr id="7" name="Freeform 7"/>
          <p:cNvSpPr/>
          <p:nvPr/>
        </p:nvSpPr>
        <p:spPr>
          <a:xfrm>
            <a:off x="9862290" y="2436139"/>
            <a:ext cx="1418625" cy="1223564"/>
          </a:xfrm>
          <a:custGeom>
            <a:avLst/>
            <a:gdLst/>
            <a:ahLst/>
            <a:cxnLst/>
            <a:rect l="l" t="t" r="r" b="b"/>
            <a:pathLst>
              <a:path w="1418625" h="1223564">
                <a:moveTo>
                  <a:pt x="0" y="0"/>
                </a:moveTo>
                <a:lnTo>
                  <a:pt x="1418625" y="0"/>
                </a:lnTo>
                <a:lnTo>
                  <a:pt x="1418625" y="1223564"/>
                </a:lnTo>
                <a:lnTo>
                  <a:pt x="0" y="1223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de-DE"/>
          </a:p>
        </p:txBody>
      </p:sp>
      <p:sp>
        <p:nvSpPr>
          <p:cNvPr id="8" name="Freeform 8"/>
          <p:cNvSpPr/>
          <p:nvPr/>
        </p:nvSpPr>
        <p:spPr>
          <a:xfrm>
            <a:off x="9928080" y="4105317"/>
            <a:ext cx="1287044" cy="1262912"/>
          </a:xfrm>
          <a:custGeom>
            <a:avLst/>
            <a:gdLst/>
            <a:ahLst/>
            <a:cxnLst/>
            <a:rect l="l" t="t" r="r" b="b"/>
            <a:pathLst>
              <a:path w="1287044" h="1262912">
                <a:moveTo>
                  <a:pt x="0" y="0"/>
                </a:moveTo>
                <a:lnTo>
                  <a:pt x="1287044" y="0"/>
                </a:lnTo>
                <a:lnTo>
                  <a:pt x="1287044" y="1262911"/>
                </a:lnTo>
                <a:lnTo>
                  <a:pt x="0" y="126291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de-DE"/>
          </a:p>
        </p:txBody>
      </p:sp>
      <p:sp>
        <p:nvSpPr>
          <p:cNvPr id="9" name="Freeform 9"/>
          <p:cNvSpPr/>
          <p:nvPr/>
        </p:nvSpPr>
        <p:spPr>
          <a:xfrm>
            <a:off x="9954354" y="5986573"/>
            <a:ext cx="1234496" cy="1262912"/>
          </a:xfrm>
          <a:custGeom>
            <a:avLst/>
            <a:gdLst/>
            <a:ahLst/>
            <a:cxnLst/>
            <a:rect l="l" t="t" r="r" b="b"/>
            <a:pathLst>
              <a:path w="1234496" h="1262912">
                <a:moveTo>
                  <a:pt x="0" y="0"/>
                </a:moveTo>
                <a:lnTo>
                  <a:pt x="1234497" y="0"/>
                </a:lnTo>
                <a:lnTo>
                  <a:pt x="1234497" y="1262912"/>
                </a:lnTo>
                <a:lnTo>
                  <a:pt x="0" y="126291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de-DE"/>
          </a:p>
        </p:txBody>
      </p:sp>
      <p:sp>
        <p:nvSpPr>
          <p:cNvPr id="10" name="Freeform 10"/>
          <p:cNvSpPr/>
          <p:nvPr/>
        </p:nvSpPr>
        <p:spPr>
          <a:xfrm>
            <a:off x="9991194" y="7855114"/>
            <a:ext cx="1160817" cy="1403186"/>
          </a:xfrm>
          <a:custGeom>
            <a:avLst/>
            <a:gdLst/>
            <a:ahLst/>
            <a:cxnLst/>
            <a:rect l="l" t="t" r="r" b="b"/>
            <a:pathLst>
              <a:path w="1160817" h="1403186">
                <a:moveTo>
                  <a:pt x="0" y="0"/>
                </a:moveTo>
                <a:lnTo>
                  <a:pt x="1160817" y="0"/>
                </a:lnTo>
                <a:lnTo>
                  <a:pt x="1160817" y="1403186"/>
                </a:lnTo>
                <a:lnTo>
                  <a:pt x="0" y="140318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de-DE"/>
          </a:p>
        </p:txBody>
      </p:sp>
      <p:sp>
        <p:nvSpPr>
          <p:cNvPr id="11" name="Freeform 11"/>
          <p:cNvSpPr/>
          <p:nvPr/>
        </p:nvSpPr>
        <p:spPr>
          <a:xfrm>
            <a:off x="1028700" y="2436139"/>
            <a:ext cx="1422748" cy="1223564"/>
          </a:xfrm>
          <a:custGeom>
            <a:avLst/>
            <a:gdLst/>
            <a:ahLst/>
            <a:cxnLst/>
            <a:rect l="l" t="t" r="r" b="b"/>
            <a:pathLst>
              <a:path w="1422748" h="1223564">
                <a:moveTo>
                  <a:pt x="0" y="0"/>
                </a:moveTo>
                <a:lnTo>
                  <a:pt x="1422748" y="0"/>
                </a:lnTo>
                <a:lnTo>
                  <a:pt x="1422748" y="1223564"/>
                </a:lnTo>
                <a:lnTo>
                  <a:pt x="0" y="122356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de-DE"/>
          </a:p>
        </p:txBody>
      </p:sp>
      <p:sp>
        <p:nvSpPr>
          <p:cNvPr id="12" name="TextBox 12"/>
          <p:cNvSpPr txBox="1"/>
          <p:nvPr/>
        </p:nvSpPr>
        <p:spPr>
          <a:xfrm>
            <a:off x="1028700" y="588327"/>
            <a:ext cx="4457700" cy="795021"/>
          </a:xfrm>
          <a:prstGeom prst="rect">
            <a:avLst/>
          </a:prstGeom>
        </p:spPr>
        <p:txBody>
          <a:bodyPr wrap="square" lIns="0" tIns="0" rIns="0" bIns="0" rtlCol="0" anchor="t">
            <a:spAutoFit/>
          </a:bodyPr>
          <a:lstStyle/>
          <a:p>
            <a:pPr algn="ctr">
              <a:lnSpc>
                <a:spcPts val="6579"/>
              </a:lnSpc>
              <a:spcBef>
                <a:spcPct val="0"/>
              </a:spcBef>
            </a:pPr>
            <a:r>
              <a:rPr lang="en-US" sz="4699" b="1" dirty="0">
                <a:solidFill>
                  <a:srgbClr val="A3017C"/>
                </a:solidFill>
                <a:latin typeface="Canva Sans Bold"/>
                <a:ea typeface="Canva Sans Bold"/>
                <a:cs typeface="Canva Sans Bold"/>
                <a:sym typeface="Canva Sans Bold"/>
              </a:rPr>
              <a:t>Die </a:t>
            </a:r>
            <a:r>
              <a:rPr lang="en-US" sz="4699" b="1" dirty="0" err="1">
                <a:solidFill>
                  <a:srgbClr val="A3017C"/>
                </a:solidFill>
                <a:latin typeface="Canva Sans Bold"/>
                <a:ea typeface="Canva Sans Bold"/>
                <a:cs typeface="Canva Sans Bold"/>
                <a:sym typeface="Canva Sans Bold"/>
              </a:rPr>
              <a:t>Fakultäten</a:t>
            </a:r>
            <a:endParaRPr lang="en-US" sz="4699" b="1" dirty="0">
              <a:solidFill>
                <a:srgbClr val="A3017C"/>
              </a:solidFill>
              <a:latin typeface="Canva Sans Bold"/>
              <a:ea typeface="Canva Sans Bold"/>
              <a:cs typeface="Canva Sans Bold"/>
              <a:sym typeface="Canva Sans Bold"/>
            </a:endParaRPr>
          </a:p>
        </p:txBody>
      </p:sp>
      <p:sp>
        <p:nvSpPr>
          <p:cNvPr id="13" name="TextBox 13"/>
          <p:cNvSpPr txBox="1"/>
          <p:nvPr/>
        </p:nvSpPr>
        <p:spPr>
          <a:xfrm>
            <a:off x="3138249" y="2587920"/>
            <a:ext cx="4618504" cy="1071783"/>
          </a:xfrm>
          <a:prstGeom prst="rect">
            <a:avLst/>
          </a:prstGeom>
        </p:spPr>
        <p:txBody>
          <a:bodyPr lIns="0" tIns="0" rIns="0" bIns="0" rtlCol="0" anchor="t">
            <a:spAutoFit/>
          </a:bodyPr>
          <a:lstStyle/>
          <a:p>
            <a:pPr algn="l">
              <a:lnSpc>
                <a:spcPts val="2875"/>
              </a:lnSpc>
              <a:spcBef>
                <a:spcPct val="0"/>
              </a:spcBef>
            </a:pPr>
            <a:r>
              <a:rPr lang="en-US" sz="2053" b="1">
                <a:solidFill>
                  <a:srgbClr val="A3017C"/>
                </a:solidFill>
                <a:latin typeface="Canva Sans Bold"/>
                <a:ea typeface="Canva Sans Bold"/>
                <a:cs typeface="Canva Sans Bold"/>
                <a:sym typeface="Canva Sans Bold"/>
              </a:rPr>
              <a:t>Katholisch-Theologische Fakultät:</a:t>
            </a:r>
          </a:p>
          <a:p>
            <a:pPr algn="l">
              <a:lnSpc>
                <a:spcPts val="2875"/>
              </a:lnSpc>
              <a:spcBef>
                <a:spcPct val="0"/>
              </a:spcBef>
            </a:pPr>
            <a:r>
              <a:rPr lang="en-US" sz="2053">
                <a:solidFill>
                  <a:srgbClr val="000000"/>
                </a:solidFill>
                <a:latin typeface="Canva Sans"/>
                <a:ea typeface="Canva Sans"/>
                <a:cs typeface="Canva Sans"/>
                <a:sym typeface="Canva Sans"/>
              </a:rPr>
              <a:t>Katholische Theologie</a:t>
            </a:r>
          </a:p>
          <a:p>
            <a:pPr algn="l">
              <a:lnSpc>
                <a:spcPts val="2875"/>
              </a:lnSpc>
              <a:spcBef>
                <a:spcPct val="0"/>
              </a:spcBef>
            </a:pPr>
            <a:r>
              <a:rPr lang="en-US" sz="2053">
                <a:solidFill>
                  <a:srgbClr val="000000"/>
                </a:solidFill>
                <a:latin typeface="Canva Sans"/>
                <a:ea typeface="Canva Sans"/>
                <a:cs typeface="Canva Sans"/>
                <a:sym typeface="Canva Sans"/>
              </a:rPr>
              <a:t>(290 Studierende)</a:t>
            </a:r>
          </a:p>
        </p:txBody>
      </p:sp>
      <p:sp>
        <p:nvSpPr>
          <p:cNvPr id="14" name="TextBox 14"/>
          <p:cNvSpPr txBox="1"/>
          <p:nvPr/>
        </p:nvSpPr>
        <p:spPr>
          <a:xfrm>
            <a:off x="3138249" y="4296445"/>
            <a:ext cx="5252481" cy="1071783"/>
          </a:xfrm>
          <a:prstGeom prst="rect">
            <a:avLst/>
          </a:prstGeom>
        </p:spPr>
        <p:txBody>
          <a:bodyPr lIns="0" tIns="0" rIns="0" bIns="0" rtlCol="0" anchor="t">
            <a:spAutoFit/>
          </a:bodyPr>
          <a:lstStyle/>
          <a:p>
            <a:pPr marL="0" lvl="0" indent="0" algn="l">
              <a:lnSpc>
                <a:spcPts val="2875"/>
              </a:lnSpc>
              <a:spcBef>
                <a:spcPct val="0"/>
              </a:spcBef>
            </a:pPr>
            <a:r>
              <a:rPr lang="en-US" sz="2053" b="1" u="none" strike="noStrike">
                <a:solidFill>
                  <a:srgbClr val="A3017C"/>
                </a:solidFill>
                <a:latin typeface="Canva Sans Bold"/>
                <a:ea typeface="Canva Sans Bold"/>
                <a:cs typeface="Canva Sans Bold"/>
                <a:sym typeface="Canva Sans Bold"/>
              </a:rPr>
              <a:t>Wirtschaftswissenschaftliche Fakultät:</a:t>
            </a:r>
          </a:p>
          <a:p>
            <a:pPr marL="0" lvl="0" indent="0" algn="l">
              <a:lnSpc>
                <a:spcPts val="2875"/>
              </a:lnSpc>
              <a:spcBef>
                <a:spcPct val="0"/>
              </a:spcBef>
            </a:pPr>
            <a:r>
              <a:rPr lang="en-US" sz="2053" u="none" strike="noStrike">
                <a:solidFill>
                  <a:srgbClr val="000000"/>
                </a:solidFill>
                <a:latin typeface="Canva Sans"/>
                <a:ea typeface="Canva Sans"/>
                <a:cs typeface="Canva Sans"/>
                <a:sym typeface="Canva Sans"/>
              </a:rPr>
              <a:t>BWL, VWL, GBM</a:t>
            </a:r>
          </a:p>
          <a:p>
            <a:pPr marL="0" lvl="0" indent="0" algn="l">
              <a:lnSpc>
                <a:spcPts val="2875"/>
              </a:lnSpc>
              <a:spcBef>
                <a:spcPct val="0"/>
              </a:spcBef>
            </a:pPr>
            <a:r>
              <a:rPr lang="en-US" sz="2053" u="none" strike="noStrike">
                <a:solidFill>
                  <a:srgbClr val="000000"/>
                </a:solidFill>
                <a:latin typeface="Canva Sans"/>
                <a:ea typeface="Canva Sans"/>
                <a:cs typeface="Canva Sans"/>
                <a:sym typeface="Canva Sans"/>
              </a:rPr>
              <a:t>(2.352 Studierende)</a:t>
            </a:r>
          </a:p>
        </p:txBody>
      </p:sp>
      <p:sp>
        <p:nvSpPr>
          <p:cNvPr id="15" name="TextBox 15"/>
          <p:cNvSpPr txBox="1"/>
          <p:nvPr/>
        </p:nvSpPr>
        <p:spPr>
          <a:xfrm>
            <a:off x="3138249" y="6177701"/>
            <a:ext cx="2864802" cy="1071783"/>
          </a:xfrm>
          <a:prstGeom prst="rect">
            <a:avLst/>
          </a:prstGeom>
        </p:spPr>
        <p:txBody>
          <a:bodyPr lIns="0" tIns="0" rIns="0" bIns="0" rtlCol="0" anchor="t">
            <a:spAutoFit/>
          </a:bodyPr>
          <a:lstStyle/>
          <a:p>
            <a:pPr marL="0" lvl="0" indent="0" algn="l">
              <a:lnSpc>
                <a:spcPts val="2875"/>
              </a:lnSpc>
              <a:spcBef>
                <a:spcPct val="0"/>
              </a:spcBef>
            </a:pPr>
            <a:r>
              <a:rPr lang="en-US" sz="2053" b="1" u="none" strike="noStrike">
                <a:solidFill>
                  <a:srgbClr val="A3017C"/>
                </a:solidFill>
                <a:latin typeface="Canva Sans Bold"/>
                <a:ea typeface="Canva Sans Bold"/>
                <a:cs typeface="Canva Sans Bold"/>
                <a:sym typeface="Canva Sans Bold"/>
              </a:rPr>
              <a:t>Juristische Fakultät:</a:t>
            </a:r>
          </a:p>
          <a:p>
            <a:pPr marL="0" lvl="0" indent="0" algn="l">
              <a:lnSpc>
                <a:spcPts val="2875"/>
              </a:lnSpc>
              <a:spcBef>
                <a:spcPct val="0"/>
              </a:spcBef>
            </a:pPr>
            <a:r>
              <a:rPr lang="en-US" sz="2053" b="1" u="none" strike="noStrike">
                <a:solidFill>
                  <a:srgbClr val="A3017C"/>
                </a:solidFill>
                <a:latin typeface="Canva Sans Bold"/>
                <a:ea typeface="Canva Sans Bold"/>
                <a:cs typeface="Canva Sans Bold"/>
                <a:sym typeface="Canva Sans Bold"/>
              </a:rPr>
              <a:t> </a:t>
            </a:r>
            <a:r>
              <a:rPr lang="en-US" sz="2053" u="none" strike="noStrike">
                <a:solidFill>
                  <a:srgbClr val="000000"/>
                </a:solidFill>
                <a:latin typeface="Canva Sans"/>
                <a:ea typeface="Canva Sans"/>
                <a:cs typeface="Canva Sans"/>
                <a:sym typeface="Canva Sans"/>
              </a:rPr>
              <a:t>Rechtswissenschaften</a:t>
            </a:r>
          </a:p>
          <a:p>
            <a:pPr marL="0" lvl="0" indent="0" algn="l">
              <a:lnSpc>
                <a:spcPts val="2875"/>
              </a:lnSpc>
              <a:spcBef>
                <a:spcPct val="0"/>
              </a:spcBef>
            </a:pPr>
            <a:r>
              <a:rPr lang="en-US" sz="2053" u="none" strike="noStrike">
                <a:solidFill>
                  <a:srgbClr val="000000"/>
                </a:solidFill>
                <a:latin typeface="Canva Sans"/>
                <a:ea typeface="Canva Sans"/>
                <a:cs typeface="Canva Sans"/>
                <a:sym typeface="Canva Sans"/>
              </a:rPr>
              <a:t>(2.635 Studierende)</a:t>
            </a:r>
          </a:p>
        </p:txBody>
      </p:sp>
      <p:sp>
        <p:nvSpPr>
          <p:cNvPr id="16" name="TextBox 16"/>
          <p:cNvSpPr txBox="1"/>
          <p:nvPr/>
        </p:nvSpPr>
        <p:spPr>
          <a:xfrm>
            <a:off x="3138249" y="8001465"/>
            <a:ext cx="6019483" cy="1433733"/>
          </a:xfrm>
          <a:prstGeom prst="rect">
            <a:avLst/>
          </a:prstGeom>
        </p:spPr>
        <p:txBody>
          <a:bodyPr lIns="0" tIns="0" rIns="0" bIns="0" rtlCol="0" anchor="t">
            <a:spAutoFit/>
          </a:bodyPr>
          <a:lstStyle/>
          <a:p>
            <a:pPr marL="0" lvl="0" indent="0" algn="l">
              <a:lnSpc>
                <a:spcPts val="2875"/>
              </a:lnSpc>
              <a:spcBef>
                <a:spcPct val="0"/>
              </a:spcBef>
            </a:pPr>
            <a:r>
              <a:rPr lang="en-US" sz="2053" b="1" u="none" strike="noStrike">
                <a:solidFill>
                  <a:srgbClr val="A3017C"/>
                </a:solidFill>
                <a:latin typeface="Canva Sans Bold"/>
                <a:ea typeface="Canva Sans Bold"/>
                <a:cs typeface="Canva Sans Bold"/>
                <a:sym typeface="Canva Sans Bold"/>
              </a:rPr>
              <a:t>Philosophisch-Sozialwissenschaftliche Fakultät</a:t>
            </a:r>
          </a:p>
          <a:p>
            <a:pPr marL="0" lvl="0" indent="0" algn="l">
              <a:lnSpc>
                <a:spcPts val="2875"/>
              </a:lnSpc>
              <a:spcBef>
                <a:spcPct val="0"/>
              </a:spcBef>
            </a:pPr>
            <a:r>
              <a:rPr lang="en-US" sz="2053" u="none" strike="noStrike">
                <a:solidFill>
                  <a:srgbClr val="000000"/>
                </a:solidFill>
                <a:latin typeface="Canva Sans"/>
                <a:ea typeface="Canva Sans"/>
                <a:cs typeface="Canva Sans"/>
                <a:sym typeface="Canva Sans"/>
              </a:rPr>
              <a:t>Pädagogik, Musik, Kunst, Sozialwissenschaften, </a:t>
            </a:r>
          </a:p>
          <a:p>
            <a:pPr marL="0" lvl="0" indent="0" algn="l">
              <a:lnSpc>
                <a:spcPts val="2875"/>
              </a:lnSpc>
              <a:spcBef>
                <a:spcPct val="0"/>
              </a:spcBef>
            </a:pPr>
            <a:r>
              <a:rPr lang="en-US" sz="2053" u="none" strike="noStrike">
                <a:solidFill>
                  <a:srgbClr val="000000"/>
                </a:solidFill>
                <a:latin typeface="Canva Sans"/>
                <a:ea typeface="Canva Sans"/>
                <a:cs typeface="Canva Sans"/>
                <a:sym typeface="Canva Sans"/>
              </a:rPr>
              <a:t>Medien, Philosophie</a:t>
            </a:r>
          </a:p>
          <a:p>
            <a:pPr marL="0" lvl="0" indent="0" algn="l">
              <a:lnSpc>
                <a:spcPts val="2875"/>
              </a:lnSpc>
              <a:spcBef>
                <a:spcPct val="0"/>
              </a:spcBef>
            </a:pPr>
            <a:r>
              <a:rPr lang="en-US" sz="2053" u="none" strike="noStrike">
                <a:solidFill>
                  <a:srgbClr val="000000"/>
                </a:solidFill>
                <a:latin typeface="Canva Sans"/>
                <a:ea typeface="Canva Sans"/>
                <a:cs typeface="Canva Sans"/>
                <a:sym typeface="Canva Sans"/>
              </a:rPr>
              <a:t>(2.685 Studierende)</a:t>
            </a:r>
          </a:p>
        </p:txBody>
      </p:sp>
      <p:sp>
        <p:nvSpPr>
          <p:cNvPr id="17" name="TextBox 17"/>
          <p:cNvSpPr txBox="1"/>
          <p:nvPr/>
        </p:nvSpPr>
        <p:spPr>
          <a:xfrm>
            <a:off x="11966715" y="2146998"/>
            <a:ext cx="5223510" cy="1433733"/>
          </a:xfrm>
          <a:prstGeom prst="rect">
            <a:avLst/>
          </a:prstGeom>
        </p:spPr>
        <p:txBody>
          <a:bodyPr lIns="0" tIns="0" rIns="0" bIns="0" rtlCol="0" anchor="t">
            <a:spAutoFit/>
          </a:bodyPr>
          <a:lstStyle/>
          <a:p>
            <a:pPr marL="0" lvl="0" indent="0" algn="l">
              <a:lnSpc>
                <a:spcPts val="2875"/>
              </a:lnSpc>
              <a:spcBef>
                <a:spcPct val="0"/>
              </a:spcBef>
            </a:pPr>
            <a:r>
              <a:rPr lang="en-US" sz="2053" b="1" u="none" strike="noStrike">
                <a:solidFill>
                  <a:srgbClr val="A3017C"/>
                </a:solidFill>
                <a:latin typeface="Canva Sans Bold"/>
                <a:ea typeface="Canva Sans Bold"/>
                <a:cs typeface="Canva Sans Bold"/>
                <a:sym typeface="Canva Sans Bold"/>
              </a:rPr>
              <a:t>Philologisch-Historische Fakultät:</a:t>
            </a:r>
          </a:p>
          <a:p>
            <a:pPr marL="0" lvl="0" indent="0" algn="l">
              <a:lnSpc>
                <a:spcPts val="2875"/>
              </a:lnSpc>
              <a:spcBef>
                <a:spcPct val="0"/>
              </a:spcBef>
            </a:pPr>
            <a:r>
              <a:rPr lang="en-US" sz="2053" u="none" strike="noStrike">
                <a:solidFill>
                  <a:srgbClr val="000000"/>
                </a:solidFill>
                <a:latin typeface="Canva Sans"/>
                <a:ea typeface="Canva Sans"/>
                <a:cs typeface="Canva Sans"/>
                <a:sym typeface="Canva Sans"/>
              </a:rPr>
              <a:t>Sprach-, Literatur-, Kulturwissenschaften </a:t>
            </a:r>
          </a:p>
          <a:p>
            <a:pPr marL="0" lvl="0" indent="0" algn="l">
              <a:lnSpc>
                <a:spcPts val="2875"/>
              </a:lnSpc>
              <a:spcBef>
                <a:spcPct val="0"/>
              </a:spcBef>
            </a:pPr>
            <a:r>
              <a:rPr lang="en-US" sz="2053" u="none" strike="noStrike">
                <a:solidFill>
                  <a:srgbClr val="000000"/>
                </a:solidFill>
                <a:latin typeface="Canva Sans"/>
                <a:ea typeface="Canva Sans"/>
                <a:cs typeface="Canva Sans"/>
                <a:sym typeface="Canva Sans"/>
              </a:rPr>
              <a:t>und historische Fächer</a:t>
            </a:r>
          </a:p>
          <a:p>
            <a:pPr marL="0" lvl="0" indent="0" algn="l">
              <a:lnSpc>
                <a:spcPts val="2875"/>
              </a:lnSpc>
              <a:spcBef>
                <a:spcPct val="0"/>
              </a:spcBef>
            </a:pPr>
            <a:r>
              <a:rPr lang="en-US" sz="2053" u="none" strike="noStrike">
                <a:solidFill>
                  <a:srgbClr val="000000"/>
                </a:solidFill>
                <a:latin typeface="Canva Sans"/>
                <a:ea typeface="Canva Sans"/>
                <a:cs typeface="Canva Sans"/>
                <a:sym typeface="Canva Sans"/>
              </a:rPr>
              <a:t>(4.586 Studierende)</a:t>
            </a:r>
          </a:p>
        </p:txBody>
      </p:sp>
      <p:sp>
        <p:nvSpPr>
          <p:cNvPr id="18" name="TextBox 18"/>
          <p:cNvSpPr txBox="1"/>
          <p:nvPr/>
        </p:nvSpPr>
        <p:spPr>
          <a:xfrm>
            <a:off x="11966715" y="3934495"/>
            <a:ext cx="6321285" cy="1795683"/>
          </a:xfrm>
          <a:prstGeom prst="rect">
            <a:avLst/>
          </a:prstGeom>
        </p:spPr>
        <p:txBody>
          <a:bodyPr lIns="0" tIns="0" rIns="0" bIns="0" rtlCol="0" anchor="t">
            <a:spAutoFit/>
          </a:bodyPr>
          <a:lstStyle/>
          <a:p>
            <a:pPr marL="0" lvl="0" indent="0" algn="l">
              <a:lnSpc>
                <a:spcPts val="2875"/>
              </a:lnSpc>
              <a:spcBef>
                <a:spcPct val="0"/>
              </a:spcBef>
            </a:pPr>
            <a:r>
              <a:rPr lang="en-US" sz="2053" b="1" u="none" strike="noStrike">
                <a:solidFill>
                  <a:srgbClr val="A3017C"/>
                </a:solidFill>
                <a:latin typeface="Canva Sans Bold"/>
                <a:ea typeface="Canva Sans Bold"/>
                <a:cs typeface="Canva Sans Bold"/>
                <a:sym typeface="Canva Sans Bold"/>
              </a:rPr>
              <a:t>Mathematisch-Naturwissenschaftlich-</a:t>
            </a:r>
          </a:p>
          <a:p>
            <a:pPr marL="0" lvl="0" indent="0" algn="l">
              <a:lnSpc>
                <a:spcPts val="2875"/>
              </a:lnSpc>
              <a:spcBef>
                <a:spcPct val="0"/>
              </a:spcBef>
            </a:pPr>
            <a:r>
              <a:rPr lang="en-US" sz="2053" b="1" u="none" strike="noStrike">
                <a:solidFill>
                  <a:srgbClr val="A3017C"/>
                </a:solidFill>
                <a:latin typeface="Canva Sans Bold"/>
                <a:ea typeface="Canva Sans Bold"/>
                <a:cs typeface="Canva Sans Bold"/>
                <a:sym typeface="Canva Sans Bold"/>
              </a:rPr>
              <a:t>Technische Fakultät:</a:t>
            </a:r>
          </a:p>
          <a:p>
            <a:pPr marL="0" lvl="0" indent="0" algn="l">
              <a:lnSpc>
                <a:spcPts val="2875"/>
              </a:lnSpc>
              <a:spcBef>
                <a:spcPct val="0"/>
              </a:spcBef>
            </a:pPr>
            <a:r>
              <a:rPr lang="en-US" sz="2053" u="none" strike="noStrike">
                <a:solidFill>
                  <a:srgbClr val="000000"/>
                </a:solidFill>
                <a:latin typeface="Canva Sans"/>
                <a:ea typeface="Canva Sans"/>
                <a:cs typeface="Canva Sans"/>
                <a:sym typeface="Canva Sans"/>
              </a:rPr>
              <a:t>Physik, Mathematik, Materialwissenschaften, Wirtschaftsingenieurwesen</a:t>
            </a:r>
          </a:p>
          <a:p>
            <a:pPr marL="0" lvl="0" indent="0" algn="l">
              <a:lnSpc>
                <a:spcPts val="2875"/>
              </a:lnSpc>
              <a:spcBef>
                <a:spcPct val="0"/>
              </a:spcBef>
            </a:pPr>
            <a:r>
              <a:rPr lang="en-US" sz="2053" u="none" strike="noStrike">
                <a:solidFill>
                  <a:srgbClr val="000000"/>
                </a:solidFill>
                <a:latin typeface="Canva Sans"/>
                <a:ea typeface="Canva Sans"/>
                <a:cs typeface="Canva Sans"/>
                <a:sym typeface="Canva Sans"/>
              </a:rPr>
              <a:t> (2.076 Studierende)</a:t>
            </a:r>
          </a:p>
        </p:txBody>
      </p:sp>
      <p:sp>
        <p:nvSpPr>
          <p:cNvPr id="19" name="TextBox 19"/>
          <p:cNvSpPr txBox="1"/>
          <p:nvPr/>
        </p:nvSpPr>
        <p:spPr>
          <a:xfrm>
            <a:off x="11966715" y="6177701"/>
            <a:ext cx="4595178" cy="1071783"/>
          </a:xfrm>
          <a:prstGeom prst="rect">
            <a:avLst/>
          </a:prstGeom>
        </p:spPr>
        <p:txBody>
          <a:bodyPr lIns="0" tIns="0" rIns="0" bIns="0" rtlCol="0" anchor="t">
            <a:spAutoFit/>
          </a:bodyPr>
          <a:lstStyle/>
          <a:p>
            <a:pPr marL="0" lvl="0" indent="0" algn="l">
              <a:lnSpc>
                <a:spcPts val="2875"/>
              </a:lnSpc>
              <a:spcBef>
                <a:spcPct val="0"/>
              </a:spcBef>
            </a:pPr>
            <a:r>
              <a:rPr lang="en-US" sz="2053" b="1" u="none" strike="noStrike">
                <a:solidFill>
                  <a:srgbClr val="A3017C"/>
                </a:solidFill>
                <a:latin typeface="Canva Sans Bold"/>
                <a:ea typeface="Canva Sans Bold"/>
                <a:cs typeface="Canva Sans Bold"/>
                <a:sym typeface="Canva Sans Bold"/>
              </a:rPr>
              <a:t>Fakultät für Angewandte Informatik:</a:t>
            </a:r>
          </a:p>
          <a:p>
            <a:pPr marL="0" lvl="0" indent="0" algn="l">
              <a:lnSpc>
                <a:spcPts val="2875"/>
              </a:lnSpc>
              <a:spcBef>
                <a:spcPct val="0"/>
              </a:spcBef>
            </a:pPr>
            <a:r>
              <a:rPr lang="en-US" sz="2053" u="none" strike="noStrike">
                <a:solidFill>
                  <a:srgbClr val="000000"/>
                </a:solidFill>
                <a:latin typeface="Canva Sans"/>
                <a:ea typeface="Canva Sans"/>
                <a:cs typeface="Canva Sans"/>
                <a:sym typeface="Canva Sans"/>
              </a:rPr>
              <a:t>Informatik, Geographie</a:t>
            </a:r>
          </a:p>
          <a:p>
            <a:pPr marL="0" lvl="0" indent="0" algn="l">
              <a:lnSpc>
                <a:spcPts val="2875"/>
              </a:lnSpc>
              <a:spcBef>
                <a:spcPct val="0"/>
              </a:spcBef>
            </a:pPr>
            <a:r>
              <a:rPr lang="en-US" sz="2053" u="none" strike="noStrike">
                <a:solidFill>
                  <a:srgbClr val="000000"/>
                </a:solidFill>
                <a:latin typeface="Canva Sans"/>
                <a:ea typeface="Canva Sans"/>
                <a:cs typeface="Canva Sans"/>
                <a:sym typeface="Canva Sans"/>
              </a:rPr>
              <a:t>(2.517 Studierende)</a:t>
            </a:r>
          </a:p>
        </p:txBody>
      </p:sp>
      <p:sp>
        <p:nvSpPr>
          <p:cNvPr id="20" name="TextBox 20"/>
          <p:cNvSpPr txBox="1"/>
          <p:nvPr/>
        </p:nvSpPr>
        <p:spPr>
          <a:xfrm>
            <a:off x="11966715" y="7993912"/>
            <a:ext cx="5218366" cy="1071783"/>
          </a:xfrm>
          <a:prstGeom prst="rect">
            <a:avLst/>
          </a:prstGeom>
        </p:spPr>
        <p:txBody>
          <a:bodyPr lIns="0" tIns="0" rIns="0" bIns="0" rtlCol="0" anchor="t">
            <a:spAutoFit/>
          </a:bodyPr>
          <a:lstStyle/>
          <a:p>
            <a:pPr marL="0" lvl="0" indent="0" algn="l">
              <a:lnSpc>
                <a:spcPts val="2875"/>
              </a:lnSpc>
              <a:spcBef>
                <a:spcPct val="0"/>
              </a:spcBef>
            </a:pPr>
            <a:r>
              <a:rPr lang="en-US" sz="2053" b="1" u="none" strike="noStrike">
                <a:solidFill>
                  <a:srgbClr val="A3017C"/>
                </a:solidFill>
                <a:latin typeface="Canva Sans Bold"/>
                <a:ea typeface="Canva Sans Bold"/>
                <a:cs typeface="Canva Sans Bold"/>
                <a:sym typeface="Canva Sans Bold"/>
              </a:rPr>
              <a:t>Medizinische Fakultät:</a:t>
            </a:r>
          </a:p>
          <a:p>
            <a:pPr marL="0" lvl="0" indent="0" algn="l">
              <a:lnSpc>
                <a:spcPts val="2875"/>
              </a:lnSpc>
              <a:spcBef>
                <a:spcPct val="0"/>
              </a:spcBef>
            </a:pPr>
            <a:r>
              <a:rPr lang="en-US" sz="2053" u="none" strike="noStrike">
                <a:solidFill>
                  <a:srgbClr val="000000"/>
                </a:solidFill>
                <a:latin typeface="Canva Sans"/>
                <a:ea typeface="Canva Sans"/>
                <a:cs typeface="Canva Sans"/>
                <a:sym typeface="Canva Sans"/>
              </a:rPr>
              <a:t>Humanmedizin, Hebammenwissenschaft</a:t>
            </a:r>
          </a:p>
          <a:p>
            <a:pPr marL="0" lvl="0" indent="0" algn="l">
              <a:lnSpc>
                <a:spcPts val="2875"/>
              </a:lnSpc>
              <a:spcBef>
                <a:spcPct val="0"/>
              </a:spcBef>
            </a:pPr>
            <a:r>
              <a:rPr lang="en-US" sz="2053" u="none" strike="noStrike">
                <a:solidFill>
                  <a:srgbClr val="000000"/>
                </a:solidFill>
                <a:latin typeface="Canva Sans"/>
                <a:ea typeface="Canva Sans"/>
                <a:cs typeface="Canva Sans"/>
                <a:sym typeface="Canva Sans"/>
              </a:rPr>
              <a:t>(738 Studierende)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7889217" cy="10062684"/>
          </a:xfrm>
          <a:custGeom>
            <a:avLst/>
            <a:gdLst/>
            <a:ahLst/>
            <a:cxnLst/>
            <a:rect l="l" t="t" r="r" b="b"/>
            <a:pathLst>
              <a:path w="17889217" h="10062684">
                <a:moveTo>
                  <a:pt x="0" y="0"/>
                </a:moveTo>
                <a:lnTo>
                  <a:pt x="17889217" y="0"/>
                </a:lnTo>
                <a:lnTo>
                  <a:pt x="17889217" y="10062684"/>
                </a:lnTo>
                <a:lnTo>
                  <a:pt x="0" y="10062684"/>
                </a:lnTo>
                <a:lnTo>
                  <a:pt x="0" y="0"/>
                </a:lnTo>
                <a:close/>
              </a:path>
            </a:pathLst>
          </a:custGeom>
          <a:blipFill>
            <a:blip r:embed="rId2"/>
            <a:stretch>
              <a:fillRect/>
            </a:stretch>
          </a:blipFill>
        </p:spPr>
        <p:txBody>
          <a:bodyPr/>
          <a:lstStyle/>
          <a:p>
            <a:endParaRPr lang="de-DE"/>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25000"/>
            </a:blip>
            <a:stretch>
              <a:fillRect/>
            </a:stretch>
          </a:blipFill>
        </p:spPr>
        <p:txBody>
          <a:bodyPr/>
          <a:lstStyle/>
          <a:p>
            <a:endParaRPr lang="de-DE"/>
          </a:p>
        </p:txBody>
      </p:sp>
      <p:sp>
        <p:nvSpPr>
          <p:cNvPr id="4" name="Freeform 4"/>
          <p:cNvSpPr/>
          <p:nvPr/>
        </p:nvSpPr>
        <p:spPr>
          <a:xfrm>
            <a:off x="1028700" y="2094994"/>
            <a:ext cx="3784621" cy="3314930"/>
          </a:xfrm>
          <a:custGeom>
            <a:avLst/>
            <a:gdLst/>
            <a:ahLst/>
            <a:cxnLst/>
            <a:rect l="l" t="t" r="r" b="b"/>
            <a:pathLst>
              <a:path w="3784621" h="3314930">
                <a:moveTo>
                  <a:pt x="0" y="0"/>
                </a:moveTo>
                <a:lnTo>
                  <a:pt x="3784621" y="0"/>
                </a:lnTo>
                <a:lnTo>
                  <a:pt x="3784621" y="3314930"/>
                </a:lnTo>
                <a:lnTo>
                  <a:pt x="0" y="3314930"/>
                </a:lnTo>
                <a:lnTo>
                  <a:pt x="0" y="0"/>
                </a:lnTo>
                <a:close/>
              </a:path>
            </a:pathLst>
          </a:custGeom>
          <a:blipFill>
            <a:blip r:embed="rId4"/>
            <a:stretch>
              <a:fillRect/>
            </a:stretch>
          </a:blipFill>
          <a:ln w="38100" cap="sq">
            <a:solidFill>
              <a:srgbClr val="A3017C"/>
            </a:solidFill>
            <a:prstDash val="solid"/>
            <a:miter/>
          </a:ln>
        </p:spPr>
        <p:txBody>
          <a:bodyPr/>
          <a:lstStyle/>
          <a:p>
            <a:endParaRPr lang="de-DE"/>
          </a:p>
        </p:txBody>
      </p:sp>
      <p:sp>
        <p:nvSpPr>
          <p:cNvPr id="5" name="Freeform 5"/>
          <p:cNvSpPr/>
          <p:nvPr/>
        </p:nvSpPr>
        <p:spPr>
          <a:xfrm>
            <a:off x="5532668" y="2094994"/>
            <a:ext cx="3784621" cy="3314930"/>
          </a:xfrm>
          <a:custGeom>
            <a:avLst/>
            <a:gdLst/>
            <a:ahLst/>
            <a:cxnLst/>
            <a:rect l="l" t="t" r="r" b="b"/>
            <a:pathLst>
              <a:path w="3784621" h="3314930">
                <a:moveTo>
                  <a:pt x="0" y="0"/>
                </a:moveTo>
                <a:lnTo>
                  <a:pt x="3784621" y="0"/>
                </a:lnTo>
                <a:lnTo>
                  <a:pt x="3784621" y="3314930"/>
                </a:lnTo>
                <a:lnTo>
                  <a:pt x="0" y="3314930"/>
                </a:lnTo>
                <a:lnTo>
                  <a:pt x="0" y="0"/>
                </a:lnTo>
                <a:close/>
              </a:path>
            </a:pathLst>
          </a:custGeom>
          <a:blipFill>
            <a:blip r:embed="rId5"/>
            <a:stretch>
              <a:fillRect/>
            </a:stretch>
          </a:blipFill>
          <a:ln w="38100" cap="sq">
            <a:solidFill>
              <a:srgbClr val="A3017C"/>
            </a:solidFill>
            <a:prstDash val="solid"/>
            <a:miter/>
          </a:ln>
        </p:spPr>
        <p:txBody>
          <a:bodyPr/>
          <a:lstStyle/>
          <a:p>
            <a:endParaRPr lang="de-DE"/>
          </a:p>
        </p:txBody>
      </p:sp>
      <p:sp>
        <p:nvSpPr>
          <p:cNvPr id="6" name="Freeform 6"/>
          <p:cNvSpPr/>
          <p:nvPr/>
        </p:nvSpPr>
        <p:spPr>
          <a:xfrm>
            <a:off x="10036636" y="2094994"/>
            <a:ext cx="7852581" cy="3314930"/>
          </a:xfrm>
          <a:custGeom>
            <a:avLst/>
            <a:gdLst/>
            <a:ahLst/>
            <a:cxnLst/>
            <a:rect l="l" t="t" r="r" b="b"/>
            <a:pathLst>
              <a:path w="7852581" h="3314930">
                <a:moveTo>
                  <a:pt x="0" y="0"/>
                </a:moveTo>
                <a:lnTo>
                  <a:pt x="7852581" y="0"/>
                </a:lnTo>
                <a:lnTo>
                  <a:pt x="7852581" y="3314930"/>
                </a:lnTo>
                <a:lnTo>
                  <a:pt x="0" y="3314930"/>
                </a:lnTo>
                <a:lnTo>
                  <a:pt x="0" y="0"/>
                </a:lnTo>
                <a:close/>
              </a:path>
            </a:pathLst>
          </a:custGeom>
          <a:blipFill>
            <a:blip r:embed="rId6"/>
            <a:stretch>
              <a:fillRect/>
            </a:stretch>
          </a:blipFill>
          <a:ln w="38100" cap="sq">
            <a:solidFill>
              <a:srgbClr val="A3017C"/>
            </a:solidFill>
            <a:prstDash val="solid"/>
            <a:miter/>
          </a:ln>
        </p:spPr>
        <p:txBody>
          <a:bodyPr/>
          <a:lstStyle/>
          <a:p>
            <a:endParaRPr lang="de-DE"/>
          </a:p>
        </p:txBody>
      </p:sp>
      <p:sp>
        <p:nvSpPr>
          <p:cNvPr id="7" name="Freeform 7"/>
          <p:cNvSpPr/>
          <p:nvPr/>
        </p:nvSpPr>
        <p:spPr>
          <a:xfrm>
            <a:off x="1026688" y="5849363"/>
            <a:ext cx="5823771" cy="3314930"/>
          </a:xfrm>
          <a:custGeom>
            <a:avLst/>
            <a:gdLst/>
            <a:ahLst/>
            <a:cxnLst/>
            <a:rect l="l" t="t" r="r" b="b"/>
            <a:pathLst>
              <a:path w="5823771" h="3314930">
                <a:moveTo>
                  <a:pt x="0" y="0"/>
                </a:moveTo>
                <a:lnTo>
                  <a:pt x="5823771" y="0"/>
                </a:lnTo>
                <a:lnTo>
                  <a:pt x="5823771" y="3314931"/>
                </a:lnTo>
                <a:lnTo>
                  <a:pt x="0" y="3314931"/>
                </a:lnTo>
                <a:lnTo>
                  <a:pt x="0" y="0"/>
                </a:lnTo>
                <a:close/>
              </a:path>
            </a:pathLst>
          </a:custGeom>
          <a:blipFill>
            <a:blip r:embed="rId7"/>
            <a:stretch>
              <a:fillRect/>
            </a:stretch>
          </a:blipFill>
          <a:ln w="38100" cap="sq">
            <a:solidFill>
              <a:srgbClr val="A3017C"/>
            </a:solidFill>
            <a:prstDash val="solid"/>
            <a:miter/>
          </a:ln>
        </p:spPr>
        <p:txBody>
          <a:bodyPr/>
          <a:lstStyle/>
          <a:p>
            <a:endParaRPr lang="de-DE"/>
          </a:p>
        </p:txBody>
      </p:sp>
      <p:sp>
        <p:nvSpPr>
          <p:cNvPr id="8" name="Freeform 8"/>
          <p:cNvSpPr/>
          <p:nvPr/>
        </p:nvSpPr>
        <p:spPr>
          <a:xfrm>
            <a:off x="7573353" y="5849363"/>
            <a:ext cx="5823771" cy="3314930"/>
          </a:xfrm>
          <a:custGeom>
            <a:avLst/>
            <a:gdLst/>
            <a:ahLst/>
            <a:cxnLst/>
            <a:rect l="l" t="t" r="r" b="b"/>
            <a:pathLst>
              <a:path w="5823771" h="3314930">
                <a:moveTo>
                  <a:pt x="0" y="0"/>
                </a:moveTo>
                <a:lnTo>
                  <a:pt x="5823771" y="0"/>
                </a:lnTo>
                <a:lnTo>
                  <a:pt x="5823771" y="3314931"/>
                </a:lnTo>
                <a:lnTo>
                  <a:pt x="0" y="3314931"/>
                </a:lnTo>
                <a:lnTo>
                  <a:pt x="0" y="0"/>
                </a:lnTo>
                <a:close/>
              </a:path>
            </a:pathLst>
          </a:custGeom>
          <a:blipFill>
            <a:blip r:embed="rId8"/>
            <a:stretch>
              <a:fillRect/>
            </a:stretch>
          </a:blipFill>
          <a:ln w="38100" cap="sq">
            <a:solidFill>
              <a:srgbClr val="A3017C"/>
            </a:solidFill>
            <a:prstDash val="solid"/>
            <a:miter/>
          </a:ln>
        </p:spPr>
        <p:txBody>
          <a:bodyPr/>
          <a:lstStyle/>
          <a:p>
            <a:endParaRPr lang="de-DE"/>
          </a:p>
        </p:txBody>
      </p:sp>
      <p:sp>
        <p:nvSpPr>
          <p:cNvPr id="9" name="Freeform 9"/>
          <p:cNvSpPr/>
          <p:nvPr/>
        </p:nvSpPr>
        <p:spPr>
          <a:xfrm>
            <a:off x="14121024" y="5849363"/>
            <a:ext cx="3769199" cy="3314930"/>
          </a:xfrm>
          <a:custGeom>
            <a:avLst/>
            <a:gdLst/>
            <a:ahLst/>
            <a:cxnLst/>
            <a:rect l="l" t="t" r="r" b="b"/>
            <a:pathLst>
              <a:path w="3769199" h="3314930">
                <a:moveTo>
                  <a:pt x="0" y="0"/>
                </a:moveTo>
                <a:lnTo>
                  <a:pt x="3769199" y="0"/>
                </a:lnTo>
                <a:lnTo>
                  <a:pt x="3769199" y="3314931"/>
                </a:lnTo>
                <a:lnTo>
                  <a:pt x="0" y="3314931"/>
                </a:lnTo>
                <a:lnTo>
                  <a:pt x="0" y="0"/>
                </a:lnTo>
                <a:close/>
              </a:path>
            </a:pathLst>
          </a:custGeom>
          <a:blipFill>
            <a:blip r:embed="rId9"/>
            <a:stretch>
              <a:fillRect/>
            </a:stretch>
          </a:blipFill>
          <a:ln w="38100" cap="sq">
            <a:solidFill>
              <a:srgbClr val="A3017C"/>
            </a:solidFill>
            <a:prstDash val="solid"/>
            <a:miter/>
          </a:ln>
        </p:spPr>
        <p:txBody>
          <a:bodyPr/>
          <a:lstStyle/>
          <a:p>
            <a:endParaRPr lang="de-DE"/>
          </a:p>
        </p:txBody>
      </p:sp>
      <p:sp>
        <p:nvSpPr>
          <p:cNvPr id="10" name="TextBox 10"/>
          <p:cNvSpPr txBox="1"/>
          <p:nvPr/>
        </p:nvSpPr>
        <p:spPr>
          <a:xfrm>
            <a:off x="1028700" y="588327"/>
            <a:ext cx="6625665" cy="795021"/>
          </a:xfrm>
          <a:prstGeom prst="rect">
            <a:avLst/>
          </a:prstGeom>
        </p:spPr>
        <p:txBody>
          <a:bodyPr lIns="0" tIns="0" rIns="0" bIns="0" rtlCol="0" anchor="t">
            <a:spAutoFit/>
          </a:bodyPr>
          <a:lstStyle/>
          <a:p>
            <a:pPr algn="ctr">
              <a:lnSpc>
                <a:spcPts val="6579"/>
              </a:lnSpc>
              <a:spcBef>
                <a:spcPct val="0"/>
              </a:spcBef>
            </a:pPr>
            <a:r>
              <a:rPr lang="en-US" sz="4699" b="1">
                <a:solidFill>
                  <a:srgbClr val="A3017C"/>
                </a:solidFill>
                <a:latin typeface="Canva Sans Bold"/>
                <a:ea typeface="Canva Sans Bold"/>
                <a:cs typeface="Canva Sans Bold"/>
                <a:sym typeface="Canva Sans Bold"/>
              </a:rPr>
              <a:t>Campus-Impressionen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7889217" cy="10062684"/>
          </a:xfrm>
          <a:custGeom>
            <a:avLst/>
            <a:gdLst/>
            <a:ahLst/>
            <a:cxnLst/>
            <a:rect l="l" t="t" r="r" b="b"/>
            <a:pathLst>
              <a:path w="17889217" h="10062684">
                <a:moveTo>
                  <a:pt x="0" y="0"/>
                </a:moveTo>
                <a:lnTo>
                  <a:pt x="17889217" y="0"/>
                </a:lnTo>
                <a:lnTo>
                  <a:pt x="17889217" y="10062684"/>
                </a:lnTo>
                <a:lnTo>
                  <a:pt x="0" y="10062684"/>
                </a:lnTo>
                <a:lnTo>
                  <a:pt x="0" y="0"/>
                </a:lnTo>
                <a:close/>
              </a:path>
            </a:pathLst>
          </a:custGeom>
          <a:blipFill>
            <a:blip r:embed="rId2"/>
            <a:stretch>
              <a:fillRect/>
            </a:stretch>
          </a:blipFill>
        </p:spPr>
        <p:txBody>
          <a:bodyPr/>
          <a:lstStyle/>
          <a:p>
            <a:endParaRPr lang="de-DE" dirty="0"/>
          </a:p>
        </p:txBody>
      </p:sp>
      <p:sp>
        <p:nvSpPr>
          <p:cNvPr id="3" name="Freeform 3"/>
          <p:cNvSpPr/>
          <p:nvPr/>
        </p:nvSpPr>
        <p:spPr>
          <a:xfrm>
            <a:off x="13525361" y="7649998"/>
            <a:ext cx="1941853" cy="1941853"/>
          </a:xfrm>
          <a:custGeom>
            <a:avLst/>
            <a:gdLst/>
            <a:ahLst/>
            <a:cxnLst/>
            <a:rect l="l" t="t" r="r" b="b"/>
            <a:pathLst>
              <a:path w="1941853" h="1941853">
                <a:moveTo>
                  <a:pt x="0" y="0"/>
                </a:moveTo>
                <a:lnTo>
                  <a:pt x="1941853" y="0"/>
                </a:lnTo>
                <a:lnTo>
                  <a:pt x="1941853" y="1941853"/>
                </a:lnTo>
                <a:lnTo>
                  <a:pt x="0" y="1941853"/>
                </a:lnTo>
                <a:lnTo>
                  <a:pt x="0" y="0"/>
                </a:lnTo>
                <a:close/>
              </a:path>
            </a:pathLst>
          </a:custGeom>
          <a:blipFill>
            <a:blip r:embed="rId3"/>
            <a:stretch>
              <a:fillRect/>
            </a:stretch>
          </a:blipFill>
        </p:spPr>
        <p:txBody>
          <a:bodyPr/>
          <a:lstStyle/>
          <a:p>
            <a:endParaRPr lang="de-DE"/>
          </a:p>
        </p:txBody>
      </p:sp>
      <p:sp>
        <p:nvSpPr>
          <p:cNvPr id="4" name="Freeform 4"/>
          <p:cNvSpPr/>
          <p:nvPr/>
        </p:nvSpPr>
        <p:spPr>
          <a:xfrm>
            <a:off x="1028700" y="8241190"/>
            <a:ext cx="759469" cy="759469"/>
          </a:xfrm>
          <a:custGeom>
            <a:avLst/>
            <a:gdLst/>
            <a:ahLst/>
            <a:cxnLst/>
            <a:rect l="l" t="t" r="r" b="b"/>
            <a:pathLst>
              <a:path w="759469" h="759469">
                <a:moveTo>
                  <a:pt x="0" y="0"/>
                </a:moveTo>
                <a:lnTo>
                  <a:pt x="759469" y="0"/>
                </a:lnTo>
                <a:lnTo>
                  <a:pt x="759469" y="759469"/>
                </a:lnTo>
                <a:lnTo>
                  <a:pt x="0" y="7594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5" name="TextBox 5"/>
          <p:cNvSpPr txBox="1"/>
          <p:nvPr/>
        </p:nvSpPr>
        <p:spPr>
          <a:xfrm>
            <a:off x="1028700" y="1958414"/>
            <a:ext cx="15635483" cy="4705985"/>
          </a:xfrm>
          <a:prstGeom prst="rect">
            <a:avLst/>
          </a:prstGeom>
        </p:spPr>
        <p:txBody>
          <a:bodyPr lIns="0" tIns="0" rIns="0" bIns="0" rtlCol="0" anchor="t">
            <a:spAutoFit/>
          </a:bodyPr>
          <a:lstStyle/>
          <a:p>
            <a:pPr algn="just">
              <a:lnSpc>
                <a:spcPts val="4690"/>
              </a:lnSpc>
            </a:pPr>
            <a:r>
              <a:rPr lang="en-US" sz="3350">
                <a:solidFill>
                  <a:srgbClr val="000000"/>
                </a:solidFill>
                <a:latin typeface="Canva Sans"/>
                <a:ea typeface="Canva Sans"/>
                <a:cs typeface="Canva Sans"/>
                <a:sym typeface="Canva Sans"/>
              </a:rPr>
              <a:t>An der Universität Augsburg werden verschiedene Veranstaltungen für internationale Studierende angeboten. Stadtführungen, Länderabende, Quiz Nights, Weihnachtsfeiern und Sommerfeste sollen den Studierenden dabei helfen, sich in Augsburg einzuleben, neue Kontakte zu knüpfen und mehr über die Kulturen ihrer Mit-Studierenden zu erfahren!</a:t>
            </a:r>
          </a:p>
          <a:p>
            <a:pPr algn="just">
              <a:lnSpc>
                <a:spcPts val="4690"/>
              </a:lnSpc>
            </a:pPr>
            <a:endParaRPr lang="en-US" sz="3350">
              <a:solidFill>
                <a:srgbClr val="000000"/>
              </a:solidFill>
              <a:latin typeface="Canva Sans"/>
              <a:ea typeface="Canva Sans"/>
              <a:cs typeface="Canva Sans"/>
              <a:sym typeface="Canva Sans"/>
            </a:endParaRPr>
          </a:p>
          <a:p>
            <a:pPr algn="just">
              <a:lnSpc>
                <a:spcPts val="4690"/>
              </a:lnSpc>
            </a:pPr>
            <a:r>
              <a:rPr lang="en-US" sz="3350">
                <a:solidFill>
                  <a:srgbClr val="000000"/>
                </a:solidFill>
                <a:latin typeface="Canva Sans"/>
                <a:ea typeface="Canva Sans"/>
                <a:cs typeface="Canva Sans"/>
                <a:sym typeface="Canva Sans"/>
              </a:rPr>
              <a:t>Auf dieser Webseite gibt es weitere Infos dazu:</a:t>
            </a:r>
          </a:p>
          <a:p>
            <a:pPr algn="just">
              <a:lnSpc>
                <a:spcPts val="4690"/>
              </a:lnSpc>
              <a:spcBef>
                <a:spcPct val="0"/>
              </a:spcBef>
            </a:pPr>
            <a:r>
              <a:rPr lang="en-US" sz="3350" u="sng">
                <a:solidFill>
                  <a:srgbClr val="000000"/>
                </a:solidFill>
                <a:latin typeface="Canva Sans"/>
                <a:ea typeface="Canva Sans"/>
                <a:cs typeface="Canva Sans"/>
                <a:sym typeface="Canva Sans"/>
                <a:hlinkClick r:id="rId6" tooltip="https://www.uni-augsburg.de/de/portal/internationals/interkulturelles/"/>
              </a:rPr>
              <a:t>https://www.uni-augsburg.de/de/portal/internationals/interkulturelles/</a:t>
            </a:r>
            <a:r>
              <a:rPr lang="en-US" sz="3350">
                <a:solidFill>
                  <a:srgbClr val="000000"/>
                </a:solidFill>
                <a:latin typeface="Canva Sans"/>
                <a:ea typeface="Canva Sans"/>
                <a:cs typeface="Canva Sans"/>
                <a:sym typeface="Canva Sans"/>
              </a:rPr>
              <a:t>.</a:t>
            </a:r>
          </a:p>
        </p:txBody>
      </p:sp>
      <p:sp>
        <p:nvSpPr>
          <p:cNvPr id="6" name="TextBox 6"/>
          <p:cNvSpPr txBox="1"/>
          <p:nvPr/>
        </p:nvSpPr>
        <p:spPr>
          <a:xfrm>
            <a:off x="1028700" y="597852"/>
            <a:ext cx="14058900" cy="752476"/>
          </a:xfrm>
          <a:prstGeom prst="rect">
            <a:avLst/>
          </a:prstGeom>
        </p:spPr>
        <p:txBody>
          <a:bodyPr wrap="square" lIns="0" tIns="0" rIns="0" bIns="0" rtlCol="0" anchor="t">
            <a:spAutoFit/>
          </a:bodyPr>
          <a:lstStyle/>
          <a:p>
            <a:pPr algn="ctr">
              <a:lnSpc>
                <a:spcPts val="6299"/>
              </a:lnSpc>
              <a:spcBef>
                <a:spcPct val="0"/>
              </a:spcBef>
            </a:pPr>
            <a:r>
              <a:rPr lang="en-US" sz="4499" b="1" dirty="0" err="1">
                <a:solidFill>
                  <a:srgbClr val="A3017C"/>
                </a:solidFill>
                <a:latin typeface="Canva Sans Bold"/>
                <a:ea typeface="Canva Sans Bold"/>
                <a:cs typeface="Canva Sans Bold"/>
                <a:sym typeface="Canva Sans Bold"/>
              </a:rPr>
              <a:t>Veranstaltungen</a:t>
            </a:r>
            <a:r>
              <a:rPr lang="en-US" sz="4499" b="1" dirty="0">
                <a:solidFill>
                  <a:srgbClr val="A3017C"/>
                </a:solidFill>
                <a:latin typeface="Canva Sans Bold"/>
                <a:ea typeface="Canva Sans Bold"/>
                <a:cs typeface="Canva Sans Bold"/>
                <a:sym typeface="Canva Sans Bold"/>
              </a:rPr>
              <a:t> für </a:t>
            </a:r>
            <a:r>
              <a:rPr lang="en-US" sz="4499" b="1" dirty="0" err="1">
                <a:solidFill>
                  <a:srgbClr val="A3017C"/>
                </a:solidFill>
                <a:latin typeface="Canva Sans Bold"/>
                <a:ea typeface="Canva Sans Bold"/>
                <a:cs typeface="Canva Sans Bold"/>
                <a:sym typeface="Canva Sans Bold"/>
              </a:rPr>
              <a:t>internationale</a:t>
            </a:r>
            <a:r>
              <a:rPr lang="en-US" sz="4499" b="1" dirty="0">
                <a:solidFill>
                  <a:srgbClr val="A3017C"/>
                </a:solidFill>
                <a:latin typeface="Canva Sans Bold"/>
                <a:ea typeface="Canva Sans Bold"/>
                <a:cs typeface="Canva Sans Bold"/>
                <a:sym typeface="Canva Sans Bold"/>
              </a:rPr>
              <a:t> </a:t>
            </a:r>
            <a:r>
              <a:rPr lang="en-US" sz="4499" b="1" dirty="0" err="1">
                <a:solidFill>
                  <a:srgbClr val="A3017C"/>
                </a:solidFill>
                <a:latin typeface="Canva Sans Bold"/>
                <a:ea typeface="Canva Sans Bold"/>
                <a:cs typeface="Canva Sans Bold"/>
                <a:sym typeface="Canva Sans Bold"/>
              </a:rPr>
              <a:t>Studierende</a:t>
            </a:r>
            <a:r>
              <a:rPr lang="en-US" sz="4499" b="1" dirty="0">
                <a:solidFill>
                  <a:srgbClr val="A3017C"/>
                </a:solidFill>
                <a:latin typeface="Canva Sans Bold"/>
                <a:ea typeface="Canva Sans Bold"/>
                <a:cs typeface="Canva Sans Bold"/>
                <a:sym typeface="Canva Sans Bold"/>
              </a:rPr>
              <a:t>!</a:t>
            </a:r>
          </a:p>
        </p:txBody>
      </p:sp>
      <p:sp>
        <p:nvSpPr>
          <p:cNvPr id="7" name="TextBox 7"/>
          <p:cNvSpPr txBox="1"/>
          <p:nvPr/>
        </p:nvSpPr>
        <p:spPr>
          <a:xfrm>
            <a:off x="2120089" y="8301519"/>
            <a:ext cx="11595911" cy="572135"/>
          </a:xfrm>
          <a:prstGeom prst="rect">
            <a:avLst/>
          </a:prstGeom>
        </p:spPr>
        <p:txBody>
          <a:bodyPr wrap="square" lIns="0" tIns="0" rIns="0" bIns="0" rtlCol="0" anchor="t">
            <a:spAutoFit/>
          </a:bodyPr>
          <a:lstStyle/>
          <a:p>
            <a:pPr marL="0" lvl="0" indent="0" algn="just">
              <a:lnSpc>
                <a:spcPts val="4690"/>
              </a:lnSpc>
              <a:spcBef>
                <a:spcPct val="0"/>
              </a:spcBef>
            </a:pPr>
            <a:r>
              <a:rPr lang="en-US" sz="3350" u="none" strike="noStrike" dirty="0">
                <a:solidFill>
                  <a:srgbClr val="000000"/>
                </a:solidFill>
                <a:latin typeface="Canva Sans"/>
                <a:ea typeface="Canva Sans"/>
                <a:cs typeface="Canva Sans"/>
                <a:sym typeface="Canva Sans"/>
              </a:rPr>
              <a:t>Instagram-Account des </a:t>
            </a:r>
            <a:r>
              <a:rPr lang="en-US" sz="3350" u="none" strike="noStrike" dirty="0" err="1">
                <a:solidFill>
                  <a:srgbClr val="000000"/>
                </a:solidFill>
                <a:latin typeface="Canva Sans"/>
                <a:ea typeface="Canva Sans"/>
                <a:cs typeface="Canva Sans"/>
                <a:sym typeface="Canva Sans"/>
              </a:rPr>
              <a:t>Akademischen</a:t>
            </a:r>
            <a:r>
              <a:rPr lang="en-US" sz="3350" u="none" strike="noStrike" dirty="0">
                <a:solidFill>
                  <a:srgbClr val="000000"/>
                </a:solidFill>
                <a:latin typeface="Canva Sans"/>
                <a:ea typeface="Canva Sans"/>
                <a:cs typeface="Canva Sans"/>
                <a:sym typeface="Canva Sans"/>
              </a:rPr>
              <a:t> </a:t>
            </a:r>
            <a:r>
              <a:rPr lang="en-US" sz="3350" u="none" strike="noStrike" dirty="0" err="1">
                <a:solidFill>
                  <a:srgbClr val="000000"/>
                </a:solidFill>
                <a:latin typeface="Canva Sans"/>
                <a:ea typeface="Canva Sans"/>
                <a:cs typeface="Canva Sans"/>
                <a:sym typeface="Canva Sans"/>
              </a:rPr>
              <a:t>Auslandsamts</a:t>
            </a:r>
            <a:r>
              <a:rPr lang="en-US" sz="3350" u="none" strike="noStrike" dirty="0">
                <a:solidFill>
                  <a:srgbClr val="000000"/>
                </a:solidFill>
                <a:latin typeface="Canva Sans"/>
                <a:ea typeface="Canva Sans"/>
                <a:cs typeface="Canva Sans"/>
                <a:sym typeface="Canva Sans"/>
              </a:rPr>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7889217" cy="10062684"/>
          </a:xfrm>
          <a:custGeom>
            <a:avLst/>
            <a:gdLst/>
            <a:ahLst/>
            <a:cxnLst/>
            <a:rect l="l" t="t" r="r" b="b"/>
            <a:pathLst>
              <a:path w="17889217" h="10062684">
                <a:moveTo>
                  <a:pt x="0" y="0"/>
                </a:moveTo>
                <a:lnTo>
                  <a:pt x="17889217" y="0"/>
                </a:lnTo>
                <a:lnTo>
                  <a:pt x="17889217" y="10062684"/>
                </a:lnTo>
                <a:lnTo>
                  <a:pt x="0" y="10062684"/>
                </a:lnTo>
                <a:lnTo>
                  <a:pt x="0" y="0"/>
                </a:lnTo>
                <a:close/>
              </a:path>
            </a:pathLst>
          </a:custGeom>
          <a:blipFill>
            <a:blip r:embed="rId2"/>
            <a:stretch>
              <a:fillRect/>
            </a:stretch>
          </a:blipFill>
        </p:spPr>
        <p:txBody>
          <a:bodyPr/>
          <a:lstStyle/>
          <a:p>
            <a:endParaRPr lang="de-DE"/>
          </a:p>
        </p:txBody>
      </p:sp>
      <p:sp>
        <p:nvSpPr>
          <p:cNvPr id="3" name="Freeform 3"/>
          <p:cNvSpPr/>
          <p:nvPr/>
        </p:nvSpPr>
        <p:spPr>
          <a:xfrm>
            <a:off x="5445662" y="2267706"/>
            <a:ext cx="6997892" cy="2954127"/>
          </a:xfrm>
          <a:custGeom>
            <a:avLst/>
            <a:gdLst/>
            <a:ahLst/>
            <a:cxnLst/>
            <a:rect l="l" t="t" r="r" b="b"/>
            <a:pathLst>
              <a:path w="6997892" h="2954127">
                <a:moveTo>
                  <a:pt x="0" y="0"/>
                </a:moveTo>
                <a:lnTo>
                  <a:pt x="6997892" y="0"/>
                </a:lnTo>
                <a:lnTo>
                  <a:pt x="6997892" y="2954127"/>
                </a:lnTo>
                <a:lnTo>
                  <a:pt x="0" y="2954127"/>
                </a:lnTo>
                <a:lnTo>
                  <a:pt x="0" y="0"/>
                </a:lnTo>
                <a:close/>
              </a:path>
            </a:pathLst>
          </a:custGeom>
          <a:blipFill>
            <a:blip r:embed="rId3"/>
            <a:stretch>
              <a:fillRect/>
            </a:stretch>
          </a:blipFill>
          <a:ln w="114300" cap="sq">
            <a:solidFill>
              <a:srgbClr val="A3017C"/>
            </a:solidFill>
            <a:prstDash val="solid"/>
            <a:miter/>
          </a:ln>
        </p:spPr>
        <p:txBody>
          <a:bodyPr/>
          <a:lstStyle/>
          <a:p>
            <a:endParaRPr lang="de-DE"/>
          </a:p>
        </p:txBody>
      </p:sp>
      <p:sp>
        <p:nvSpPr>
          <p:cNvPr id="4" name="Freeform 4"/>
          <p:cNvSpPr/>
          <p:nvPr/>
        </p:nvSpPr>
        <p:spPr>
          <a:xfrm>
            <a:off x="604649" y="1955012"/>
            <a:ext cx="4287300" cy="7621866"/>
          </a:xfrm>
          <a:custGeom>
            <a:avLst/>
            <a:gdLst/>
            <a:ahLst/>
            <a:cxnLst/>
            <a:rect l="l" t="t" r="r" b="b"/>
            <a:pathLst>
              <a:path w="4287300" h="7621866">
                <a:moveTo>
                  <a:pt x="0" y="0"/>
                </a:moveTo>
                <a:lnTo>
                  <a:pt x="4287299" y="0"/>
                </a:lnTo>
                <a:lnTo>
                  <a:pt x="4287299" y="7621866"/>
                </a:lnTo>
                <a:lnTo>
                  <a:pt x="0" y="7621866"/>
                </a:lnTo>
                <a:lnTo>
                  <a:pt x="0" y="0"/>
                </a:lnTo>
                <a:close/>
              </a:path>
            </a:pathLst>
          </a:custGeom>
          <a:blipFill>
            <a:blip r:embed="rId4"/>
            <a:stretch>
              <a:fillRect/>
            </a:stretch>
          </a:blipFill>
          <a:ln w="114300" cap="sq">
            <a:solidFill>
              <a:srgbClr val="A3017C"/>
            </a:solidFill>
            <a:prstDash val="solid"/>
            <a:miter/>
          </a:ln>
        </p:spPr>
        <p:txBody>
          <a:bodyPr/>
          <a:lstStyle/>
          <a:p>
            <a:endParaRPr lang="de-DE"/>
          </a:p>
        </p:txBody>
      </p:sp>
      <p:sp>
        <p:nvSpPr>
          <p:cNvPr id="5" name="Freeform 5"/>
          <p:cNvSpPr/>
          <p:nvPr/>
        </p:nvSpPr>
        <p:spPr>
          <a:xfrm>
            <a:off x="12996004" y="3744769"/>
            <a:ext cx="4783320" cy="4387308"/>
          </a:xfrm>
          <a:custGeom>
            <a:avLst/>
            <a:gdLst/>
            <a:ahLst/>
            <a:cxnLst/>
            <a:rect l="l" t="t" r="r" b="b"/>
            <a:pathLst>
              <a:path w="4783320" h="4387308">
                <a:moveTo>
                  <a:pt x="0" y="0"/>
                </a:moveTo>
                <a:lnTo>
                  <a:pt x="4783320" y="0"/>
                </a:lnTo>
                <a:lnTo>
                  <a:pt x="4783320" y="4387308"/>
                </a:lnTo>
                <a:lnTo>
                  <a:pt x="0" y="4387308"/>
                </a:lnTo>
                <a:lnTo>
                  <a:pt x="0" y="0"/>
                </a:lnTo>
                <a:close/>
              </a:path>
            </a:pathLst>
          </a:custGeom>
          <a:blipFill>
            <a:blip r:embed="rId5"/>
            <a:stretch>
              <a:fillRect/>
            </a:stretch>
          </a:blipFill>
          <a:ln w="114300" cap="sq">
            <a:solidFill>
              <a:srgbClr val="A3017C"/>
            </a:solidFill>
            <a:prstDash val="solid"/>
            <a:miter/>
          </a:ln>
        </p:spPr>
        <p:txBody>
          <a:bodyPr/>
          <a:lstStyle/>
          <a:p>
            <a:endParaRPr lang="de-DE"/>
          </a:p>
        </p:txBody>
      </p:sp>
      <p:sp>
        <p:nvSpPr>
          <p:cNvPr id="6" name="TextBox 6"/>
          <p:cNvSpPr txBox="1"/>
          <p:nvPr/>
        </p:nvSpPr>
        <p:spPr>
          <a:xfrm>
            <a:off x="1028700" y="597852"/>
            <a:ext cx="13906500" cy="752476"/>
          </a:xfrm>
          <a:prstGeom prst="rect">
            <a:avLst/>
          </a:prstGeom>
        </p:spPr>
        <p:txBody>
          <a:bodyPr wrap="square" lIns="0" tIns="0" rIns="0" bIns="0" rtlCol="0" anchor="t">
            <a:spAutoFit/>
          </a:bodyPr>
          <a:lstStyle/>
          <a:p>
            <a:pPr algn="ctr">
              <a:lnSpc>
                <a:spcPts val="6299"/>
              </a:lnSpc>
              <a:spcBef>
                <a:spcPct val="0"/>
              </a:spcBef>
            </a:pPr>
            <a:r>
              <a:rPr lang="en-US" sz="4499" b="1" dirty="0" err="1">
                <a:solidFill>
                  <a:srgbClr val="A3017C"/>
                </a:solidFill>
                <a:latin typeface="Canva Sans Bold"/>
                <a:ea typeface="Canva Sans Bold"/>
                <a:cs typeface="Canva Sans Bold"/>
                <a:sym typeface="Canva Sans Bold"/>
              </a:rPr>
              <a:t>Veranstaltungen</a:t>
            </a:r>
            <a:r>
              <a:rPr lang="en-US" sz="4499" b="1" dirty="0">
                <a:solidFill>
                  <a:srgbClr val="A3017C"/>
                </a:solidFill>
                <a:latin typeface="Canva Sans Bold"/>
                <a:ea typeface="Canva Sans Bold"/>
                <a:cs typeface="Canva Sans Bold"/>
                <a:sym typeface="Canva Sans Bold"/>
              </a:rPr>
              <a:t> für </a:t>
            </a:r>
            <a:r>
              <a:rPr lang="en-US" sz="4499" b="1" dirty="0" err="1">
                <a:solidFill>
                  <a:srgbClr val="A3017C"/>
                </a:solidFill>
                <a:latin typeface="Canva Sans Bold"/>
                <a:ea typeface="Canva Sans Bold"/>
                <a:cs typeface="Canva Sans Bold"/>
                <a:sym typeface="Canva Sans Bold"/>
              </a:rPr>
              <a:t>internationale</a:t>
            </a:r>
            <a:r>
              <a:rPr lang="en-US" sz="4499" b="1" dirty="0">
                <a:solidFill>
                  <a:srgbClr val="A3017C"/>
                </a:solidFill>
                <a:latin typeface="Canva Sans Bold"/>
                <a:ea typeface="Canva Sans Bold"/>
                <a:cs typeface="Canva Sans Bold"/>
                <a:sym typeface="Canva Sans Bold"/>
              </a:rPr>
              <a:t> </a:t>
            </a:r>
            <a:r>
              <a:rPr lang="en-US" sz="4499" b="1" dirty="0" err="1">
                <a:solidFill>
                  <a:srgbClr val="A3017C"/>
                </a:solidFill>
                <a:latin typeface="Canva Sans Bold"/>
                <a:ea typeface="Canva Sans Bold"/>
                <a:cs typeface="Canva Sans Bold"/>
                <a:sym typeface="Canva Sans Bold"/>
              </a:rPr>
              <a:t>Studierende</a:t>
            </a:r>
            <a:r>
              <a:rPr lang="en-US" sz="4499" b="1" dirty="0">
                <a:solidFill>
                  <a:srgbClr val="A3017C"/>
                </a:solidFill>
                <a:latin typeface="Canva Sans Bold"/>
                <a:ea typeface="Canva Sans Bold"/>
                <a:cs typeface="Canva Sans Bold"/>
                <a:sym typeface="Canva Sans Bold"/>
              </a:rPr>
              <a:t>!</a:t>
            </a:r>
          </a:p>
        </p:txBody>
      </p:sp>
      <p:sp>
        <p:nvSpPr>
          <p:cNvPr id="7" name="TextBox 7"/>
          <p:cNvSpPr txBox="1"/>
          <p:nvPr/>
        </p:nvSpPr>
        <p:spPr>
          <a:xfrm>
            <a:off x="5759458" y="5502862"/>
            <a:ext cx="6370300" cy="833023"/>
          </a:xfrm>
          <a:prstGeom prst="rect">
            <a:avLst/>
          </a:prstGeom>
        </p:spPr>
        <p:txBody>
          <a:bodyPr lIns="0" tIns="0" rIns="0" bIns="0" rtlCol="0" anchor="t">
            <a:spAutoFit/>
          </a:bodyPr>
          <a:lstStyle/>
          <a:p>
            <a:pPr algn="just">
              <a:lnSpc>
                <a:spcPts val="3435"/>
              </a:lnSpc>
              <a:spcBef>
                <a:spcPct val="0"/>
              </a:spcBef>
            </a:pPr>
            <a:r>
              <a:rPr lang="en-US" sz="2453">
                <a:solidFill>
                  <a:srgbClr val="A3017C"/>
                </a:solidFill>
                <a:latin typeface="Canva Sans"/>
                <a:ea typeface="Canva Sans"/>
                <a:cs typeface="Canva Sans"/>
                <a:sym typeface="Canva Sans"/>
              </a:rPr>
              <a:t>Das Akademische Auslandsamt organisiert Stadtführungen in Augsburg!</a:t>
            </a:r>
          </a:p>
        </p:txBody>
      </p:sp>
      <p:sp>
        <p:nvSpPr>
          <p:cNvPr id="8" name="TextBox 8"/>
          <p:cNvSpPr txBox="1"/>
          <p:nvPr/>
        </p:nvSpPr>
        <p:spPr>
          <a:xfrm>
            <a:off x="5111862" y="8315230"/>
            <a:ext cx="4655621" cy="1261648"/>
          </a:xfrm>
          <a:prstGeom prst="rect">
            <a:avLst/>
          </a:prstGeom>
        </p:spPr>
        <p:txBody>
          <a:bodyPr lIns="0" tIns="0" rIns="0" bIns="0" rtlCol="0" anchor="t">
            <a:spAutoFit/>
          </a:bodyPr>
          <a:lstStyle/>
          <a:p>
            <a:pPr marL="0" lvl="0" indent="0" algn="just">
              <a:lnSpc>
                <a:spcPts val="3435"/>
              </a:lnSpc>
              <a:spcBef>
                <a:spcPct val="0"/>
              </a:spcBef>
            </a:pPr>
            <a:r>
              <a:rPr lang="en-US" sz="2453" u="none" strike="noStrike">
                <a:solidFill>
                  <a:srgbClr val="A3017C"/>
                </a:solidFill>
                <a:latin typeface="Canva Sans"/>
                <a:ea typeface="Canva Sans"/>
                <a:cs typeface="Canva Sans"/>
                <a:sym typeface="Canva Sans"/>
              </a:rPr>
              <a:t>Studierende können bei den Länderabenden ihr Land und ihre Kultur vorstellen!</a:t>
            </a:r>
          </a:p>
        </p:txBody>
      </p:sp>
      <p:sp>
        <p:nvSpPr>
          <p:cNvPr id="9" name="TextBox 9"/>
          <p:cNvSpPr txBox="1"/>
          <p:nvPr/>
        </p:nvSpPr>
        <p:spPr>
          <a:xfrm>
            <a:off x="13149780" y="8315230"/>
            <a:ext cx="4475768" cy="1261648"/>
          </a:xfrm>
          <a:prstGeom prst="rect">
            <a:avLst/>
          </a:prstGeom>
        </p:spPr>
        <p:txBody>
          <a:bodyPr lIns="0" tIns="0" rIns="0" bIns="0" rtlCol="0" anchor="t">
            <a:spAutoFit/>
          </a:bodyPr>
          <a:lstStyle/>
          <a:p>
            <a:pPr marL="0" lvl="0" indent="0" algn="just">
              <a:lnSpc>
                <a:spcPts val="3435"/>
              </a:lnSpc>
              <a:spcBef>
                <a:spcPct val="0"/>
              </a:spcBef>
            </a:pPr>
            <a:r>
              <a:rPr lang="en-US" sz="2453" u="none" strike="noStrike">
                <a:solidFill>
                  <a:srgbClr val="A3017C"/>
                </a:solidFill>
                <a:latin typeface="Canva Sans"/>
                <a:ea typeface="Canva Sans"/>
                <a:cs typeface="Canva Sans"/>
                <a:sym typeface="Canva Sans"/>
              </a:rPr>
              <a:t>Bei den Quiz Nights kämpfen Studierende in Teams um den Gewinn!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7889217" cy="10062684"/>
          </a:xfrm>
          <a:custGeom>
            <a:avLst/>
            <a:gdLst/>
            <a:ahLst/>
            <a:cxnLst/>
            <a:rect l="l" t="t" r="r" b="b"/>
            <a:pathLst>
              <a:path w="17889217" h="10062684">
                <a:moveTo>
                  <a:pt x="0" y="0"/>
                </a:moveTo>
                <a:lnTo>
                  <a:pt x="17889217" y="0"/>
                </a:lnTo>
                <a:lnTo>
                  <a:pt x="17889217" y="10062684"/>
                </a:lnTo>
                <a:lnTo>
                  <a:pt x="0" y="10062684"/>
                </a:lnTo>
                <a:lnTo>
                  <a:pt x="0" y="0"/>
                </a:lnTo>
                <a:close/>
              </a:path>
            </a:pathLst>
          </a:custGeom>
          <a:blipFill>
            <a:blip r:embed="rId2"/>
            <a:stretch>
              <a:fillRect/>
            </a:stretch>
          </a:blipFill>
        </p:spPr>
        <p:txBody>
          <a:bodyPr/>
          <a:lstStyle/>
          <a:p>
            <a:endParaRPr lang="de-DE"/>
          </a:p>
        </p:txBody>
      </p:sp>
      <p:sp>
        <p:nvSpPr>
          <p:cNvPr id="3" name="Freeform 3"/>
          <p:cNvSpPr/>
          <p:nvPr/>
        </p:nvSpPr>
        <p:spPr>
          <a:xfrm>
            <a:off x="692098" y="2041128"/>
            <a:ext cx="7472961" cy="4203540"/>
          </a:xfrm>
          <a:custGeom>
            <a:avLst/>
            <a:gdLst/>
            <a:ahLst/>
            <a:cxnLst/>
            <a:rect l="l" t="t" r="r" b="b"/>
            <a:pathLst>
              <a:path w="7472961" h="4203540">
                <a:moveTo>
                  <a:pt x="0" y="0"/>
                </a:moveTo>
                <a:lnTo>
                  <a:pt x="7472960" y="0"/>
                </a:lnTo>
                <a:lnTo>
                  <a:pt x="7472960" y="4203541"/>
                </a:lnTo>
                <a:lnTo>
                  <a:pt x="0" y="4203541"/>
                </a:lnTo>
                <a:lnTo>
                  <a:pt x="0" y="0"/>
                </a:lnTo>
                <a:close/>
              </a:path>
            </a:pathLst>
          </a:custGeom>
          <a:blipFill>
            <a:blip r:embed="rId3"/>
            <a:stretch>
              <a:fillRect t="-8989" b="-8989"/>
            </a:stretch>
          </a:blipFill>
          <a:ln w="114300" cap="sq">
            <a:solidFill>
              <a:srgbClr val="A3017C"/>
            </a:solidFill>
            <a:prstDash val="solid"/>
            <a:miter/>
          </a:ln>
        </p:spPr>
        <p:txBody>
          <a:bodyPr/>
          <a:lstStyle/>
          <a:p>
            <a:endParaRPr lang="de-DE"/>
          </a:p>
        </p:txBody>
      </p:sp>
      <p:sp>
        <p:nvSpPr>
          <p:cNvPr id="4" name="Freeform 4"/>
          <p:cNvSpPr/>
          <p:nvPr/>
        </p:nvSpPr>
        <p:spPr>
          <a:xfrm>
            <a:off x="8765070" y="2591576"/>
            <a:ext cx="4313508" cy="5751345"/>
          </a:xfrm>
          <a:custGeom>
            <a:avLst/>
            <a:gdLst/>
            <a:ahLst/>
            <a:cxnLst/>
            <a:rect l="l" t="t" r="r" b="b"/>
            <a:pathLst>
              <a:path w="4313508" h="5751345">
                <a:moveTo>
                  <a:pt x="0" y="0"/>
                </a:moveTo>
                <a:lnTo>
                  <a:pt x="4313508" y="0"/>
                </a:lnTo>
                <a:lnTo>
                  <a:pt x="4313508" y="5751345"/>
                </a:lnTo>
                <a:lnTo>
                  <a:pt x="0" y="5751345"/>
                </a:lnTo>
                <a:lnTo>
                  <a:pt x="0" y="0"/>
                </a:lnTo>
                <a:close/>
              </a:path>
            </a:pathLst>
          </a:custGeom>
          <a:blipFill>
            <a:blip r:embed="rId4"/>
            <a:stretch>
              <a:fillRect/>
            </a:stretch>
          </a:blipFill>
          <a:ln w="114300" cap="sq">
            <a:solidFill>
              <a:srgbClr val="A3017C"/>
            </a:solidFill>
            <a:prstDash val="solid"/>
            <a:miter/>
          </a:ln>
        </p:spPr>
        <p:txBody>
          <a:bodyPr/>
          <a:lstStyle/>
          <a:p>
            <a:endParaRPr lang="de-DE"/>
          </a:p>
        </p:txBody>
      </p:sp>
      <p:sp>
        <p:nvSpPr>
          <p:cNvPr id="5" name="Freeform 5"/>
          <p:cNvSpPr/>
          <p:nvPr/>
        </p:nvSpPr>
        <p:spPr>
          <a:xfrm>
            <a:off x="13814319" y="2041128"/>
            <a:ext cx="4074898" cy="2037449"/>
          </a:xfrm>
          <a:custGeom>
            <a:avLst/>
            <a:gdLst/>
            <a:ahLst/>
            <a:cxnLst/>
            <a:rect l="l" t="t" r="r" b="b"/>
            <a:pathLst>
              <a:path w="4074898" h="2037449">
                <a:moveTo>
                  <a:pt x="0" y="0"/>
                </a:moveTo>
                <a:lnTo>
                  <a:pt x="4074898" y="0"/>
                </a:lnTo>
                <a:lnTo>
                  <a:pt x="4074898" y="2037449"/>
                </a:lnTo>
                <a:lnTo>
                  <a:pt x="0" y="2037449"/>
                </a:lnTo>
                <a:lnTo>
                  <a:pt x="0" y="0"/>
                </a:lnTo>
                <a:close/>
              </a:path>
            </a:pathLst>
          </a:custGeom>
          <a:blipFill>
            <a:blip r:embed="rId5"/>
            <a:stretch>
              <a:fillRect/>
            </a:stretch>
          </a:blipFill>
          <a:ln w="114300" cap="sq">
            <a:solidFill>
              <a:srgbClr val="A3017C"/>
            </a:solidFill>
            <a:prstDash val="solid"/>
            <a:miter/>
          </a:ln>
        </p:spPr>
        <p:txBody>
          <a:bodyPr/>
          <a:lstStyle/>
          <a:p>
            <a:endParaRPr lang="de-DE"/>
          </a:p>
        </p:txBody>
      </p:sp>
      <p:sp>
        <p:nvSpPr>
          <p:cNvPr id="6" name="TextBox 6"/>
          <p:cNvSpPr txBox="1"/>
          <p:nvPr/>
        </p:nvSpPr>
        <p:spPr>
          <a:xfrm>
            <a:off x="1028700" y="597852"/>
            <a:ext cx="13601700" cy="752476"/>
          </a:xfrm>
          <a:prstGeom prst="rect">
            <a:avLst/>
          </a:prstGeom>
        </p:spPr>
        <p:txBody>
          <a:bodyPr wrap="square" lIns="0" tIns="0" rIns="0" bIns="0" rtlCol="0" anchor="t">
            <a:spAutoFit/>
          </a:bodyPr>
          <a:lstStyle/>
          <a:p>
            <a:pPr algn="ctr">
              <a:lnSpc>
                <a:spcPts val="6299"/>
              </a:lnSpc>
              <a:spcBef>
                <a:spcPct val="0"/>
              </a:spcBef>
            </a:pPr>
            <a:r>
              <a:rPr lang="en-US" sz="4499" b="1" dirty="0" err="1">
                <a:solidFill>
                  <a:srgbClr val="A3017C"/>
                </a:solidFill>
                <a:latin typeface="Canva Sans Bold"/>
                <a:ea typeface="Canva Sans Bold"/>
                <a:cs typeface="Canva Sans Bold"/>
                <a:sym typeface="Canva Sans Bold"/>
              </a:rPr>
              <a:t>Veranstaltungen</a:t>
            </a:r>
            <a:r>
              <a:rPr lang="en-US" sz="4499" b="1" dirty="0">
                <a:solidFill>
                  <a:srgbClr val="A3017C"/>
                </a:solidFill>
                <a:latin typeface="Canva Sans Bold"/>
                <a:ea typeface="Canva Sans Bold"/>
                <a:cs typeface="Canva Sans Bold"/>
                <a:sym typeface="Canva Sans Bold"/>
              </a:rPr>
              <a:t> für </a:t>
            </a:r>
            <a:r>
              <a:rPr lang="en-US" sz="4499" b="1" dirty="0" err="1">
                <a:solidFill>
                  <a:srgbClr val="A3017C"/>
                </a:solidFill>
                <a:latin typeface="Canva Sans Bold"/>
                <a:ea typeface="Canva Sans Bold"/>
                <a:cs typeface="Canva Sans Bold"/>
                <a:sym typeface="Canva Sans Bold"/>
              </a:rPr>
              <a:t>internationale</a:t>
            </a:r>
            <a:r>
              <a:rPr lang="en-US" sz="4499" b="1" dirty="0">
                <a:solidFill>
                  <a:srgbClr val="A3017C"/>
                </a:solidFill>
                <a:latin typeface="Canva Sans Bold"/>
                <a:ea typeface="Canva Sans Bold"/>
                <a:cs typeface="Canva Sans Bold"/>
                <a:sym typeface="Canva Sans Bold"/>
              </a:rPr>
              <a:t> </a:t>
            </a:r>
            <a:r>
              <a:rPr lang="en-US" sz="4499" b="1" dirty="0" err="1">
                <a:solidFill>
                  <a:srgbClr val="A3017C"/>
                </a:solidFill>
                <a:latin typeface="Canva Sans Bold"/>
                <a:ea typeface="Canva Sans Bold"/>
                <a:cs typeface="Canva Sans Bold"/>
                <a:sym typeface="Canva Sans Bold"/>
              </a:rPr>
              <a:t>Studierende</a:t>
            </a:r>
            <a:r>
              <a:rPr lang="en-US" sz="4499" b="1" dirty="0">
                <a:solidFill>
                  <a:srgbClr val="A3017C"/>
                </a:solidFill>
                <a:latin typeface="Canva Sans Bold"/>
                <a:ea typeface="Canva Sans Bold"/>
                <a:cs typeface="Canva Sans Bold"/>
                <a:sym typeface="Canva Sans Bold"/>
              </a:rPr>
              <a:t>!</a:t>
            </a:r>
          </a:p>
        </p:txBody>
      </p:sp>
      <p:sp>
        <p:nvSpPr>
          <p:cNvPr id="7" name="TextBox 7"/>
          <p:cNvSpPr txBox="1"/>
          <p:nvPr/>
        </p:nvSpPr>
        <p:spPr>
          <a:xfrm>
            <a:off x="751928" y="6485068"/>
            <a:ext cx="7353300" cy="1280222"/>
          </a:xfrm>
          <a:prstGeom prst="rect">
            <a:avLst/>
          </a:prstGeom>
        </p:spPr>
        <p:txBody>
          <a:bodyPr wrap="square" lIns="0" tIns="0" rIns="0" bIns="0" rtlCol="0" anchor="t">
            <a:spAutoFit/>
          </a:bodyPr>
          <a:lstStyle/>
          <a:p>
            <a:pPr marL="0" lvl="0" indent="0" algn="just">
              <a:lnSpc>
                <a:spcPts val="3435"/>
              </a:lnSpc>
              <a:spcBef>
                <a:spcPct val="0"/>
              </a:spcBef>
            </a:pPr>
            <a:r>
              <a:rPr lang="en-US" sz="2453" dirty="0" err="1">
                <a:solidFill>
                  <a:srgbClr val="A3017C"/>
                </a:solidFill>
                <a:latin typeface="Canva Sans"/>
                <a:ea typeface="Canva Sans"/>
                <a:cs typeface="Canva Sans"/>
                <a:sym typeface="Canva Sans"/>
              </a:rPr>
              <a:t>Besuchen</a:t>
            </a:r>
            <a:r>
              <a:rPr lang="en-US" sz="2453" dirty="0">
                <a:solidFill>
                  <a:srgbClr val="A3017C"/>
                </a:solidFill>
                <a:latin typeface="Canva Sans"/>
                <a:ea typeface="Canva Sans"/>
                <a:cs typeface="Canva Sans"/>
                <a:sym typeface="Canva Sans"/>
              </a:rPr>
              <a:t> Sie d</a:t>
            </a:r>
            <a:r>
              <a:rPr lang="en-US" sz="2453" u="none" strike="noStrike" dirty="0">
                <a:solidFill>
                  <a:srgbClr val="A3017C"/>
                </a:solidFill>
                <a:latin typeface="Canva Sans"/>
                <a:ea typeface="Canva Sans"/>
                <a:cs typeface="Canva Sans"/>
                <a:sym typeface="Canva Sans"/>
              </a:rPr>
              <a:t>as </a:t>
            </a:r>
            <a:r>
              <a:rPr lang="en-US" sz="2453" u="none" strike="noStrike" dirty="0" err="1">
                <a:solidFill>
                  <a:srgbClr val="A3017C"/>
                </a:solidFill>
                <a:latin typeface="Canva Sans"/>
                <a:ea typeface="Canva Sans"/>
                <a:cs typeface="Canva Sans"/>
                <a:sym typeface="Canva Sans"/>
              </a:rPr>
              <a:t>Sommerfest</a:t>
            </a:r>
            <a:r>
              <a:rPr lang="en-US" sz="2453" u="none" strike="noStrike" dirty="0">
                <a:solidFill>
                  <a:srgbClr val="A3017C"/>
                </a:solidFill>
                <a:latin typeface="Canva Sans"/>
                <a:ea typeface="Canva Sans"/>
                <a:cs typeface="Canva Sans"/>
                <a:sym typeface="Canva Sans"/>
              </a:rPr>
              <a:t> </a:t>
            </a:r>
            <a:r>
              <a:rPr lang="en-US" sz="2453" u="none" strike="noStrike" dirty="0" err="1">
                <a:solidFill>
                  <a:srgbClr val="A3017C"/>
                </a:solidFill>
                <a:latin typeface="Canva Sans"/>
                <a:ea typeface="Canva Sans"/>
                <a:cs typeface="Canva Sans"/>
                <a:sym typeface="Canva Sans"/>
              </a:rPr>
              <a:t>mit</a:t>
            </a:r>
            <a:r>
              <a:rPr lang="en-US" sz="2453" u="none" strike="noStrike" dirty="0">
                <a:solidFill>
                  <a:srgbClr val="A3017C"/>
                </a:solidFill>
                <a:latin typeface="Canva Sans"/>
                <a:ea typeface="Canva Sans"/>
                <a:cs typeface="Canva Sans"/>
                <a:sym typeface="Canva Sans"/>
              </a:rPr>
              <a:t> </a:t>
            </a:r>
            <a:r>
              <a:rPr lang="en-US" sz="2453" u="none" strike="noStrike" dirty="0" err="1">
                <a:solidFill>
                  <a:srgbClr val="A3017C"/>
                </a:solidFill>
                <a:latin typeface="Canva Sans"/>
                <a:ea typeface="Canva Sans"/>
                <a:cs typeface="Canva Sans"/>
                <a:sym typeface="Canva Sans"/>
              </a:rPr>
              <a:t>seinem</a:t>
            </a:r>
            <a:r>
              <a:rPr lang="en-US" sz="2453" u="none" strike="noStrike" dirty="0">
                <a:solidFill>
                  <a:srgbClr val="A3017C"/>
                </a:solidFill>
                <a:latin typeface="Canva Sans"/>
                <a:ea typeface="Canva Sans"/>
                <a:cs typeface="Canva Sans"/>
                <a:sym typeface="Canva Sans"/>
              </a:rPr>
              <a:t> </a:t>
            </a:r>
            <a:r>
              <a:rPr lang="en-US" sz="2453" u="none" strike="noStrike" dirty="0" err="1">
                <a:solidFill>
                  <a:srgbClr val="A3017C"/>
                </a:solidFill>
                <a:latin typeface="Canva Sans"/>
                <a:ea typeface="Canva Sans"/>
                <a:cs typeface="Canva Sans"/>
                <a:sym typeface="Canva Sans"/>
              </a:rPr>
              <a:t>internationalem</a:t>
            </a:r>
            <a:r>
              <a:rPr lang="en-US" sz="2453" u="none" strike="noStrike" dirty="0">
                <a:solidFill>
                  <a:srgbClr val="A3017C"/>
                </a:solidFill>
                <a:latin typeface="Canva Sans"/>
                <a:ea typeface="Canva Sans"/>
                <a:cs typeface="Canva Sans"/>
                <a:sym typeface="Canva Sans"/>
              </a:rPr>
              <a:t> Buffet und den </a:t>
            </a:r>
            <a:r>
              <a:rPr lang="en-US" sz="2453" u="none" strike="noStrike" dirty="0" err="1">
                <a:solidFill>
                  <a:srgbClr val="A3017C"/>
                </a:solidFill>
                <a:latin typeface="Canva Sans"/>
                <a:ea typeface="Canva Sans"/>
                <a:cs typeface="Canva Sans"/>
                <a:sym typeface="Canva Sans"/>
              </a:rPr>
              <a:t>verschiedenen</a:t>
            </a:r>
            <a:r>
              <a:rPr lang="en-US" sz="2453" u="none" strike="noStrike" dirty="0">
                <a:solidFill>
                  <a:srgbClr val="A3017C"/>
                </a:solidFill>
                <a:latin typeface="Canva Sans"/>
                <a:ea typeface="Canva Sans"/>
                <a:cs typeface="Canva Sans"/>
                <a:sym typeface="Canva Sans"/>
              </a:rPr>
              <a:t> </a:t>
            </a:r>
            <a:r>
              <a:rPr lang="en-US" sz="2453" u="none" strike="noStrike" dirty="0" err="1">
                <a:solidFill>
                  <a:srgbClr val="A3017C"/>
                </a:solidFill>
                <a:latin typeface="Canva Sans"/>
                <a:ea typeface="Canva Sans"/>
                <a:cs typeface="Canva Sans"/>
                <a:sym typeface="Canva Sans"/>
              </a:rPr>
              <a:t>Ständen</a:t>
            </a:r>
            <a:r>
              <a:rPr lang="en-US" sz="2453" u="none" strike="noStrike" dirty="0">
                <a:solidFill>
                  <a:srgbClr val="A3017C"/>
                </a:solidFill>
                <a:latin typeface="Canva Sans"/>
                <a:ea typeface="Canva Sans"/>
                <a:cs typeface="Canva Sans"/>
                <a:sym typeface="Canva Sans"/>
              </a:rPr>
              <a:t> </a:t>
            </a:r>
            <a:r>
              <a:rPr lang="en-US" sz="2453" u="none" strike="noStrike" dirty="0" err="1">
                <a:solidFill>
                  <a:srgbClr val="A3017C"/>
                </a:solidFill>
                <a:latin typeface="Canva Sans"/>
                <a:ea typeface="Canva Sans"/>
                <a:cs typeface="Canva Sans"/>
                <a:sym typeface="Canva Sans"/>
              </a:rPr>
              <a:t>mit</a:t>
            </a:r>
            <a:r>
              <a:rPr lang="en-US" sz="2453" u="none" strike="noStrike" dirty="0">
                <a:solidFill>
                  <a:srgbClr val="A3017C"/>
                </a:solidFill>
                <a:latin typeface="Canva Sans"/>
                <a:ea typeface="Canva Sans"/>
                <a:cs typeface="Canva Sans"/>
                <a:sym typeface="Canva Sans"/>
              </a:rPr>
              <a:t> </a:t>
            </a:r>
            <a:r>
              <a:rPr lang="en-US" sz="2453" u="none" strike="noStrike" dirty="0" err="1">
                <a:solidFill>
                  <a:srgbClr val="A3017C"/>
                </a:solidFill>
                <a:latin typeface="Canva Sans"/>
                <a:ea typeface="Canva Sans"/>
                <a:cs typeface="Canva Sans"/>
                <a:sym typeface="Canva Sans"/>
              </a:rPr>
              <a:t>Aktivitäten</a:t>
            </a:r>
            <a:r>
              <a:rPr lang="en-US" sz="2453" u="none" strike="noStrike" dirty="0">
                <a:solidFill>
                  <a:srgbClr val="A3017C"/>
                </a:solidFill>
                <a:latin typeface="Canva Sans"/>
                <a:ea typeface="Canva Sans"/>
                <a:cs typeface="Canva Sans"/>
                <a:sym typeface="Canva Sans"/>
              </a:rPr>
              <a:t>!</a:t>
            </a:r>
          </a:p>
        </p:txBody>
      </p:sp>
      <p:sp>
        <p:nvSpPr>
          <p:cNvPr id="8" name="TextBox 8"/>
          <p:cNvSpPr txBox="1"/>
          <p:nvPr/>
        </p:nvSpPr>
        <p:spPr>
          <a:xfrm>
            <a:off x="9677400" y="2016447"/>
            <a:ext cx="2921256" cy="408189"/>
          </a:xfrm>
          <a:prstGeom prst="rect">
            <a:avLst/>
          </a:prstGeom>
        </p:spPr>
        <p:txBody>
          <a:bodyPr wrap="square" lIns="0" tIns="0" rIns="0" bIns="0" rtlCol="0" anchor="t">
            <a:spAutoFit/>
          </a:bodyPr>
          <a:lstStyle/>
          <a:p>
            <a:pPr marL="0" lvl="0" indent="0" algn="just">
              <a:lnSpc>
                <a:spcPts val="3435"/>
              </a:lnSpc>
              <a:spcBef>
                <a:spcPct val="0"/>
              </a:spcBef>
            </a:pPr>
            <a:r>
              <a:rPr lang="en-US" sz="2453" u="none" strike="noStrike" dirty="0" err="1">
                <a:solidFill>
                  <a:srgbClr val="A3017C"/>
                </a:solidFill>
                <a:latin typeface="Canva Sans"/>
                <a:ea typeface="Canva Sans"/>
                <a:cs typeface="Canva Sans"/>
                <a:sym typeface="Canva Sans"/>
              </a:rPr>
              <a:t>Weihnachtsfeier</a:t>
            </a:r>
            <a:r>
              <a:rPr lang="en-US" sz="2453" u="none" strike="noStrike" dirty="0">
                <a:solidFill>
                  <a:srgbClr val="A3017C"/>
                </a:solidFill>
                <a:latin typeface="Canva Sans"/>
                <a:ea typeface="Canva Sans"/>
                <a:cs typeface="Canva Sans"/>
                <a:sym typeface="Canva Sans"/>
              </a:rPr>
              <a:t>!</a:t>
            </a:r>
          </a:p>
        </p:txBody>
      </p:sp>
      <p:sp>
        <p:nvSpPr>
          <p:cNvPr id="9" name="TextBox 9"/>
          <p:cNvSpPr txBox="1"/>
          <p:nvPr/>
        </p:nvSpPr>
        <p:spPr>
          <a:xfrm>
            <a:off x="13714623" y="4264445"/>
            <a:ext cx="4274290" cy="1716239"/>
          </a:xfrm>
          <a:prstGeom prst="rect">
            <a:avLst/>
          </a:prstGeom>
        </p:spPr>
        <p:txBody>
          <a:bodyPr wrap="square" lIns="0" tIns="0" rIns="0" bIns="0" rtlCol="0" anchor="t">
            <a:spAutoFit/>
          </a:bodyPr>
          <a:lstStyle/>
          <a:p>
            <a:pPr marL="0" lvl="0" indent="0" algn="just">
              <a:lnSpc>
                <a:spcPts val="3435"/>
              </a:lnSpc>
              <a:spcBef>
                <a:spcPct val="0"/>
              </a:spcBef>
            </a:pPr>
            <a:r>
              <a:rPr lang="en-US" sz="2453" u="sng" dirty="0">
                <a:solidFill>
                  <a:srgbClr val="A3017C"/>
                </a:solidFill>
                <a:latin typeface="Canva Sans"/>
                <a:ea typeface="Canva Sans"/>
                <a:cs typeface="Canva Sans"/>
                <a:sym typeface="Canva Sans"/>
                <a:hlinkClick r:id="rId6" tooltip="https://augsburg.esn-germany.de"/>
              </a:rPr>
              <a:t>ESN</a:t>
            </a:r>
            <a:r>
              <a:rPr lang="en-US" sz="2453" dirty="0">
                <a:solidFill>
                  <a:srgbClr val="A3017C"/>
                </a:solidFill>
                <a:latin typeface="Canva Sans"/>
                <a:ea typeface="Canva Sans"/>
                <a:cs typeface="Canva Sans"/>
                <a:sym typeface="Canva Sans"/>
              </a:rPr>
              <a:t> </a:t>
            </a:r>
            <a:r>
              <a:rPr lang="en-US" sz="2453" u="none" strike="noStrike" dirty="0" err="1">
                <a:solidFill>
                  <a:srgbClr val="A3017C"/>
                </a:solidFill>
                <a:latin typeface="Canva Sans"/>
                <a:ea typeface="Canva Sans"/>
                <a:cs typeface="Canva Sans"/>
                <a:sym typeface="Canva Sans"/>
              </a:rPr>
              <a:t>ist</a:t>
            </a:r>
            <a:r>
              <a:rPr lang="en-US" sz="2453" u="none" strike="noStrike" dirty="0">
                <a:solidFill>
                  <a:srgbClr val="A3017C"/>
                </a:solidFill>
                <a:latin typeface="Canva Sans"/>
                <a:ea typeface="Canva Sans"/>
                <a:cs typeface="Canva Sans"/>
                <a:sym typeface="Canva Sans"/>
              </a:rPr>
              <a:t> </a:t>
            </a:r>
            <a:r>
              <a:rPr lang="en-US" sz="2453" u="none" strike="noStrike" dirty="0" err="1">
                <a:solidFill>
                  <a:srgbClr val="A3017C"/>
                </a:solidFill>
                <a:latin typeface="Canva Sans"/>
                <a:ea typeface="Canva Sans"/>
                <a:cs typeface="Canva Sans"/>
                <a:sym typeface="Canva Sans"/>
              </a:rPr>
              <a:t>ein</a:t>
            </a:r>
            <a:r>
              <a:rPr lang="en-US" sz="2453" u="none" strike="noStrike" dirty="0">
                <a:solidFill>
                  <a:srgbClr val="A3017C"/>
                </a:solidFill>
                <a:latin typeface="Canva Sans"/>
                <a:ea typeface="Canva Sans"/>
                <a:cs typeface="Canva Sans"/>
                <a:sym typeface="Canva Sans"/>
              </a:rPr>
              <a:t> </a:t>
            </a:r>
            <a:r>
              <a:rPr lang="en-US" sz="2453" u="none" strike="noStrike" dirty="0" err="1">
                <a:solidFill>
                  <a:srgbClr val="A3017C"/>
                </a:solidFill>
                <a:latin typeface="Canva Sans"/>
                <a:ea typeface="Canva Sans"/>
                <a:cs typeface="Canva Sans"/>
                <a:sym typeface="Canva Sans"/>
              </a:rPr>
              <a:t>Studierenden-Netzwerk</a:t>
            </a:r>
            <a:r>
              <a:rPr lang="en-US" sz="2453" u="none" strike="noStrike" dirty="0">
                <a:solidFill>
                  <a:srgbClr val="A3017C"/>
                </a:solidFill>
                <a:latin typeface="Canva Sans"/>
                <a:ea typeface="Canva Sans"/>
                <a:cs typeface="Canva Sans"/>
                <a:sym typeface="Canva Sans"/>
              </a:rPr>
              <a:t>, das </a:t>
            </a:r>
            <a:r>
              <a:rPr lang="en-US" sz="2453" u="none" strike="noStrike" dirty="0" err="1">
                <a:solidFill>
                  <a:srgbClr val="A3017C"/>
                </a:solidFill>
                <a:latin typeface="Canva Sans"/>
                <a:ea typeface="Canva Sans"/>
                <a:cs typeface="Canva Sans"/>
                <a:sym typeface="Canva Sans"/>
              </a:rPr>
              <a:t>verschiedene</a:t>
            </a:r>
            <a:r>
              <a:rPr lang="en-US" sz="2453" u="none" strike="noStrike" dirty="0">
                <a:solidFill>
                  <a:srgbClr val="A3017C"/>
                </a:solidFill>
                <a:latin typeface="Canva Sans"/>
                <a:ea typeface="Canva Sans"/>
                <a:cs typeface="Canva Sans"/>
                <a:sym typeface="Canva Sans"/>
              </a:rPr>
              <a:t> </a:t>
            </a:r>
            <a:r>
              <a:rPr lang="en-US" sz="2453" u="none" strike="noStrike" dirty="0" err="1">
                <a:solidFill>
                  <a:srgbClr val="A3017C"/>
                </a:solidFill>
                <a:latin typeface="Canva Sans"/>
                <a:ea typeface="Canva Sans"/>
                <a:cs typeface="Canva Sans"/>
                <a:sym typeface="Canva Sans"/>
              </a:rPr>
              <a:t>Aktivitäten</a:t>
            </a:r>
            <a:r>
              <a:rPr lang="en-US" sz="2453" u="none" strike="noStrike" dirty="0">
                <a:solidFill>
                  <a:srgbClr val="A3017C"/>
                </a:solidFill>
                <a:latin typeface="Canva Sans"/>
                <a:ea typeface="Canva Sans"/>
                <a:cs typeface="Canva Sans"/>
                <a:sym typeface="Canva Sans"/>
              </a:rPr>
              <a:t> und </a:t>
            </a:r>
            <a:r>
              <a:rPr lang="en-US" sz="2453" u="none" strike="noStrike" dirty="0" err="1">
                <a:solidFill>
                  <a:srgbClr val="A3017C"/>
                </a:solidFill>
                <a:latin typeface="Canva Sans"/>
                <a:ea typeface="Canva Sans"/>
                <a:cs typeface="Canva Sans"/>
                <a:sym typeface="Canva Sans"/>
              </a:rPr>
              <a:t>Ausflüge</a:t>
            </a:r>
            <a:r>
              <a:rPr lang="en-US" sz="2453" u="none" strike="noStrike" dirty="0">
                <a:solidFill>
                  <a:srgbClr val="A3017C"/>
                </a:solidFill>
                <a:latin typeface="Canva Sans"/>
                <a:ea typeface="Canva Sans"/>
                <a:cs typeface="Canva Sans"/>
                <a:sym typeface="Canva Sans"/>
              </a:rPr>
              <a:t> </a:t>
            </a:r>
            <a:r>
              <a:rPr lang="en-US" sz="2453" u="none" strike="noStrike" dirty="0" err="1">
                <a:solidFill>
                  <a:srgbClr val="A3017C"/>
                </a:solidFill>
                <a:latin typeface="Canva Sans"/>
                <a:ea typeface="Canva Sans"/>
                <a:cs typeface="Canva Sans"/>
                <a:sym typeface="Canva Sans"/>
              </a:rPr>
              <a:t>organisiert</a:t>
            </a:r>
            <a:r>
              <a:rPr lang="en-US" sz="2453" u="none" strike="noStrike" dirty="0">
                <a:solidFill>
                  <a:srgbClr val="A3017C"/>
                </a:solidFill>
                <a:latin typeface="Canva Sans"/>
                <a:ea typeface="Canva Sans"/>
                <a:cs typeface="Canva Sans"/>
                <a:sym typeface="Canva Sans"/>
              </a:rPr>
              <a:t>!</a:t>
            </a:r>
          </a:p>
        </p:txBody>
      </p:sp>
      <p:sp>
        <p:nvSpPr>
          <p:cNvPr id="10" name="TextBox 10"/>
          <p:cNvSpPr txBox="1"/>
          <p:nvPr/>
        </p:nvSpPr>
        <p:spPr>
          <a:xfrm>
            <a:off x="2200462" y="9182100"/>
            <a:ext cx="13887076" cy="720411"/>
          </a:xfrm>
          <a:prstGeom prst="rect">
            <a:avLst/>
          </a:prstGeom>
        </p:spPr>
        <p:txBody>
          <a:bodyPr lIns="0" tIns="0" rIns="0" bIns="0" rtlCol="0" anchor="t">
            <a:spAutoFit/>
          </a:bodyPr>
          <a:lstStyle/>
          <a:p>
            <a:pPr algn="ctr">
              <a:lnSpc>
                <a:spcPts val="5967"/>
              </a:lnSpc>
              <a:spcBef>
                <a:spcPct val="0"/>
              </a:spcBef>
            </a:pPr>
            <a:r>
              <a:rPr lang="en-US" sz="4262" b="1" u="sng" dirty="0">
                <a:solidFill>
                  <a:srgbClr val="A3017C"/>
                </a:solidFill>
                <a:latin typeface="Canva Sans Bold"/>
                <a:ea typeface="Canva Sans Bold"/>
                <a:cs typeface="Canva Sans Bold"/>
                <a:sym typeface="Canva Sans Bold"/>
              </a:rPr>
              <a:t>Alle </a:t>
            </a:r>
            <a:r>
              <a:rPr lang="en-US" sz="4262" b="1" u="sng">
                <a:solidFill>
                  <a:srgbClr val="A3017C"/>
                </a:solidFill>
                <a:latin typeface="Canva Sans Bold"/>
                <a:ea typeface="Canva Sans Bold"/>
                <a:cs typeface="Canva Sans Bold"/>
                <a:sym typeface="Canva Sans Bold"/>
              </a:rPr>
              <a:t>Studierende </a:t>
            </a:r>
            <a:r>
              <a:rPr lang="en-US" sz="4262" b="1" u="sng" dirty="0" err="1">
                <a:solidFill>
                  <a:srgbClr val="A3017C"/>
                </a:solidFill>
                <a:latin typeface="Canva Sans Bold"/>
                <a:ea typeface="Canva Sans Bold"/>
                <a:cs typeface="Canva Sans Bold"/>
                <a:sym typeface="Canva Sans Bold"/>
              </a:rPr>
              <a:t>sind</a:t>
            </a:r>
            <a:r>
              <a:rPr lang="en-US" sz="4262" b="1" u="sng" dirty="0">
                <a:solidFill>
                  <a:srgbClr val="A3017C"/>
                </a:solidFill>
                <a:latin typeface="Canva Sans Bold"/>
                <a:ea typeface="Canva Sans Bold"/>
                <a:cs typeface="Canva Sans Bold"/>
                <a:sym typeface="Canva Sans Bold"/>
              </a:rPr>
              <a:t> </a:t>
            </a:r>
            <a:r>
              <a:rPr lang="en-US" sz="4262" b="1" u="sng" dirty="0" err="1">
                <a:solidFill>
                  <a:srgbClr val="A3017C"/>
                </a:solidFill>
                <a:latin typeface="Canva Sans Bold"/>
                <a:ea typeface="Canva Sans Bold"/>
                <a:cs typeface="Canva Sans Bold"/>
                <a:sym typeface="Canva Sans Bold"/>
              </a:rPr>
              <a:t>herzlich</a:t>
            </a:r>
            <a:r>
              <a:rPr lang="en-US" sz="4262" b="1" u="sng" dirty="0">
                <a:solidFill>
                  <a:srgbClr val="A3017C"/>
                </a:solidFill>
                <a:latin typeface="Canva Sans Bold"/>
                <a:ea typeface="Canva Sans Bold"/>
                <a:cs typeface="Canva Sans Bold"/>
                <a:sym typeface="Canva Sans Bold"/>
              </a:rPr>
              <a:t> </a:t>
            </a:r>
            <a:r>
              <a:rPr lang="en-US" sz="4262" b="1" u="sng" dirty="0" err="1">
                <a:solidFill>
                  <a:srgbClr val="A3017C"/>
                </a:solidFill>
                <a:latin typeface="Canva Sans Bold"/>
                <a:ea typeface="Canva Sans Bold"/>
                <a:cs typeface="Canva Sans Bold"/>
                <a:sym typeface="Canva Sans Bold"/>
              </a:rPr>
              <a:t>willkommen</a:t>
            </a:r>
            <a:r>
              <a:rPr lang="en-US" sz="4262" b="1" u="sng" dirty="0">
                <a:solidFill>
                  <a:srgbClr val="A3017C"/>
                </a:solidFill>
                <a:latin typeface="Canva Sans Bold"/>
                <a:ea typeface="Canva Sans Bold"/>
                <a:cs typeface="Canva Sans Bold"/>
                <a:sym typeface="Canva Sans Bold"/>
              </a:rPr>
              <a: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433</Words>
  <Application>Microsoft Office PowerPoint</Application>
  <PresentationFormat>Benutzerdefiniert</PresentationFormat>
  <Paragraphs>62</Paragraphs>
  <Slides>8</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8</vt:i4>
      </vt:variant>
    </vt:vector>
  </HeadingPairs>
  <TitlesOfParts>
    <vt:vector size="14" baseType="lpstr">
      <vt:lpstr>Canva Sans Bold</vt:lpstr>
      <vt:lpstr>Arial</vt:lpstr>
      <vt:lpstr>Canva Sans Italics</vt:lpstr>
      <vt:lpstr>Canva Sans</vt:lpstr>
      <vt:lpstr>Calibri</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Kurzporträt Uni Augsburg</dc:title>
  <cp:lastModifiedBy>Olivia Mannes</cp:lastModifiedBy>
  <cp:revision>10</cp:revision>
  <dcterms:created xsi:type="dcterms:W3CDTF">2006-08-16T00:00:00Z</dcterms:created>
  <dcterms:modified xsi:type="dcterms:W3CDTF">2026-03-23T12:24:01Z</dcterms:modified>
  <dc:identifier>DAG8-bpkuh0</dc:identifier>
</cp:coreProperties>
</file>