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sldIdLst>
    <p:sldId id="2597" r:id="rId2"/>
    <p:sldId id="257" r:id="rId3"/>
    <p:sldId id="2674" r:id="rId4"/>
    <p:sldId id="2677" r:id="rId5"/>
    <p:sldId id="2679" r:id="rId6"/>
    <p:sldId id="2676" r:id="rId7"/>
    <p:sldId id="2680" r:id="rId8"/>
    <p:sldId id="2681" r:id="rId9"/>
    <p:sldId id="2678" r:id="rId10"/>
    <p:sldId id="2683" r:id="rId11"/>
    <p:sldId id="2685" r:id="rId12"/>
    <p:sldId id="2687" r:id="rId13"/>
    <p:sldId id="2688" r:id="rId14"/>
    <p:sldId id="2689" r:id="rId15"/>
    <p:sldId id="2690" r:id="rId16"/>
    <p:sldId id="2691" r:id="rId17"/>
    <p:sldId id="2694" r:id="rId18"/>
    <p:sldId id="2692" r:id="rId19"/>
    <p:sldId id="2695" r:id="rId20"/>
    <p:sldId id="2693" r:id="rId21"/>
    <p:sldId id="2686" r:id="rId22"/>
    <p:sldId id="2684" r:id="rId23"/>
    <p:sldId id="2709" r:id="rId24"/>
    <p:sldId id="2696" r:id="rId25"/>
    <p:sldId id="2697" r:id="rId26"/>
    <p:sldId id="2700" r:id="rId27"/>
    <p:sldId id="2699" r:id="rId28"/>
    <p:sldId id="2704" r:id="rId29"/>
    <p:sldId id="2705" r:id="rId30"/>
    <p:sldId id="2703" r:id="rId31"/>
    <p:sldId id="2702" r:id="rId32"/>
    <p:sldId id="2701" r:id="rId33"/>
    <p:sldId id="2707" r:id="rId34"/>
    <p:sldId id="2714" r:id="rId35"/>
    <p:sldId id="2710" r:id="rId36"/>
    <p:sldId id="2711" r:id="rId37"/>
    <p:sldId id="2712" r:id="rId38"/>
    <p:sldId id="2713" r:id="rId39"/>
    <p:sldId id="2665" r:id="rId40"/>
    <p:sldId id="269" r:id="rId41"/>
  </p:sldIdLst>
  <p:sldSz cx="12192000" cy="6858000"/>
  <p:notesSz cx="6858000" cy="9144000"/>
  <p:custDataLst>
    <p:tags r:id="rId4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folien" id="{3E6C9EF1-D882-4C55-A08F-244A762B696A}">
          <p14:sldIdLst>
            <p14:sldId id="2597"/>
          </p14:sldIdLst>
        </p14:section>
        <p14:section name="Textfolien" id="{32261FCD-A1CF-421E-AAD7-61F8B72BFF9D}">
          <p14:sldIdLst>
            <p14:sldId id="257"/>
            <p14:sldId id="2674"/>
            <p14:sldId id="2677"/>
            <p14:sldId id="2679"/>
            <p14:sldId id="2676"/>
            <p14:sldId id="2680"/>
            <p14:sldId id="2681"/>
            <p14:sldId id="2678"/>
            <p14:sldId id="2683"/>
            <p14:sldId id="2685"/>
            <p14:sldId id="2687"/>
            <p14:sldId id="2688"/>
            <p14:sldId id="2689"/>
            <p14:sldId id="2690"/>
            <p14:sldId id="2691"/>
            <p14:sldId id="2694"/>
            <p14:sldId id="2692"/>
            <p14:sldId id="2695"/>
            <p14:sldId id="2693"/>
            <p14:sldId id="2686"/>
            <p14:sldId id="2684"/>
            <p14:sldId id="2709"/>
            <p14:sldId id="2696"/>
            <p14:sldId id="2697"/>
            <p14:sldId id="2700"/>
            <p14:sldId id="2699"/>
            <p14:sldId id="2704"/>
            <p14:sldId id="2705"/>
            <p14:sldId id="2703"/>
            <p14:sldId id="2702"/>
            <p14:sldId id="2701"/>
            <p14:sldId id="2707"/>
            <p14:sldId id="2714"/>
            <p14:sldId id="2710"/>
            <p14:sldId id="2711"/>
            <p14:sldId id="2712"/>
            <p14:sldId id="2713"/>
            <p14:sldId id="2665"/>
            <p14:sldId id="269"/>
          </p14:sldIdLst>
        </p14:section>
        <p14:section name="Schlussfolien" id="{70B6E138-C28E-4A5D-AAB7-7C10B7242A6D}">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493C24-686E-EC92-F83C-E140F7CA7702}" name="Sofia Hilt" initials="SH" userId="S::sofia.hilt@uni-a.de::5380e503-3859-480a-a345-c1539a4571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rgit Reß" initials="BR" lastIdx="1" clrIdx="0">
    <p:extLst>
      <p:ext uri="{19B8F6BF-5375-455C-9EA6-DF929625EA0E}">
        <p15:presenceInfo xmlns:p15="http://schemas.microsoft.com/office/powerpoint/2012/main" userId="S::birgit.ress@uni-a.de::3d2d47bf-c8fe-4cf3-bff2-bfb18177d4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D007C"/>
    <a:srgbClr val="47DAF7"/>
    <a:srgbClr val="80C535"/>
    <a:srgbClr val="E7B457"/>
    <a:srgbClr val="B1B50B"/>
    <a:srgbClr val="9A9A16"/>
    <a:srgbClr val="59A798"/>
    <a:srgbClr val="969696"/>
    <a:srgbClr val="C8C8C8"/>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0B7C33E-B3DF-4F67-93CD-F8DFB2F92803}">
  <a:tblStyle styleId="{90B7C33E-B3DF-4F67-93CD-F8DFB2F92803}" styleName="Uni Augsburg TableStyle">
    <a:wholeTbl>
      <a:tcTxStyle>
        <a:fontRef idx="minor">
          <a:prstClr val="black"/>
        </a:fontRef>
        <a:schemeClr val="dk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6350" cmpd="sng">
              <a:solidFill>
                <a:schemeClr val="accent1"/>
              </a:solidFill>
            </a:ln>
          </a:insideH>
          <a:insideV>
            <a:ln w="6350" cmpd="sng">
              <a:solidFill>
                <a:schemeClr val="accent1"/>
              </a:solidFill>
            </a:ln>
          </a:insideV>
        </a:tcBdr>
        <a:fill>
          <a:solidFill>
            <a:schemeClr val="lt1"/>
          </a:solidFill>
        </a:fill>
      </a:tcStyle>
    </a:wholeTbl>
    <a:band1H>
      <a:tcStyle>
        <a:tcBdr>
          <a:top>
            <a:ln w="0" cmpd="sng">
              <a:solidFill>
                <a:schemeClr val="accent1"/>
              </a:solidFill>
            </a:ln>
          </a:top>
          <a:bottom>
            <a:ln w="0" cmpd="sng">
              <a:solidFill>
                <a:schemeClr val="accent1"/>
              </a:solidFill>
            </a:ln>
          </a:bottom>
        </a:tcBdr>
        <a:fill>
          <a:solidFill>
            <a:schemeClr val="lt1"/>
          </a:solidFill>
        </a:fill>
      </a:tcStyle>
    </a:band1H>
    <a:band2H>
      <a:tcStyle>
        <a:tcBdr>
          <a:top>
            <a:ln w="0" cmpd="sng">
              <a:solidFill>
                <a:schemeClr val="accent1"/>
              </a:solidFill>
            </a:ln>
          </a:top>
          <a:bottom>
            <a:ln w="0" cmpd="sng">
              <a:solidFill>
                <a:schemeClr val="accent1"/>
              </a:solidFill>
            </a:ln>
          </a:bottom>
        </a:tcBdr>
        <a:fill>
          <a:solidFill>
            <a:schemeClr val="accent1">
              <a:tint val="30000"/>
            </a:schemeClr>
          </a:solidFill>
        </a:fill>
      </a:tcStyle>
    </a:band2H>
    <a:band1V>
      <a:tcStyle>
        <a:tcBdr>
          <a:left>
            <a:ln w="0" cmpd="sng">
              <a:solidFill>
                <a:schemeClr val="accent1"/>
              </a:solidFill>
            </a:ln>
          </a:left>
          <a:right>
            <a:ln w="0" cmpd="sng">
              <a:solidFill>
                <a:schemeClr val="accent1"/>
              </a:solidFill>
            </a:ln>
          </a:right>
        </a:tcBdr>
        <a:fill>
          <a:solidFill>
            <a:schemeClr val="lt1"/>
          </a:solidFill>
        </a:fill>
      </a:tcStyle>
    </a:band1V>
    <a:band2V>
      <a:tcStyle>
        <a:tcBdr>
          <a:left>
            <a:ln w="0" cmpd="sng">
              <a:solidFill>
                <a:schemeClr val="accent1"/>
              </a:solidFill>
            </a:ln>
          </a:left>
          <a:right>
            <a:ln w="0" cmpd="sng">
              <a:solidFill>
                <a:schemeClr val="accent1"/>
              </a:solidFill>
            </a:ln>
          </a:right>
        </a:tcBdr>
        <a:fill>
          <a:solidFill>
            <a:schemeClr val="accent1">
              <a:tint val="30000"/>
            </a:schemeClr>
          </a:solidFill>
        </a:fill>
      </a:tcStyle>
    </a:band2V>
    <a:lastCol>
      <a:tcTxStyle b="off">
        <a:fontRef idx="minor">
          <a:prstClr val="black"/>
        </a:fontRef>
        <a:schemeClr val="lt1"/>
      </a:tcTxStyle>
      <a:tcStyle>
        <a:tcBdr>
          <a:insideH>
            <a:ln w="6350" cmpd="sng">
              <a:solidFill>
                <a:schemeClr val="dk2">
                  <a:tint val="30000"/>
                </a:schemeClr>
              </a:solidFill>
            </a:ln>
          </a:insideH>
        </a:tcBdr>
        <a:fill>
          <a:solidFill>
            <a:schemeClr val="dk2">
              <a:lumMod val="75000"/>
            </a:schemeClr>
          </a:solidFill>
        </a:fill>
      </a:tcStyle>
    </a:lastCol>
    <a:firstCol>
      <a:tcTxStyle b="off">
        <a:fontRef idx="minor">
          <a:prstClr val="black"/>
        </a:fontRef>
        <a:schemeClr val="lt1"/>
      </a:tcTxStyle>
      <a:tcStyle>
        <a:tcBdr>
          <a:insideH>
            <a:ln w="6350" cmpd="sng">
              <a:solidFill>
                <a:schemeClr val="dk2">
                  <a:tint val="30000"/>
                </a:schemeClr>
              </a:solidFill>
            </a:ln>
          </a:insideH>
        </a:tcBdr>
        <a:fill>
          <a:solidFill>
            <a:schemeClr val="dk2"/>
          </a:solidFill>
        </a:fill>
      </a:tcStyle>
    </a:firstCol>
    <a:lastRow>
      <a:tcTxStyle b="off">
        <a:fontRef idx="minor">
          <a:prstClr val="black"/>
        </a:fontRef>
        <a:schemeClr val="lt1"/>
      </a:tcTxStyle>
      <a:tcStyle>
        <a:tcBdr>
          <a:top>
            <a:ln w="6350" cmpd="sng">
              <a:solidFill>
                <a:schemeClr val="dk2">
                  <a:tint val="30000"/>
                </a:schemeClr>
              </a:solidFill>
            </a:ln>
          </a:top>
          <a:insideV>
            <a:ln w="6350" cmpd="sng">
              <a:solidFill>
                <a:schemeClr val="dk2">
                  <a:tint val="30000"/>
                </a:schemeClr>
              </a:solidFill>
            </a:ln>
          </a:insideV>
        </a:tcBdr>
        <a:fill>
          <a:solidFill>
            <a:schemeClr val="dk2">
              <a:lumMod val="75000"/>
            </a:schemeClr>
          </a:solidFill>
        </a:fill>
      </a:tcStyle>
    </a:lastRow>
    <a:firstRow>
      <a:tcTxStyle b="off">
        <a:fontRef idx="minor">
          <a:prstClr val="black"/>
        </a:fontRef>
        <a:schemeClr val="lt1"/>
      </a:tcTxStyle>
      <a:tcStyle>
        <a:tcBdr>
          <a:bottom>
            <a:ln w="6350" cmpd="sng">
              <a:solidFill>
                <a:schemeClr val="dk2">
                  <a:tint val="40000"/>
                </a:schemeClr>
              </a:solidFill>
            </a:ln>
          </a:bottom>
          <a:insideV>
            <a:ln w="6350" cmpd="sng">
              <a:solidFill>
                <a:schemeClr val="dk2">
                  <a:tint val="40000"/>
                </a:schemeClr>
              </a:solidFill>
            </a:ln>
          </a:insideV>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25" autoAdjust="0"/>
    <p:restoredTop sz="94243" autoAdjust="0"/>
  </p:normalViewPr>
  <p:slideViewPr>
    <p:cSldViewPr snapToGrid="0">
      <p:cViewPr varScale="1">
        <p:scale>
          <a:sx n="110" d="100"/>
          <a:sy n="110" d="100"/>
        </p:scale>
        <p:origin x="108" y="474"/>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Lst>
  </p:outlin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21" Type="http://schemas.openxmlformats.org/officeDocument/2006/relationships/slide" Target="slides/slide22.xml"/><Relationship Id="rId34" Type="http://schemas.openxmlformats.org/officeDocument/2006/relationships/slide" Target="slides/slide35.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38" Type="http://schemas.openxmlformats.org/officeDocument/2006/relationships/slide" Target="slides/slide39.xml"/><Relationship Id="rId2" Type="http://schemas.openxmlformats.org/officeDocument/2006/relationships/slide" Target="slides/slide3.xml"/><Relationship Id="rId16" Type="http://schemas.openxmlformats.org/officeDocument/2006/relationships/slide" Target="slides/slide17.xml"/><Relationship Id="rId20" Type="http://schemas.openxmlformats.org/officeDocument/2006/relationships/slide" Target="slides/slide21.xml"/><Relationship Id="rId29" Type="http://schemas.openxmlformats.org/officeDocument/2006/relationships/slide" Target="slides/slide30.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37" Type="http://schemas.openxmlformats.org/officeDocument/2006/relationships/slide" Target="slides/slide38.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7.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2.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35" Type="http://schemas.openxmlformats.org/officeDocument/2006/relationships/slide" Target="slides/slide36.xml"/><Relationship Id="rId8" Type="http://schemas.openxmlformats.org/officeDocument/2006/relationships/slide" Target="slides/slide9.xml"/><Relationship Id="rId3"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9AABD0E-3101-4564-9EFF-B3BBF32EA978}" type="datetimeFigureOut">
              <a:rPr lang="de-DE" smtClean="0"/>
              <a:pPr/>
              <a:t>24.03.2026</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EA06E4F-8004-4186-852A-627D056050BA}" type="slidenum">
              <a:rPr lang="de-DE" smtClean="0"/>
              <a:pPr/>
              <a:t>‹Nr.›</a:t>
            </a:fld>
            <a:endParaRPr lang="de-DE" dirty="0"/>
          </a:p>
        </p:txBody>
      </p:sp>
    </p:spTree>
    <p:extLst>
      <p:ext uri="{BB962C8B-B14F-4D97-AF65-F5344CB8AC3E}">
        <p14:creationId xmlns:p14="http://schemas.microsoft.com/office/powerpoint/2010/main" val="1673011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t>1</a:t>
            </a:fld>
            <a:endParaRPr lang="de-DE"/>
          </a:p>
        </p:txBody>
      </p:sp>
    </p:spTree>
    <p:extLst>
      <p:ext uri="{BB962C8B-B14F-4D97-AF65-F5344CB8AC3E}">
        <p14:creationId xmlns:p14="http://schemas.microsoft.com/office/powerpoint/2010/main" val="255258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39</a:t>
            </a:fld>
            <a:endParaRPr lang="de-DE" dirty="0"/>
          </a:p>
        </p:txBody>
      </p:sp>
    </p:spTree>
    <p:extLst>
      <p:ext uri="{BB962C8B-B14F-4D97-AF65-F5344CB8AC3E}">
        <p14:creationId xmlns:p14="http://schemas.microsoft.com/office/powerpoint/2010/main" val="2764160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platzhalt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EE4EC5F-563F-40D7-BF90-104230A53F2C}"/>
              </a:ext>
            </a:extLst>
          </p:cNvPr>
          <p:cNvSpPr>
            <a:spLocks noGrp="1" noMove="1" noResize="1"/>
          </p:cNvSpPr>
          <p:nvPr>
            <p:ph type="pic" sz="quarter" idx="13"/>
            <p:custDataLst>
              <p:tags r:id="rId1"/>
            </p:custDataLst>
          </p:nvPr>
        </p:nvSpPr>
        <p:spPr>
          <a:xfrm>
            <a:off x="1" y="0"/>
            <a:ext cx="12192000" cy="6858000"/>
          </a:xfrm>
          <a:solidFill>
            <a:schemeClr val="accent3"/>
          </a:solidFill>
        </p:spPr>
        <p:txBody>
          <a:bodyPr anchor="ctr"/>
          <a:lstStyle>
            <a:lvl1pPr algn="l">
              <a:defRPr/>
            </a:lvl1pPr>
          </a:lstStyle>
          <a:p>
            <a:r>
              <a:rPr lang="de-DE"/>
              <a:t>Bild durch Klicken auf Symbol hinzufügen</a:t>
            </a:r>
            <a:endParaRPr lang="de-DE" dirty="0"/>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2"/>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315784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nhalte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7" name="Inhaltsplatzhalter 3">
            <a:extLst>
              <a:ext uri="{FF2B5EF4-FFF2-40B4-BE49-F238E27FC236}">
                <a16:creationId xmlns:a16="http://schemas.microsoft.com/office/drawing/2014/main" id="{3098D400-4FAC-4905-8C59-0E75C77468DB}"/>
              </a:ext>
            </a:extLst>
          </p:cNvPr>
          <p:cNvSpPr>
            <a:spLocks noGrp="1"/>
          </p:cNvSpPr>
          <p:nvPr>
            <p:ph sz="half" idx="17"/>
          </p:nvPr>
        </p:nvSpPr>
        <p:spPr>
          <a:xfrm>
            <a:off x="34530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8" name="Inhaltsplatzhalter 3">
            <a:extLst>
              <a:ext uri="{FF2B5EF4-FFF2-40B4-BE49-F238E27FC236}">
                <a16:creationId xmlns:a16="http://schemas.microsoft.com/office/drawing/2014/main" id="{B27D7517-1F80-4410-A024-467AAECFD141}"/>
              </a:ext>
            </a:extLst>
          </p:cNvPr>
          <p:cNvSpPr>
            <a:spLocks noGrp="1"/>
          </p:cNvSpPr>
          <p:nvPr>
            <p:ph sz="half" idx="18"/>
          </p:nvPr>
        </p:nvSpPr>
        <p:spPr>
          <a:xfrm>
            <a:off x="61866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9" name="Inhaltsplatzhalter 3">
            <a:extLst>
              <a:ext uri="{FF2B5EF4-FFF2-40B4-BE49-F238E27FC236}">
                <a16:creationId xmlns:a16="http://schemas.microsoft.com/office/drawing/2014/main" id="{BBA34017-76D9-4ACE-A80A-C4B588141ECE}"/>
              </a:ext>
            </a:extLst>
          </p:cNvPr>
          <p:cNvSpPr>
            <a:spLocks noGrp="1"/>
          </p:cNvSpPr>
          <p:nvPr>
            <p:ph sz="half" idx="19"/>
          </p:nvPr>
        </p:nvSpPr>
        <p:spPr>
          <a:xfrm>
            <a:off x="89202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E1255E67-0CE1-4D27-BC06-DE752AE0041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51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Textplatzhalter 2">
            <a:extLst>
              <a:ext uri="{FF2B5EF4-FFF2-40B4-BE49-F238E27FC236}">
                <a16:creationId xmlns:a16="http://schemas.microsoft.com/office/drawing/2014/main" id="{20E3030E-913B-4F84-A866-3D40507550D2}"/>
              </a:ext>
            </a:extLst>
          </p:cNvPr>
          <p:cNvSpPr>
            <a:spLocks noGrp="1"/>
          </p:cNvSpPr>
          <p:nvPr>
            <p:ph type="body" idx="1"/>
          </p:nvPr>
        </p:nvSpPr>
        <p:spPr>
          <a:xfrm>
            <a:off x="719401" y="1674000"/>
            <a:ext cx="5196001"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5" name="Textplatzhalter 4">
            <a:extLst>
              <a:ext uri="{FF2B5EF4-FFF2-40B4-BE49-F238E27FC236}">
                <a16:creationId xmlns:a16="http://schemas.microsoft.com/office/drawing/2014/main" id="{01D75CB9-FB12-4938-AECC-FDD65377DBD7}"/>
              </a:ext>
            </a:extLst>
          </p:cNvPr>
          <p:cNvSpPr>
            <a:spLocks noGrp="1"/>
          </p:cNvSpPr>
          <p:nvPr>
            <p:ph type="body" sz="quarter" idx="3"/>
          </p:nvPr>
        </p:nvSpPr>
        <p:spPr>
          <a:xfrm>
            <a:off x="6277800" y="1674000"/>
            <a:ext cx="5194800"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7" name="Datumsplatzhalter 6">
            <a:extLst>
              <a:ext uri="{FF2B5EF4-FFF2-40B4-BE49-F238E27FC236}">
                <a16:creationId xmlns:a16="http://schemas.microsoft.com/office/drawing/2014/main" id="{7E19CF50-D445-433B-8DB3-6D9D2A48B3B6}"/>
              </a:ext>
            </a:extLst>
          </p:cNvPr>
          <p:cNvSpPr>
            <a:spLocks noGrp="1"/>
          </p:cNvSpPr>
          <p:nvPr>
            <p:ph type="dt" sz="half" idx="14"/>
          </p:nvPr>
        </p:nvSpPr>
        <p:spPr/>
        <p:txBody>
          <a:bodyPr/>
          <a:lstStyle/>
          <a:p>
            <a:r>
              <a:rPr lang="de-DE"/>
              <a:t>|    Studienvorbereitungskurs 2023</a:t>
            </a:r>
            <a:endParaRPr lang="de-DE" dirty="0"/>
          </a:p>
        </p:txBody>
      </p:sp>
      <p:sp>
        <p:nvSpPr>
          <p:cNvPr id="8" name="Fußzeilenplatzhalter 7">
            <a:extLst>
              <a:ext uri="{FF2B5EF4-FFF2-40B4-BE49-F238E27FC236}">
                <a16:creationId xmlns:a16="http://schemas.microsoft.com/office/drawing/2014/main" id="{27298EEE-A916-45ED-8E8C-5A99A2CDD195}"/>
              </a:ext>
            </a:extLst>
          </p:cNvPr>
          <p:cNvSpPr>
            <a:spLocks noGrp="1"/>
          </p:cNvSpPr>
          <p:nvPr>
            <p:ph type="ftr" sz="quarter" idx="15"/>
          </p:nvPr>
        </p:nvSpPr>
        <p:spPr/>
        <p:txBody>
          <a:bodyPr/>
          <a:lstStyle/>
          <a:p>
            <a:r>
              <a:rPr lang="de-DE"/>
              <a:t>|    Fußzeile Universität Augsburg</a:t>
            </a:r>
            <a:endParaRPr lang="de-DE" dirty="0"/>
          </a:p>
        </p:txBody>
      </p:sp>
      <p:sp>
        <p:nvSpPr>
          <p:cNvPr id="9" name="Foliennummernplatzhalter 8">
            <a:extLst>
              <a:ext uri="{FF2B5EF4-FFF2-40B4-BE49-F238E27FC236}">
                <a16:creationId xmlns:a16="http://schemas.microsoft.com/office/drawing/2014/main" id="{A2A635F8-28ED-4745-BBF2-D3265A40AFA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EE80AB-FF50-477F-94E4-815F7D8EF286}"/>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39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gleich plus minus">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C78BD95-A5F9-4798-A3D3-6E0EC108E17C}"/>
              </a:ext>
            </a:extLst>
          </p:cNvPr>
          <p:cNvSpPr/>
          <p:nvPr userDrawn="1"/>
        </p:nvSpPr>
        <p:spPr>
          <a:xfrm>
            <a:off x="719401"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226B967-CF45-45AF-9D6F-CA94823B3B27}"/>
              </a:ext>
            </a:extLst>
          </p:cNvPr>
          <p:cNvSpPr/>
          <p:nvPr userDrawn="1"/>
        </p:nvSpPr>
        <p:spPr>
          <a:xfrm>
            <a:off x="6277200"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3302"/>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0" name="Additionszeichen 9">
            <a:extLst>
              <a:ext uri="{FF2B5EF4-FFF2-40B4-BE49-F238E27FC236}">
                <a16:creationId xmlns:a16="http://schemas.microsoft.com/office/drawing/2014/main" id="{CFE04C63-67E3-4BE5-81AF-4847CD8DBC29}"/>
              </a:ext>
            </a:extLst>
          </p:cNvPr>
          <p:cNvSpPr/>
          <p:nvPr userDrawn="1"/>
        </p:nvSpPr>
        <p:spPr>
          <a:xfrm>
            <a:off x="3131862" y="1725451"/>
            <a:ext cx="371078" cy="371076"/>
          </a:xfrm>
          <a:prstGeom prst="mathPlus">
            <a:avLst>
              <a:gd name="adj1" fmla="val 90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6BDE7D3A-3B28-4B14-9BF1-785A2019FF30}"/>
              </a:ext>
            </a:extLst>
          </p:cNvPr>
          <p:cNvSpPr/>
          <p:nvPr userDrawn="1"/>
        </p:nvSpPr>
        <p:spPr>
          <a:xfrm>
            <a:off x="8741076" y="1892989"/>
            <a:ext cx="26825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3B523A05-811E-4945-9F1C-12DC138DD864}"/>
              </a:ext>
            </a:extLst>
          </p:cNvPr>
          <p:cNvSpPr>
            <a:spLocks noGrp="1"/>
          </p:cNvSpPr>
          <p:nvPr>
            <p:ph type="dt" sz="half" idx="14"/>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63FED06E-0A66-4F07-9CE4-29F9EC589FFF}"/>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429BF6DF-0067-4F7F-8F10-9523911AC1E2}"/>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6" name="Gerader Verbinder 15">
            <a:extLst>
              <a:ext uri="{FF2B5EF4-FFF2-40B4-BE49-F238E27FC236}">
                <a16:creationId xmlns:a16="http://schemas.microsoft.com/office/drawing/2014/main" id="{EE265618-1F87-4DA1-A332-E47A9EFDCFEC}"/>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419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2" name="Textplatzhalter 31">
            <a:extLst>
              <a:ext uri="{FF2B5EF4-FFF2-40B4-BE49-F238E27FC236}">
                <a16:creationId xmlns:a16="http://schemas.microsoft.com/office/drawing/2014/main" id="{87467D8C-1C63-4813-85D1-3AB8DCF20D04}"/>
              </a:ext>
            </a:extLst>
          </p:cNvPr>
          <p:cNvSpPr>
            <a:spLocks noGrp="1"/>
          </p:cNvSpPr>
          <p:nvPr>
            <p:ph type="body" sz="quarter" idx="23"/>
          </p:nvPr>
        </p:nvSpPr>
        <p:spPr>
          <a:xfrm>
            <a:off x="7194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3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3"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51948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platzhalter 32">
            <a:extLst>
              <a:ext uri="{FF2B5EF4-FFF2-40B4-BE49-F238E27FC236}">
                <a16:creationId xmlns:a16="http://schemas.microsoft.com/office/drawing/2014/main" id="{083DABCB-9098-4FFE-9D2A-D32B7B91FE01}"/>
              </a:ext>
            </a:extLst>
          </p:cNvPr>
          <p:cNvSpPr>
            <a:spLocks noGrp="1"/>
          </p:cNvSpPr>
          <p:nvPr>
            <p:ph type="body" sz="quarter" idx="25"/>
          </p:nvPr>
        </p:nvSpPr>
        <p:spPr>
          <a:xfrm>
            <a:off x="62778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2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2"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36" name="Textplatzhalter 35">
            <a:extLst>
              <a:ext uri="{FF2B5EF4-FFF2-40B4-BE49-F238E27FC236}">
                <a16:creationId xmlns:a16="http://schemas.microsoft.com/office/drawing/2014/main" id="{236D5C00-747E-44BB-AD34-A28F6169D48F}"/>
              </a:ext>
            </a:extLst>
          </p:cNvPr>
          <p:cNvSpPr>
            <a:spLocks noGrp="1"/>
          </p:cNvSpPr>
          <p:nvPr>
            <p:ph type="body" sz="quarter" idx="26"/>
          </p:nvPr>
        </p:nvSpPr>
        <p:spPr>
          <a:xfrm>
            <a:off x="6277800" y="2213148"/>
            <a:ext cx="5194800" cy="4104853"/>
          </a:xfrm>
          <a:custGeom>
            <a:avLst/>
            <a:gdLst>
              <a:gd name="connsiteX0" fmla="*/ 0 w 5194800"/>
              <a:gd name="connsiteY0" fmla="*/ 0 h 4104853"/>
              <a:gd name="connsiteX1" fmla="*/ 5194800 w 5194800"/>
              <a:gd name="connsiteY1" fmla="*/ 0 h 4104853"/>
              <a:gd name="connsiteX2" fmla="*/ 5194800 w 5194800"/>
              <a:gd name="connsiteY2" fmla="*/ 3787601 h 4104853"/>
              <a:gd name="connsiteX3" fmla="*/ 4687090 w 5194800"/>
              <a:gd name="connsiteY3" fmla="*/ 4104853 h 4104853"/>
              <a:gd name="connsiteX4" fmla="*/ 0 w 51948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104853">
                <a:moveTo>
                  <a:pt x="0" y="0"/>
                </a:moveTo>
                <a:lnTo>
                  <a:pt x="5194800" y="0"/>
                </a:lnTo>
                <a:lnTo>
                  <a:pt x="5194800" y="3787601"/>
                </a:lnTo>
                <a:lnTo>
                  <a:pt x="46870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Tree>
    <p:extLst>
      <p:ext uri="{BB962C8B-B14F-4D97-AF65-F5344CB8AC3E}">
        <p14:creationId xmlns:p14="http://schemas.microsoft.com/office/powerpoint/2010/main" val="355146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20" name="Textplatzhalter 19">
            <a:extLst>
              <a:ext uri="{FF2B5EF4-FFF2-40B4-BE49-F238E27FC236}">
                <a16:creationId xmlns:a16="http://schemas.microsoft.com/office/drawing/2014/main" id="{B0894B22-1FDE-45F2-A56B-B18FD9C66B37}"/>
              </a:ext>
            </a:extLst>
          </p:cNvPr>
          <p:cNvSpPr>
            <a:spLocks noGrp="1"/>
          </p:cNvSpPr>
          <p:nvPr>
            <p:ph type="body" sz="quarter" idx="23"/>
          </p:nvPr>
        </p:nvSpPr>
        <p:spPr>
          <a:xfrm>
            <a:off x="7194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33444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platzhalter 21">
            <a:extLst>
              <a:ext uri="{FF2B5EF4-FFF2-40B4-BE49-F238E27FC236}">
                <a16:creationId xmlns:a16="http://schemas.microsoft.com/office/drawing/2014/main" id="{0CEFB671-3706-4C04-BB20-9103BC8E1A38}"/>
              </a:ext>
            </a:extLst>
          </p:cNvPr>
          <p:cNvSpPr>
            <a:spLocks noGrp="1"/>
          </p:cNvSpPr>
          <p:nvPr>
            <p:ph type="body" sz="quarter" idx="25"/>
          </p:nvPr>
        </p:nvSpPr>
        <p:spPr>
          <a:xfrm>
            <a:off x="44238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6" name="Textplatzhalter 13">
            <a:extLst>
              <a:ext uri="{FF2B5EF4-FFF2-40B4-BE49-F238E27FC236}">
                <a16:creationId xmlns:a16="http://schemas.microsoft.com/office/drawing/2014/main" id="{DCA64BCA-A541-4E79-ADD7-A9FFBB926F52}"/>
              </a:ext>
            </a:extLst>
          </p:cNvPr>
          <p:cNvSpPr>
            <a:spLocks noGrp="1"/>
          </p:cNvSpPr>
          <p:nvPr>
            <p:ph type="body" sz="quarter" idx="26"/>
          </p:nvPr>
        </p:nvSpPr>
        <p:spPr>
          <a:xfrm>
            <a:off x="4423800" y="2213148"/>
            <a:ext cx="3344400" cy="4104853"/>
          </a:xfrm>
          <a:ln w="6350">
            <a:solidFill>
              <a:schemeClr val="tx2"/>
            </a:solidFill>
          </a:ln>
        </p:spPr>
        <p:txBody>
          <a:bodyPr lIns="144000" tIns="396000" rIns="144000" bIns="144000"/>
          <a:lstStyle/>
          <a:p>
            <a:pPr lvl="0"/>
            <a:r>
              <a:rPr lang="de-DE"/>
              <a:t>Mastertextformat bearbeiten</a:t>
            </a:r>
          </a:p>
        </p:txBody>
      </p:sp>
      <p:sp>
        <p:nvSpPr>
          <p:cNvPr id="25" name="Textplatzhalter 24">
            <a:extLst>
              <a:ext uri="{FF2B5EF4-FFF2-40B4-BE49-F238E27FC236}">
                <a16:creationId xmlns:a16="http://schemas.microsoft.com/office/drawing/2014/main" id="{95058D37-68E1-4A82-B808-35764CBE5B5E}"/>
              </a:ext>
            </a:extLst>
          </p:cNvPr>
          <p:cNvSpPr>
            <a:spLocks noGrp="1"/>
          </p:cNvSpPr>
          <p:nvPr>
            <p:ph type="body" sz="quarter" idx="27"/>
          </p:nvPr>
        </p:nvSpPr>
        <p:spPr>
          <a:xfrm>
            <a:off x="8128200" y="2213148"/>
            <a:ext cx="3344400" cy="4104853"/>
          </a:xfrm>
          <a:custGeom>
            <a:avLst/>
            <a:gdLst>
              <a:gd name="connsiteX0" fmla="*/ 0 w 3344400"/>
              <a:gd name="connsiteY0" fmla="*/ 0 h 4104853"/>
              <a:gd name="connsiteX1" fmla="*/ 3344400 w 3344400"/>
              <a:gd name="connsiteY1" fmla="*/ 0 h 4104853"/>
              <a:gd name="connsiteX2" fmla="*/ 3344400 w 3344400"/>
              <a:gd name="connsiteY2" fmla="*/ 3787601 h 4104853"/>
              <a:gd name="connsiteX3" fmla="*/ 2836690 w 3344400"/>
              <a:gd name="connsiteY3" fmla="*/ 4104853 h 4104853"/>
              <a:gd name="connsiteX4" fmla="*/ 0 w 3344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400" h="4104853">
                <a:moveTo>
                  <a:pt x="0" y="0"/>
                </a:moveTo>
                <a:lnTo>
                  <a:pt x="3344400" y="0"/>
                </a:lnTo>
                <a:lnTo>
                  <a:pt x="3344400" y="3787601"/>
                </a:lnTo>
                <a:lnTo>
                  <a:pt x="28366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
        <p:nvSpPr>
          <p:cNvPr id="23" name="Textplatzhalter 22">
            <a:extLst>
              <a:ext uri="{FF2B5EF4-FFF2-40B4-BE49-F238E27FC236}">
                <a16:creationId xmlns:a16="http://schemas.microsoft.com/office/drawing/2014/main" id="{A8F5B8E2-5AE2-44E5-9AFF-6E7ED94CEB54}"/>
              </a:ext>
            </a:extLst>
          </p:cNvPr>
          <p:cNvSpPr>
            <a:spLocks noGrp="1"/>
          </p:cNvSpPr>
          <p:nvPr>
            <p:ph type="body" sz="quarter" idx="28"/>
          </p:nvPr>
        </p:nvSpPr>
        <p:spPr>
          <a:xfrm>
            <a:off x="81282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2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2"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Tree>
    <p:extLst>
      <p:ext uri="{BB962C8B-B14F-4D97-AF65-F5344CB8AC3E}">
        <p14:creationId xmlns:p14="http://schemas.microsoft.com/office/powerpoint/2010/main" val="291594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16" name="Textplatzhalter 15">
            <a:extLst>
              <a:ext uri="{FF2B5EF4-FFF2-40B4-BE49-F238E27FC236}">
                <a16:creationId xmlns:a16="http://schemas.microsoft.com/office/drawing/2014/main" id="{C31E40C9-C853-4E3D-81EA-DA7129481656}"/>
              </a:ext>
            </a:extLst>
          </p:cNvPr>
          <p:cNvSpPr>
            <a:spLocks noGrp="1"/>
          </p:cNvSpPr>
          <p:nvPr>
            <p:ph type="body" sz="quarter" idx="23"/>
          </p:nvPr>
        </p:nvSpPr>
        <p:spPr>
          <a:xfrm>
            <a:off x="7194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16">
            <a:extLst>
              <a:ext uri="{FF2B5EF4-FFF2-40B4-BE49-F238E27FC236}">
                <a16:creationId xmlns:a16="http://schemas.microsoft.com/office/drawing/2014/main" id="{7127C8F9-E39C-48E0-B578-007D9E2BD2EB}"/>
              </a:ext>
            </a:extLst>
          </p:cNvPr>
          <p:cNvSpPr>
            <a:spLocks noGrp="1"/>
          </p:cNvSpPr>
          <p:nvPr>
            <p:ph type="body" sz="quarter" idx="25"/>
          </p:nvPr>
        </p:nvSpPr>
        <p:spPr>
          <a:xfrm>
            <a:off x="34530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8" name="Textplatzhalter 13">
            <a:extLst>
              <a:ext uri="{FF2B5EF4-FFF2-40B4-BE49-F238E27FC236}">
                <a16:creationId xmlns:a16="http://schemas.microsoft.com/office/drawing/2014/main" id="{305EFEFA-64B4-47B4-B733-1B7CA515EC27}"/>
              </a:ext>
            </a:extLst>
          </p:cNvPr>
          <p:cNvSpPr>
            <a:spLocks noGrp="1"/>
          </p:cNvSpPr>
          <p:nvPr>
            <p:ph type="body" sz="quarter" idx="26"/>
          </p:nvPr>
        </p:nvSpPr>
        <p:spPr>
          <a:xfrm>
            <a:off x="34530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2" name="Textplatzhalter 21">
            <a:extLst>
              <a:ext uri="{FF2B5EF4-FFF2-40B4-BE49-F238E27FC236}">
                <a16:creationId xmlns:a16="http://schemas.microsoft.com/office/drawing/2014/main" id="{70185DFD-9DF1-4A8F-870D-F0572E5D0F8C}"/>
              </a:ext>
            </a:extLst>
          </p:cNvPr>
          <p:cNvSpPr>
            <a:spLocks noGrp="1"/>
          </p:cNvSpPr>
          <p:nvPr>
            <p:ph type="body" sz="quarter" idx="27"/>
          </p:nvPr>
        </p:nvSpPr>
        <p:spPr>
          <a:xfrm>
            <a:off x="61866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3" name="Textplatzhalter 13">
            <a:extLst>
              <a:ext uri="{FF2B5EF4-FFF2-40B4-BE49-F238E27FC236}">
                <a16:creationId xmlns:a16="http://schemas.microsoft.com/office/drawing/2014/main" id="{FA45D731-A6C5-431A-A8B1-288649684510}"/>
              </a:ext>
            </a:extLst>
          </p:cNvPr>
          <p:cNvSpPr>
            <a:spLocks noGrp="1"/>
          </p:cNvSpPr>
          <p:nvPr>
            <p:ph type="body" sz="quarter" idx="28"/>
          </p:nvPr>
        </p:nvSpPr>
        <p:spPr>
          <a:xfrm>
            <a:off x="61866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4" name="Textplatzhalter 23">
            <a:extLst>
              <a:ext uri="{FF2B5EF4-FFF2-40B4-BE49-F238E27FC236}">
                <a16:creationId xmlns:a16="http://schemas.microsoft.com/office/drawing/2014/main" id="{72631360-5D42-4685-83FF-AA8BF842A662}"/>
              </a:ext>
            </a:extLst>
          </p:cNvPr>
          <p:cNvSpPr>
            <a:spLocks noGrp="1"/>
          </p:cNvSpPr>
          <p:nvPr>
            <p:ph type="body" sz="quarter" idx="29"/>
          </p:nvPr>
        </p:nvSpPr>
        <p:spPr>
          <a:xfrm>
            <a:off x="89202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8" name="Textplatzhalter 27">
            <a:extLst>
              <a:ext uri="{FF2B5EF4-FFF2-40B4-BE49-F238E27FC236}">
                <a16:creationId xmlns:a16="http://schemas.microsoft.com/office/drawing/2014/main" id="{2F256FFD-2237-4B88-AEEC-8D8B62C897AF}"/>
              </a:ext>
            </a:extLst>
          </p:cNvPr>
          <p:cNvSpPr>
            <a:spLocks noGrp="1"/>
          </p:cNvSpPr>
          <p:nvPr>
            <p:ph type="body" sz="quarter" idx="30"/>
          </p:nvPr>
        </p:nvSpPr>
        <p:spPr>
          <a:xfrm>
            <a:off x="8920200" y="2213148"/>
            <a:ext cx="2552400" cy="4104853"/>
          </a:xfrm>
          <a:custGeom>
            <a:avLst/>
            <a:gdLst>
              <a:gd name="connsiteX0" fmla="*/ 0 w 2552400"/>
              <a:gd name="connsiteY0" fmla="*/ 0 h 4104853"/>
              <a:gd name="connsiteX1" fmla="*/ 2552400 w 2552400"/>
              <a:gd name="connsiteY1" fmla="*/ 0 h 4104853"/>
              <a:gd name="connsiteX2" fmla="*/ 2552400 w 2552400"/>
              <a:gd name="connsiteY2" fmla="*/ 3787601 h 4104853"/>
              <a:gd name="connsiteX3" fmla="*/ 2044690 w 2552400"/>
              <a:gd name="connsiteY3" fmla="*/ 4104853 h 4104853"/>
              <a:gd name="connsiteX4" fmla="*/ 0 w 2552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400" h="4104853">
                <a:moveTo>
                  <a:pt x="0" y="0"/>
                </a:moveTo>
                <a:lnTo>
                  <a:pt x="2552400" y="0"/>
                </a:lnTo>
                <a:lnTo>
                  <a:pt x="2552400" y="3787601"/>
                </a:lnTo>
                <a:lnTo>
                  <a:pt x="2044690" y="4104853"/>
                </a:lnTo>
                <a:lnTo>
                  <a:pt x="0" y="4104853"/>
                </a:lnTo>
                <a:close/>
              </a:path>
            </a:pathLst>
          </a:custGeom>
          <a:ln w="6350">
            <a:solidFill>
              <a:schemeClr val="tx2"/>
            </a:solidFill>
          </a:ln>
        </p:spPr>
        <p:txBody>
          <a:bodyPr wrap="square" lIns="90000" tIns="396000" rIns="90000" bIns="90000">
            <a:noAutofit/>
          </a:bodyPr>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Tree>
    <p:extLst>
      <p:ext uri="{BB962C8B-B14F-4D97-AF65-F5344CB8AC3E}">
        <p14:creationId xmlns:p14="http://schemas.microsoft.com/office/powerpoint/2010/main" val="3108601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F70A4-ADFE-4708-AB33-8886E4CC1B2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863F26D-D1E9-44DB-B332-96FEC35D8872}"/>
              </a:ext>
            </a:extLst>
          </p:cNvPr>
          <p:cNvSpPr>
            <a:spLocks noGrp="1"/>
          </p:cNvSpPr>
          <p:nvPr>
            <p:ph type="dt" sz="half" idx="10"/>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DE15C926-F79F-46C4-91E5-DDEEE6952DF9}"/>
              </a:ext>
            </a:extLst>
          </p:cNvPr>
          <p:cNvSpPr>
            <a:spLocks noGrp="1"/>
          </p:cNvSpPr>
          <p:nvPr>
            <p:ph type="ftr" sz="quarter" idx="11"/>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52E96900-E160-4F15-8F4F-93A7E009E296}"/>
              </a:ext>
            </a:extLst>
          </p:cNvPr>
          <p:cNvSpPr>
            <a:spLocks noGrp="1"/>
          </p:cNvSpPr>
          <p:nvPr>
            <p:ph type="sldNum" sz="quarter" idx="12"/>
          </p:nvPr>
        </p:nvSpPr>
        <p:spPr/>
        <p:txBody>
          <a:bodyPr/>
          <a:lstStyle/>
          <a:p>
            <a:fld id="{6567D7EC-8799-48C5-898A-08E264972062}" type="slidenum">
              <a:rPr lang="de-DE" smtClean="0"/>
              <a:pPr/>
              <a:t>‹Nr.›</a:t>
            </a:fld>
            <a:endParaRPr lang="de-DE" dirty="0"/>
          </a:p>
        </p:txBody>
      </p:sp>
      <p:cxnSp>
        <p:nvCxnSpPr>
          <p:cNvPr id="6" name="Gerader Verbinder 5">
            <a:extLst>
              <a:ext uri="{FF2B5EF4-FFF2-40B4-BE49-F238E27FC236}">
                <a16:creationId xmlns:a16="http://schemas.microsoft.com/office/drawing/2014/main" id="{E1ECD767-9C3B-4102-881D-A5FAB539895B}"/>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721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Studienvorbereitungskurs 2023</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83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50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31D252A2-F584-4876-A9E7-3A56CDE1456F}"/>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12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Netzwerkmotiv">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5FA92F1-0E1F-49C5-80C9-3365CCE3A9E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500"/>
          <a:stretch/>
        </p:blipFill>
        <p:spPr>
          <a:xfrm>
            <a:off x="0" y="0"/>
            <a:ext cx="12192000" cy="6858000"/>
          </a:xfrm>
          <a:prstGeom prst="rect">
            <a:avLst/>
          </a:prstGeom>
        </p:spPr>
      </p:pic>
      <p:sp>
        <p:nvSpPr>
          <p:cNvPr id="6" name="Rechteck 5">
            <a:extLst>
              <a:ext uri="{FF2B5EF4-FFF2-40B4-BE49-F238E27FC236}">
                <a16:creationId xmlns:a16="http://schemas.microsoft.com/office/drawing/2014/main" id="{1E23F841-7E91-4E34-A0EC-B12AEE41B4E9}"/>
              </a:ext>
            </a:extLst>
          </p:cNvPr>
          <p:cNvSpPr/>
          <p:nvPr userDrawn="1"/>
        </p:nvSpPr>
        <p:spPr>
          <a:xfrm>
            <a:off x="1" y="1"/>
            <a:ext cx="12192000" cy="6858000"/>
          </a:xfrm>
          <a:prstGeom prst="rect">
            <a:avLst/>
          </a:prstGeom>
          <a:gradFill flip="none" rotWithShape="1">
            <a:gsLst>
              <a:gs pos="52000">
                <a:schemeClr val="bg1">
                  <a:alpha val="40000"/>
                </a:schemeClr>
              </a:gs>
              <a:gs pos="0">
                <a:schemeClr val="bg1">
                  <a:alpha val="50000"/>
                </a:schemeClr>
              </a:gs>
              <a:gs pos="7000">
                <a:srgbClr val="FFFFFF">
                  <a:alpha val="0"/>
                </a:srgbClr>
              </a:gs>
              <a:gs pos="100000">
                <a:schemeClr val="bg1">
                  <a:alpha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1"/>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69585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und Bild mit BU-Box">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8" name="Textplatzhalter 7">
            <a:extLst>
              <a:ext uri="{FF2B5EF4-FFF2-40B4-BE49-F238E27FC236}">
                <a16:creationId xmlns:a16="http://schemas.microsoft.com/office/drawing/2014/main" id="{84409322-67A6-4F12-8D72-41A3B5B662E5}"/>
              </a:ext>
            </a:extLst>
          </p:cNvPr>
          <p:cNvSpPr>
            <a:spLocks noGrp="1"/>
          </p:cNvSpPr>
          <p:nvPr>
            <p:ph type="body" sz="quarter" idx="18"/>
          </p:nvPr>
        </p:nvSpPr>
        <p:spPr>
          <a:xfrm>
            <a:off x="6277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942447BE-7F68-43E3-BEF7-C04C0F292080}"/>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0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 Inhalt 2/3 Bild mit BU-Bo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33444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Bildplatzhalter 12">
            <a:extLst>
              <a:ext uri="{FF2B5EF4-FFF2-40B4-BE49-F238E27FC236}">
                <a16:creationId xmlns:a16="http://schemas.microsoft.com/office/drawing/2014/main" id="{2C391855-DEE4-4776-816F-9FDFE9169B27}"/>
              </a:ext>
            </a:extLst>
          </p:cNvPr>
          <p:cNvSpPr>
            <a:spLocks noGrp="1"/>
          </p:cNvSpPr>
          <p:nvPr>
            <p:ph type="pic" sz="quarter" idx="18"/>
          </p:nvPr>
        </p:nvSpPr>
        <p:spPr>
          <a:xfrm>
            <a:off x="4423800" y="1674000"/>
            <a:ext cx="7048800" cy="4644000"/>
          </a:xfrm>
          <a:custGeom>
            <a:avLst/>
            <a:gdLst>
              <a:gd name="connsiteX0" fmla="*/ 0 w 7048800"/>
              <a:gd name="connsiteY0" fmla="*/ 0 h 4644000"/>
              <a:gd name="connsiteX1" fmla="*/ 7048800 w 7048800"/>
              <a:gd name="connsiteY1" fmla="*/ 0 h 4644000"/>
              <a:gd name="connsiteX2" fmla="*/ 7048800 w 7048800"/>
              <a:gd name="connsiteY2" fmla="*/ 4326749 h 4644000"/>
              <a:gd name="connsiteX3" fmla="*/ 6541092 w 7048800"/>
              <a:gd name="connsiteY3" fmla="*/ 4644000 h 4644000"/>
              <a:gd name="connsiteX4" fmla="*/ 0 w 7048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800" h="4644000">
                <a:moveTo>
                  <a:pt x="0" y="0"/>
                </a:moveTo>
                <a:lnTo>
                  <a:pt x="7048800" y="0"/>
                </a:lnTo>
                <a:lnTo>
                  <a:pt x="7048800" y="4326749"/>
                </a:lnTo>
                <a:lnTo>
                  <a:pt x="6541092" y="4644000"/>
                </a:lnTo>
                <a:lnTo>
                  <a:pt x="0" y="4644000"/>
                </a:lnTo>
                <a:close/>
              </a:path>
            </a:pathLst>
          </a:custGeom>
          <a:solidFill>
            <a:schemeClr val="accent3"/>
          </a:solidFill>
        </p:spPr>
        <p:txBody>
          <a:bodyPr wrap="square">
            <a:noAutofit/>
          </a:bodyPr>
          <a:lstStyle/>
          <a:p>
            <a:r>
              <a:rPr lang="de-DE"/>
              <a:t>Bild durch Klicken auf Symbol hinzufügen</a:t>
            </a:r>
            <a:endParaRPr lang="de-DE" dirty="0"/>
          </a:p>
        </p:txBody>
      </p:sp>
      <p:sp>
        <p:nvSpPr>
          <p:cNvPr id="15" name="Textplatzhalter 7">
            <a:extLst>
              <a:ext uri="{FF2B5EF4-FFF2-40B4-BE49-F238E27FC236}">
                <a16:creationId xmlns:a16="http://schemas.microsoft.com/office/drawing/2014/main" id="{29A14761-D380-48F1-9D44-45AF488797B5}"/>
              </a:ext>
            </a:extLst>
          </p:cNvPr>
          <p:cNvSpPr>
            <a:spLocks noGrp="1"/>
          </p:cNvSpPr>
          <p:nvPr>
            <p:ph type="body" sz="quarter" idx="19"/>
          </p:nvPr>
        </p:nvSpPr>
        <p:spPr>
          <a:xfrm>
            <a:off x="4423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F97DD6B2-6BB6-4B54-8072-153E6ED7B917}"/>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859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8" name="Bildplatzhalter 7">
            <a:extLst>
              <a:ext uri="{FF2B5EF4-FFF2-40B4-BE49-F238E27FC236}">
                <a16:creationId xmlns:a16="http://schemas.microsoft.com/office/drawing/2014/main" id="{A3D5E979-B6F3-499F-86AC-9DA560B943B7}"/>
              </a:ext>
            </a:extLst>
          </p:cNvPr>
          <p:cNvSpPr>
            <a:spLocks noGrp="1"/>
          </p:cNvSpPr>
          <p:nvPr>
            <p:ph type="pic" sz="quarter" idx="15"/>
          </p:nvPr>
        </p:nvSpPr>
        <p:spPr>
          <a:xfrm>
            <a:off x="719998" y="1674000"/>
            <a:ext cx="5196001" cy="4644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D2178660-43D6-417E-A41D-8A651FD3EDD4}"/>
              </a:ext>
            </a:extLst>
          </p:cNvPr>
          <p:cNvSpPr>
            <a:spLocks noGrp="1"/>
          </p:cNvSpPr>
          <p:nvPr>
            <p:ph type="dt" sz="half" idx="16"/>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6277E495-745A-4917-9709-76F024A90BD8}"/>
              </a:ext>
            </a:extLst>
          </p:cNvPr>
          <p:cNvSpPr>
            <a:spLocks noGrp="1"/>
          </p:cNvSpPr>
          <p:nvPr>
            <p:ph type="ftr" sz="quarter" idx="17"/>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1E2D2E99-9111-4AFA-AFB3-76CD71D81FE1}"/>
              </a:ext>
            </a:extLst>
          </p:cNvPr>
          <p:cNvSpPr>
            <a:spLocks noGrp="1"/>
          </p:cNvSpPr>
          <p:nvPr>
            <p:ph type="sldNum" sz="quarter" idx="18"/>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2FC171BC-79AF-42BF-84CB-39D216F6E301}"/>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18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107531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501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ei Diagramme">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iagrammplatzhalter 2">
            <a:extLst>
              <a:ext uri="{FF2B5EF4-FFF2-40B4-BE49-F238E27FC236}">
                <a16:creationId xmlns:a16="http://schemas.microsoft.com/office/drawing/2014/main" id="{40153406-C06B-40E8-99C7-229D0C6B031B}"/>
              </a:ext>
            </a:extLst>
          </p:cNvPr>
          <p:cNvSpPr>
            <a:spLocks noGrp="1"/>
          </p:cNvSpPr>
          <p:nvPr>
            <p:ph type="chart" sz="quarter" idx="18"/>
          </p:nvPr>
        </p:nvSpPr>
        <p:spPr>
          <a:xfrm>
            <a:off x="6275400"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Tree>
    <p:extLst>
      <p:ext uri="{BB962C8B-B14F-4D97-AF65-F5344CB8AC3E}">
        <p14:creationId xmlns:p14="http://schemas.microsoft.com/office/powerpoint/2010/main" val="375333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nhalte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5196600" cy="2142000"/>
          </a:xfrm>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Studienvorbereitungskurs 2023</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nhaltsplatzhalter 2">
            <a:extLst>
              <a:ext uri="{FF2B5EF4-FFF2-40B4-BE49-F238E27FC236}">
                <a16:creationId xmlns:a16="http://schemas.microsoft.com/office/drawing/2014/main" id="{270BA7FE-E827-4D39-A048-D4CF86BD7DF7}"/>
              </a:ext>
            </a:extLst>
          </p:cNvPr>
          <p:cNvSpPr>
            <a:spLocks noGrp="1"/>
          </p:cNvSpPr>
          <p:nvPr>
            <p:ph idx="17"/>
          </p:nvPr>
        </p:nvSpPr>
        <p:spPr>
          <a:xfrm>
            <a:off x="6276599" y="1674000"/>
            <a:ext cx="5196600" cy="2142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D99C89F3-D97E-408C-A5DF-94B7F7F34053}"/>
              </a:ext>
            </a:extLst>
          </p:cNvPr>
          <p:cNvSpPr>
            <a:spLocks noGrp="1"/>
          </p:cNvSpPr>
          <p:nvPr>
            <p:ph idx="18"/>
          </p:nvPr>
        </p:nvSpPr>
        <p:spPr>
          <a:xfrm>
            <a:off x="719999" y="4176000"/>
            <a:ext cx="5196600" cy="2142000"/>
          </a:xfrm>
        </p:spPr>
        <p:txBody>
          <a:bodyPr/>
          <a:lstStyle>
            <a:lvl5pPr>
              <a:spcBef>
                <a:spcPts val="2400"/>
              </a:spcBef>
              <a:defRPr/>
            </a:lvl5pPr>
          </a:lstStyle>
          <a:p>
            <a:pPr lvl="0"/>
            <a:r>
              <a:rPr lang="de-DE"/>
              <a:t>Mastertextformat bearbeiten</a:t>
            </a:r>
          </a:p>
        </p:txBody>
      </p:sp>
      <p:sp>
        <p:nvSpPr>
          <p:cNvPr id="14" name="Inhaltsplatzhalter 2">
            <a:extLst>
              <a:ext uri="{FF2B5EF4-FFF2-40B4-BE49-F238E27FC236}">
                <a16:creationId xmlns:a16="http://schemas.microsoft.com/office/drawing/2014/main" id="{DDBCAED4-2F76-438B-B283-1C960E7CC970}"/>
              </a:ext>
            </a:extLst>
          </p:cNvPr>
          <p:cNvSpPr>
            <a:spLocks noGrp="1"/>
          </p:cNvSpPr>
          <p:nvPr>
            <p:ph idx="19"/>
          </p:nvPr>
        </p:nvSpPr>
        <p:spPr>
          <a:xfrm>
            <a:off x="6276599" y="4176000"/>
            <a:ext cx="5196600" cy="2142000"/>
          </a:xfrm>
        </p:spPr>
        <p:txBody>
          <a:bodyPr/>
          <a:lstStyle>
            <a:lvl5pPr>
              <a:spcBef>
                <a:spcPts val="2400"/>
              </a:spcBef>
              <a:defRPr/>
            </a:lvl5pPr>
          </a:lstStyle>
          <a:p>
            <a:pPr lvl="0"/>
            <a:r>
              <a:rPr lang="de-DE"/>
              <a:t>Mastertextformat bearbeiten</a:t>
            </a:r>
          </a:p>
        </p:txBody>
      </p:sp>
    </p:spTree>
    <p:extLst>
      <p:ext uri="{BB962C8B-B14F-4D97-AF65-F5344CB8AC3E}">
        <p14:creationId xmlns:p14="http://schemas.microsoft.com/office/powerpoint/2010/main" val="1672315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Inhalt + 3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lvl2pPr marL="216000">
              <a:defRPr/>
            </a:lvl2p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1" y="1674000"/>
            <a:ext cx="2507101"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8" name="Bildplatzhalter 17">
            <a:extLst>
              <a:ext uri="{FF2B5EF4-FFF2-40B4-BE49-F238E27FC236}">
                <a16:creationId xmlns:a16="http://schemas.microsoft.com/office/drawing/2014/main" id="{F465D2CE-6830-4297-983E-F7B43985B9EB}"/>
              </a:ext>
            </a:extLst>
          </p:cNvPr>
          <p:cNvSpPr>
            <a:spLocks noGrp="1"/>
          </p:cNvSpPr>
          <p:nvPr>
            <p:ph type="pic" sz="quarter" idx="18"/>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accent3"/>
          </a:solidFill>
        </p:spPr>
        <p:txBody>
          <a:bodyPr wrap="square">
            <a:noAutofit/>
          </a:bodyPr>
          <a:lstStyle/>
          <a:p>
            <a:r>
              <a:rPr lang="de-DE"/>
              <a:t>Bild durch Klicken auf Symbol hinzufügen</a:t>
            </a:r>
          </a:p>
        </p:txBody>
      </p:sp>
      <p:sp>
        <p:nvSpPr>
          <p:cNvPr id="4" name="Datumsplatzhalter 3">
            <a:extLst>
              <a:ext uri="{FF2B5EF4-FFF2-40B4-BE49-F238E27FC236}">
                <a16:creationId xmlns:a16="http://schemas.microsoft.com/office/drawing/2014/main" id="{CF1A0135-E140-476E-AC43-792A657BCCE9}"/>
              </a:ext>
            </a:extLst>
          </p:cNvPr>
          <p:cNvSpPr>
            <a:spLocks noGrp="1"/>
          </p:cNvSpPr>
          <p:nvPr>
            <p:ph type="dt" sz="half" idx="19"/>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05C46EB0-769F-4170-83B7-93D805106DFD}"/>
              </a:ext>
            </a:extLst>
          </p:cNvPr>
          <p:cNvSpPr>
            <a:spLocks noGrp="1"/>
          </p:cNvSpPr>
          <p:nvPr>
            <p:ph type="ftr" sz="quarter" idx="20"/>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D706C54-FF6D-4951-8C8B-40E294A9C466}"/>
              </a:ext>
            </a:extLst>
          </p:cNvPr>
          <p:cNvSpPr>
            <a:spLocks noGrp="1"/>
          </p:cNvSpPr>
          <p:nvPr>
            <p:ph type="sldNum" sz="quarter" idx="21"/>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7DCF9F49-EFAD-4ACD-99F6-79A884BC2C0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Bildplatzhalter 11">
            <a:extLst>
              <a:ext uri="{FF2B5EF4-FFF2-40B4-BE49-F238E27FC236}">
                <a16:creationId xmlns:a16="http://schemas.microsoft.com/office/drawing/2014/main" id="{903F8E2B-6617-4DB7-991D-50B6D595961B}"/>
              </a:ext>
            </a:extLst>
          </p:cNvPr>
          <p:cNvSpPr>
            <a:spLocks noGrp="1"/>
          </p:cNvSpPr>
          <p:nvPr>
            <p:ph type="pic" sz="quarter" idx="22"/>
          </p:nvPr>
        </p:nvSpPr>
        <p:spPr>
          <a:xfrm>
            <a:off x="8964902" y="1674000"/>
            <a:ext cx="2507101" cy="2232000"/>
          </a:xfrm>
          <a:solidFill>
            <a:schemeClr val="accent3"/>
          </a:solidFill>
        </p:spPr>
        <p:txBody>
          <a:bodyPr/>
          <a:lstStyle/>
          <a:p>
            <a:r>
              <a:rPr lang="de-DE"/>
              <a:t>Bild durch Klicken auf Symbol hinzufügen</a:t>
            </a:r>
          </a:p>
        </p:txBody>
      </p:sp>
    </p:spTree>
    <p:extLst>
      <p:ext uri="{BB962C8B-B14F-4D97-AF65-F5344CB8AC3E}">
        <p14:creationId xmlns:p14="http://schemas.microsoft.com/office/powerpoint/2010/main" val="2685901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Inhalt + 2 Bilder + Infobox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0E52A4B2-180F-4635-9822-27508ECE4CE1}"/>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1" name="Textplatzhalter 20">
            <a:extLst>
              <a:ext uri="{FF2B5EF4-FFF2-40B4-BE49-F238E27FC236}">
                <a16:creationId xmlns:a16="http://schemas.microsoft.com/office/drawing/2014/main" id="{6113E644-52D1-4A9A-821D-0ECCD9B110F5}"/>
              </a:ext>
            </a:extLst>
          </p:cNvPr>
          <p:cNvSpPr>
            <a:spLocks noGrp="1"/>
          </p:cNvSpPr>
          <p:nvPr>
            <p:ph type="body" sz="quarter" idx="18"/>
          </p:nvPr>
        </p:nvSpPr>
        <p:spPr>
          <a:xfrm>
            <a:off x="8965200" y="1674000"/>
            <a:ext cx="2507400" cy="4644000"/>
          </a:xfrm>
          <a:custGeom>
            <a:avLst/>
            <a:gdLst>
              <a:gd name="connsiteX0" fmla="*/ 0 w 2507400"/>
              <a:gd name="connsiteY0" fmla="*/ 0 h 4644000"/>
              <a:gd name="connsiteX1" fmla="*/ 2507400 w 2507400"/>
              <a:gd name="connsiteY1" fmla="*/ 0 h 4644000"/>
              <a:gd name="connsiteX2" fmla="*/ 2507400 w 2507400"/>
              <a:gd name="connsiteY2" fmla="*/ 4326749 h 4644000"/>
              <a:gd name="connsiteX3" fmla="*/ 1999692 w 2507400"/>
              <a:gd name="connsiteY3" fmla="*/ 4644000 h 4644000"/>
              <a:gd name="connsiteX4" fmla="*/ 0 w 25074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00" h="4644000">
                <a:moveTo>
                  <a:pt x="0" y="0"/>
                </a:moveTo>
                <a:lnTo>
                  <a:pt x="2507400" y="0"/>
                </a:lnTo>
                <a:lnTo>
                  <a:pt x="2507400" y="4326749"/>
                </a:lnTo>
                <a:lnTo>
                  <a:pt x="1999692" y="4644000"/>
                </a:lnTo>
                <a:lnTo>
                  <a:pt x="0" y="4644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EA2C7DF6-8FA2-4912-8FF1-99CC9F4CBE61}"/>
              </a:ext>
            </a:extLst>
          </p:cNvPr>
          <p:cNvSpPr>
            <a:spLocks noGrp="1"/>
          </p:cNvSpPr>
          <p:nvPr>
            <p:ph type="pic" sz="quarter" idx="17"/>
          </p:nvPr>
        </p:nvSpPr>
        <p:spPr>
          <a:xfrm>
            <a:off x="6277800" y="4086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755965-1525-4E18-8617-459E33E24C0D}"/>
              </a:ext>
            </a:extLst>
          </p:cNvPr>
          <p:cNvSpPr>
            <a:spLocks noGrp="1"/>
          </p:cNvSpPr>
          <p:nvPr>
            <p:ph type="dt" sz="half" idx="19"/>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903B74A0-6721-4460-9913-76B468D904E0}"/>
              </a:ext>
            </a:extLst>
          </p:cNvPr>
          <p:cNvSpPr>
            <a:spLocks noGrp="1"/>
          </p:cNvSpPr>
          <p:nvPr>
            <p:ph type="ftr" sz="quarter" idx="20"/>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586D6DB4-5088-4985-8544-351706B14157}"/>
              </a:ext>
            </a:extLst>
          </p:cNvPr>
          <p:cNvSpPr>
            <a:spLocks noGrp="1"/>
          </p:cNvSpPr>
          <p:nvPr>
            <p:ph type="sldNum" sz="quarter" idx="21"/>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9EFBBC7C-F6A5-4ED9-9C3D-5FC6ABA55624}"/>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324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 Inhalt + 2 Bilder + Infobox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6" name="Textplatzhalter 15">
            <a:extLst>
              <a:ext uri="{FF2B5EF4-FFF2-40B4-BE49-F238E27FC236}">
                <a16:creationId xmlns:a16="http://schemas.microsoft.com/office/drawing/2014/main" id="{DBB234F7-230F-4A75-81B8-34F8EDC64F34}"/>
              </a:ext>
            </a:extLst>
          </p:cNvPr>
          <p:cNvSpPr>
            <a:spLocks noGrp="1"/>
          </p:cNvSpPr>
          <p:nvPr>
            <p:ph type="body" sz="quarter" idx="19"/>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9C55D38B-F3F0-43B2-B18E-7740F748B16D}"/>
              </a:ext>
            </a:extLst>
          </p:cNvPr>
          <p:cNvSpPr>
            <a:spLocks noGrp="1"/>
          </p:cNvSpPr>
          <p:nvPr>
            <p:ph type="pic" sz="quarter" idx="17"/>
          </p:nvPr>
        </p:nvSpPr>
        <p:spPr>
          <a:xfrm>
            <a:off x="8965200" y="1674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2165AC-262C-4D41-9BBC-CEF1D222E566}"/>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1AC9CED4-1736-4B5F-9946-F16664B3DBCE}"/>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5743DCAA-570D-4D10-B77D-08C69D75AE98}"/>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2A81D4EE-867E-46FB-9F0B-6CF938274F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355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oßes Bild mit Infobox">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dirty="0"/>
              <a:t>|    Fußzeile Universität Augsburg</a:t>
            </a:r>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dirty="0"/>
          </a:p>
        </p:txBody>
      </p:sp>
      <p:sp>
        <p:nvSpPr>
          <p:cNvPr id="10" name="Textplatzhalter 9">
            <a:extLst>
              <a:ext uri="{FF2B5EF4-FFF2-40B4-BE49-F238E27FC236}">
                <a16:creationId xmlns:a16="http://schemas.microsoft.com/office/drawing/2014/main" id="{74F5D212-7704-477C-BD10-3A07384061D3}"/>
              </a:ext>
            </a:extLst>
          </p:cNvPr>
          <p:cNvSpPr>
            <a:spLocks noGrp="1"/>
          </p:cNvSpPr>
          <p:nvPr>
            <p:ph type="body" sz="quarter" idx="18"/>
          </p:nvPr>
        </p:nvSpPr>
        <p:spPr>
          <a:xfrm>
            <a:off x="7995554" y="1673999"/>
            <a:ext cx="2760453" cy="3312069"/>
          </a:xfrm>
          <a:solidFill>
            <a:schemeClr val="tx2">
              <a:alpha val="90000"/>
            </a:schemeClr>
          </a:solidFill>
        </p:spPr>
        <p:txBody>
          <a:bodyPr lIns="144000" tIns="144000" rIns="144000" bIns="144000"/>
          <a:lstStyle>
            <a:lvl1pPr>
              <a:defRPr sz="1400">
                <a:solidFill>
                  <a:schemeClr val="bg1"/>
                </a:solidFill>
              </a:defRPr>
            </a:lvl1pPr>
            <a:lvl2pPr marL="180000" indent="-180000">
              <a:spcBef>
                <a:spcPts val="600"/>
              </a:spcBef>
              <a:buClr>
                <a:schemeClr val="bg1"/>
              </a:buClr>
              <a:defRPr sz="1400">
                <a:solidFill>
                  <a:schemeClr val="bg1"/>
                </a:solidFill>
              </a:defRPr>
            </a:lvl2pPr>
            <a:lvl3pPr marL="0" indent="0">
              <a:spcBef>
                <a:spcPts val="600"/>
              </a:spcBef>
              <a:buClr>
                <a:schemeClr val="bg1"/>
              </a:buClr>
              <a:buNone/>
              <a:defRPr sz="1000">
                <a:solidFill>
                  <a:schemeClr val="bg1"/>
                </a:solidFill>
              </a:defRPr>
            </a:lvl3pPr>
            <a:lvl4pPr>
              <a:defRPr sz="1400">
                <a:solidFill>
                  <a:schemeClr val="bg1"/>
                </a:solidFill>
              </a:defRPr>
            </a:lvl4pPr>
            <a:lvl5pPr>
              <a:defRPr sz="1400">
                <a:solidFill>
                  <a:schemeClr val="bg1"/>
                </a:solidFill>
              </a:defRPr>
            </a:lvl5pPr>
          </a:lstStyle>
          <a:p>
            <a:pPr lvl="0"/>
            <a:r>
              <a:rPr lang="de-DE"/>
              <a:t>Mastertextformat bearbeiten</a:t>
            </a:r>
          </a:p>
        </p:txBody>
      </p:sp>
      <p:sp>
        <p:nvSpPr>
          <p:cNvPr id="11" name="Untertitel 2">
            <a:extLst>
              <a:ext uri="{FF2B5EF4-FFF2-40B4-BE49-F238E27FC236}">
                <a16:creationId xmlns:a16="http://schemas.microsoft.com/office/drawing/2014/main" id="{1FA84C09-E8D0-422A-8A0E-45EB49C1D259}"/>
              </a:ext>
            </a:extLst>
          </p:cNvPr>
          <p:cNvSpPr>
            <a:spLocks noGrp="1"/>
          </p:cNvSpPr>
          <p:nvPr>
            <p:ph type="subTitle" idx="19"/>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9" name="Gerader Verbinder 8">
            <a:extLst>
              <a:ext uri="{FF2B5EF4-FFF2-40B4-BE49-F238E27FC236}">
                <a16:creationId xmlns:a16="http://schemas.microsoft.com/office/drawing/2014/main" id="{B3FDBBD4-A883-4636-B808-7CFF5AFDF03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84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_Dual Vortra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5FA92F1-0E1F-49C5-80C9-3365CCE3A9E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500"/>
          <a:stretch/>
        </p:blipFill>
        <p:spPr>
          <a:xfrm>
            <a:off x="0" y="0"/>
            <a:ext cx="12192000" cy="6858000"/>
          </a:xfrm>
          <a:prstGeom prst="rect">
            <a:avLst/>
          </a:prstGeom>
        </p:spPr>
      </p:pic>
      <p:sp>
        <p:nvSpPr>
          <p:cNvPr id="6" name="Rechteck 5">
            <a:extLst>
              <a:ext uri="{FF2B5EF4-FFF2-40B4-BE49-F238E27FC236}">
                <a16:creationId xmlns:a16="http://schemas.microsoft.com/office/drawing/2014/main" id="{1E23F841-7E91-4E34-A0EC-B12AEE41B4E9}"/>
              </a:ext>
            </a:extLst>
          </p:cNvPr>
          <p:cNvSpPr/>
          <p:nvPr userDrawn="1"/>
        </p:nvSpPr>
        <p:spPr>
          <a:xfrm>
            <a:off x="1" y="1"/>
            <a:ext cx="12192000" cy="6858000"/>
          </a:xfrm>
          <a:prstGeom prst="rect">
            <a:avLst/>
          </a:prstGeom>
          <a:gradFill flip="none" rotWithShape="1">
            <a:gsLst>
              <a:gs pos="52000">
                <a:schemeClr val="bg1">
                  <a:alpha val="40000"/>
                </a:schemeClr>
              </a:gs>
              <a:gs pos="0">
                <a:schemeClr val="bg1">
                  <a:alpha val="50000"/>
                </a:schemeClr>
              </a:gs>
              <a:gs pos="7000">
                <a:srgbClr val="FFFFFF">
                  <a:alpha val="0"/>
                </a:srgbClr>
              </a:gs>
              <a:gs pos="100000">
                <a:schemeClr val="bg1">
                  <a:alpha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1"/>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Inhaltsplatzhalter 3">
            <a:extLst>
              <a:ext uri="{FF2B5EF4-FFF2-40B4-BE49-F238E27FC236}">
                <a16:creationId xmlns:a16="http://schemas.microsoft.com/office/drawing/2014/main" id="{E17BF557-8C51-49A6-9373-E0E39B4EF9B9}"/>
              </a:ext>
            </a:extLst>
          </p:cNvPr>
          <p:cNvSpPr>
            <a:spLocks noGrp="1"/>
          </p:cNvSpPr>
          <p:nvPr>
            <p:ph sz="quarter" idx="12" hasCustomPrompt="1"/>
          </p:nvPr>
        </p:nvSpPr>
        <p:spPr>
          <a:xfrm>
            <a:off x="9255967" y="592157"/>
            <a:ext cx="1846250" cy="574170"/>
          </a:xfrm>
        </p:spPr>
        <p:txBody>
          <a:bodyPr/>
          <a:lstStyle>
            <a:lvl1pPr>
              <a:defRPr sz="1200">
                <a:solidFill>
                  <a:schemeClr val="bg1"/>
                </a:solidFill>
              </a:defRPr>
            </a:lvl1pPr>
          </a:lstStyle>
          <a:p>
            <a:pPr lvl="0"/>
            <a:r>
              <a:rPr lang="de-DE" dirty="0"/>
              <a:t>Partneruni-Logo</a:t>
            </a:r>
          </a:p>
        </p:txBody>
      </p:sp>
    </p:spTree>
    <p:extLst>
      <p:ext uri="{BB962C8B-B14F-4D97-AF65-F5344CB8AC3E}">
        <p14:creationId xmlns:p14="http://schemas.microsoft.com/office/powerpoint/2010/main" val="385751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dirty="0"/>
          </a:p>
        </p:txBody>
      </p:sp>
      <p:sp>
        <p:nvSpPr>
          <p:cNvPr id="10" name="Untertitel 2">
            <a:extLst>
              <a:ext uri="{FF2B5EF4-FFF2-40B4-BE49-F238E27FC236}">
                <a16:creationId xmlns:a16="http://schemas.microsoft.com/office/drawing/2014/main" id="{58D452D6-202E-455D-8B61-543261859A4B}"/>
              </a:ext>
            </a:extLst>
          </p:cNvPr>
          <p:cNvSpPr>
            <a:spLocks noGrp="1"/>
          </p:cNvSpPr>
          <p:nvPr>
            <p:ph type="subTitle" idx="17"/>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BD26D293-9DBC-44A3-B743-50F9610A78E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57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Bilder und 1 Infobox">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82923280-06D4-4B6C-8212-53AA23678917}"/>
              </a:ext>
            </a:extLst>
          </p:cNvPr>
          <p:cNvSpPr>
            <a:spLocks noGrp="1"/>
          </p:cNvSpPr>
          <p:nvPr>
            <p:ph type="pic" sz="quarter" idx="10"/>
          </p:nvPr>
        </p:nvSpPr>
        <p:spPr>
          <a:xfrm>
            <a:off x="719999"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4" name="Bildplatzhalter 11">
            <a:extLst>
              <a:ext uri="{FF2B5EF4-FFF2-40B4-BE49-F238E27FC236}">
                <a16:creationId xmlns:a16="http://schemas.microsoft.com/office/drawing/2014/main" id="{6816FC29-1284-4663-9755-B91A8684580E}"/>
              </a:ext>
            </a:extLst>
          </p:cNvPr>
          <p:cNvSpPr>
            <a:spLocks noGrp="1"/>
          </p:cNvSpPr>
          <p:nvPr>
            <p:ph type="pic" sz="quarter" idx="12"/>
          </p:nvPr>
        </p:nvSpPr>
        <p:spPr>
          <a:xfrm>
            <a:off x="6186000" y="1673999"/>
            <a:ext cx="5286000" cy="2231289"/>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7" name="Bildplatzhalter 11">
            <a:extLst>
              <a:ext uri="{FF2B5EF4-FFF2-40B4-BE49-F238E27FC236}">
                <a16:creationId xmlns:a16="http://schemas.microsoft.com/office/drawing/2014/main" id="{BF2352AF-07ED-4DD6-AD34-CD15BCEF631D}"/>
              </a:ext>
            </a:extLst>
          </p:cNvPr>
          <p:cNvSpPr>
            <a:spLocks noGrp="1"/>
          </p:cNvSpPr>
          <p:nvPr>
            <p:ph type="pic" sz="quarter" idx="15"/>
          </p:nvPr>
        </p:nvSpPr>
        <p:spPr>
          <a:xfrm>
            <a:off x="3453000"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5" name="Bildplatzhalter 11">
            <a:extLst>
              <a:ext uri="{FF2B5EF4-FFF2-40B4-BE49-F238E27FC236}">
                <a16:creationId xmlns:a16="http://schemas.microsoft.com/office/drawing/2014/main" id="{88937A17-6BFE-4447-9A70-9A793250256E}"/>
              </a:ext>
            </a:extLst>
          </p:cNvPr>
          <p:cNvSpPr>
            <a:spLocks noGrp="1"/>
          </p:cNvSpPr>
          <p:nvPr>
            <p:ph type="pic" sz="quarter" idx="13"/>
          </p:nvPr>
        </p:nvSpPr>
        <p:spPr>
          <a:xfrm>
            <a:off x="719999" y="4085290"/>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6" name="Bildplatzhalter 11">
            <a:extLst>
              <a:ext uri="{FF2B5EF4-FFF2-40B4-BE49-F238E27FC236}">
                <a16:creationId xmlns:a16="http://schemas.microsoft.com/office/drawing/2014/main" id="{1C03AA34-9E4A-4CE3-AC7C-F75EA79E7C3E}"/>
              </a:ext>
            </a:extLst>
          </p:cNvPr>
          <p:cNvSpPr>
            <a:spLocks noGrp="1"/>
          </p:cNvSpPr>
          <p:nvPr>
            <p:ph type="pic" sz="quarter" idx="14"/>
          </p:nvPr>
        </p:nvSpPr>
        <p:spPr>
          <a:xfrm>
            <a:off x="4819499" y="4085291"/>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0" name="Textplatzhalter 9">
            <a:extLst>
              <a:ext uri="{FF2B5EF4-FFF2-40B4-BE49-F238E27FC236}">
                <a16:creationId xmlns:a16="http://schemas.microsoft.com/office/drawing/2014/main" id="{6C2F2BAE-909F-472D-BE4F-96A79DA05ABA}"/>
              </a:ext>
            </a:extLst>
          </p:cNvPr>
          <p:cNvSpPr>
            <a:spLocks noGrp="1"/>
          </p:cNvSpPr>
          <p:nvPr>
            <p:ph type="body" sz="quarter" idx="16"/>
          </p:nvPr>
        </p:nvSpPr>
        <p:spPr>
          <a:xfrm>
            <a:off x="8919000" y="4085291"/>
            <a:ext cx="2552999" cy="2231291"/>
          </a:xfrm>
          <a:custGeom>
            <a:avLst/>
            <a:gdLst>
              <a:gd name="connsiteX0" fmla="*/ 0 w 2552999"/>
              <a:gd name="connsiteY0" fmla="*/ 0 h 2231291"/>
              <a:gd name="connsiteX1" fmla="*/ 2552999 w 2552999"/>
              <a:gd name="connsiteY1" fmla="*/ 0 h 2231291"/>
              <a:gd name="connsiteX2" fmla="*/ 2552999 w 2552999"/>
              <a:gd name="connsiteY2" fmla="*/ 1915834 h 2231291"/>
              <a:gd name="connsiteX3" fmla="*/ 2048161 w 2552999"/>
              <a:gd name="connsiteY3" fmla="*/ 2231291 h 2231291"/>
              <a:gd name="connsiteX4" fmla="*/ 0 w 2552999"/>
              <a:gd name="connsiteY4" fmla="*/ 2231291 h 223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999" h="2231291">
                <a:moveTo>
                  <a:pt x="0" y="0"/>
                </a:moveTo>
                <a:lnTo>
                  <a:pt x="2552999" y="0"/>
                </a:lnTo>
                <a:lnTo>
                  <a:pt x="2552999" y="1915834"/>
                </a:lnTo>
                <a:lnTo>
                  <a:pt x="2048161" y="2231291"/>
                </a:lnTo>
                <a:lnTo>
                  <a:pt x="0" y="2231291"/>
                </a:lnTo>
                <a:close/>
              </a:path>
            </a:pathLst>
          </a:custGeom>
          <a:solidFill>
            <a:schemeClr val="tx2"/>
          </a:solidFill>
        </p:spPr>
        <p:txBody>
          <a:bodyPr wrap="square" lIns="144000" tIns="144000" rIns="144000" bIns="144000">
            <a:noAutofit/>
          </a:bodyPr>
          <a:lstStyle>
            <a:lvl1pPr marL="0" indent="0">
              <a:spcBef>
                <a:spcPts val="0"/>
              </a:spcBef>
              <a:buNone/>
              <a:defRPr sz="140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4" name="Titel 3">
            <a:extLst>
              <a:ext uri="{FF2B5EF4-FFF2-40B4-BE49-F238E27FC236}">
                <a16:creationId xmlns:a16="http://schemas.microsoft.com/office/drawing/2014/main" id="{F93ABC32-9FE8-459D-ACCB-102523772369}"/>
              </a:ext>
            </a:extLst>
          </p:cNvPr>
          <p:cNvSpPr>
            <a:spLocks noGrp="1"/>
          </p:cNvSpPr>
          <p:nvPr>
            <p:ph type="title"/>
          </p:nvPr>
        </p:nvSpPr>
        <p:spPr/>
        <p:txBody>
          <a:bodyPr/>
          <a:lstStyle/>
          <a:p>
            <a:r>
              <a:rPr lang="de-DE"/>
              <a:t>Mastertitelformat bearbeiten</a:t>
            </a:r>
          </a:p>
        </p:txBody>
      </p:sp>
      <p:sp>
        <p:nvSpPr>
          <p:cNvPr id="2" name="Datumsplatzhalter 1">
            <a:extLst>
              <a:ext uri="{FF2B5EF4-FFF2-40B4-BE49-F238E27FC236}">
                <a16:creationId xmlns:a16="http://schemas.microsoft.com/office/drawing/2014/main" id="{157E0EAD-D6B1-4816-B378-23892E83F82D}"/>
              </a:ext>
            </a:extLst>
          </p:cNvPr>
          <p:cNvSpPr>
            <a:spLocks noGrp="1"/>
          </p:cNvSpPr>
          <p:nvPr>
            <p:ph type="dt" sz="half" idx="17"/>
          </p:nvPr>
        </p:nvSpPr>
        <p:spPr/>
        <p:txBody>
          <a:bodyPr/>
          <a:lstStyle/>
          <a:p>
            <a:r>
              <a:rPr lang="de-DE"/>
              <a:t>|    Studienvorbereitungskurs 2023</a:t>
            </a:r>
            <a:endParaRPr lang="de-DE" dirty="0"/>
          </a:p>
        </p:txBody>
      </p:sp>
      <p:sp>
        <p:nvSpPr>
          <p:cNvPr id="3" name="Fußzeilenplatzhalter 2">
            <a:extLst>
              <a:ext uri="{FF2B5EF4-FFF2-40B4-BE49-F238E27FC236}">
                <a16:creationId xmlns:a16="http://schemas.microsoft.com/office/drawing/2014/main" id="{3DD2D387-3FB6-4B0C-98E8-123EED79A0C1}"/>
              </a:ext>
            </a:extLst>
          </p:cNvPr>
          <p:cNvSpPr>
            <a:spLocks noGrp="1"/>
          </p:cNvSpPr>
          <p:nvPr>
            <p:ph type="ftr" sz="quarter" idx="18"/>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0E2EB323-5D4B-44C9-8093-B68CFD3AF65E}"/>
              </a:ext>
            </a:extLst>
          </p:cNvPr>
          <p:cNvSpPr>
            <a:spLocks noGrp="1"/>
          </p:cNvSpPr>
          <p:nvPr>
            <p:ph type="sldNum" sz="quarter" idx="19"/>
          </p:nvPr>
        </p:nvSpPr>
        <p:spPr/>
        <p:txBody>
          <a:bodyPr/>
          <a:lstStyle/>
          <a:p>
            <a:fld id="{6567D7EC-8799-48C5-898A-08E264972062}" type="slidenum">
              <a:rPr lang="de-DE" smtClean="0"/>
              <a:pPr/>
              <a:t>‹Nr.›</a:t>
            </a:fld>
            <a:endParaRPr lang="de-DE" dirty="0"/>
          </a:p>
        </p:txBody>
      </p:sp>
      <p:sp>
        <p:nvSpPr>
          <p:cNvPr id="18" name="Untertitel 2">
            <a:extLst>
              <a:ext uri="{FF2B5EF4-FFF2-40B4-BE49-F238E27FC236}">
                <a16:creationId xmlns:a16="http://schemas.microsoft.com/office/drawing/2014/main" id="{2F490B95-624C-4C01-B8CF-324AF2796124}"/>
              </a:ext>
            </a:extLst>
          </p:cNvPr>
          <p:cNvSpPr>
            <a:spLocks noGrp="1"/>
          </p:cNvSpPr>
          <p:nvPr>
            <p:ph type="subTitle" idx="20"/>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13" name="Gerader Verbinder 12">
            <a:extLst>
              <a:ext uri="{FF2B5EF4-FFF2-40B4-BE49-F238E27FC236}">
                <a16:creationId xmlns:a16="http://schemas.microsoft.com/office/drawing/2014/main" id="{D1EA23CB-DE6D-4F22-B14C-D08F0E16F2A4}"/>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083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exte mit je 1 Bild versetzt">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7199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34532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8" name="Bildplatzhalter 6">
            <a:extLst>
              <a:ext uri="{FF2B5EF4-FFF2-40B4-BE49-F238E27FC236}">
                <a16:creationId xmlns:a16="http://schemas.microsoft.com/office/drawing/2014/main" id="{7FD20DB8-649F-4F75-BDA2-47C449040CD6}"/>
              </a:ext>
            </a:extLst>
          </p:cNvPr>
          <p:cNvSpPr>
            <a:spLocks noGrp="1"/>
          </p:cNvSpPr>
          <p:nvPr>
            <p:ph type="pic" sz="quarter" idx="20"/>
          </p:nvPr>
        </p:nvSpPr>
        <p:spPr>
          <a:xfrm>
            <a:off x="61865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9" name="Textplatzhalter 28">
            <a:extLst>
              <a:ext uri="{FF2B5EF4-FFF2-40B4-BE49-F238E27FC236}">
                <a16:creationId xmlns:a16="http://schemas.microsoft.com/office/drawing/2014/main" id="{22AE0353-0383-4E9B-84C9-6E8C1C24B104}"/>
              </a:ext>
            </a:extLst>
          </p:cNvPr>
          <p:cNvSpPr>
            <a:spLocks noGrp="1"/>
          </p:cNvSpPr>
          <p:nvPr>
            <p:ph type="body" sz="quarter" idx="24"/>
          </p:nvPr>
        </p:nvSpPr>
        <p:spPr>
          <a:xfrm>
            <a:off x="8919899" y="4086000"/>
            <a:ext cx="2553300" cy="2232000"/>
          </a:xfrm>
          <a:custGeom>
            <a:avLst/>
            <a:gdLst>
              <a:gd name="connsiteX0" fmla="*/ 0 w 2553300"/>
              <a:gd name="connsiteY0" fmla="*/ 0 h 2232000"/>
              <a:gd name="connsiteX1" fmla="*/ 2553300 w 2553300"/>
              <a:gd name="connsiteY1" fmla="*/ 0 h 2232000"/>
              <a:gd name="connsiteX2" fmla="*/ 2553300 w 2553300"/>
              <a:gd name="connsiteY2" fmla="*/ 1914375 h 2232000"/>
              <a:gd name="connsiteX3" fmla="*/ 2044993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5"/>
                </a:lnTo>
                <a:lnTo>
                  <a:pt x="2044993" y="2232000"/>
                </a:lnTo>
                <a:lnTo>
                  <a:pt x="0" y="2232000"/>
                </a:lnTo>
                <a:close/>
              </a:path>
            </a:pathLst>
          </a:custGeom>
          <a:solidFill>
            <a:schemeClr val="accent3"/>
          </a:solidFill>
        </p:spPr>
        <p:txBody>
          <a:bodyPr wrap="square"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34532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89198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4</a:t>
            </a:r>
          </a:p>
        </p:txBody>
      </p:sp>
      <p:sp>
        <p:nvSpPr>
          <p:cNvPr id="2" name="Titel 1">
            <a:extLst>
              <a:ext uri="{FF2B5EF4-FFF2-40B4-BE49-F238E27FC236}">
                <a16:creationId xmlns:a16="http://schemas.microsoft.com/office/drawing/2014/main" id="{A44C7506-1301-49C0-9C41-04D95085CCD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756F48A-94B2-4E68-8433-3D86488F2613}"/>
              </a:ext>
            </a:extLst>
          </p:cNvPr>
          <p:cNvSpPr>
            <a:spLocks noGrp="1"/>
          </p:cNvSpPr>
          <p:nvPr>
            <p:ph type="dt" sz="half" idx="29"/>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EAB230BD-CD3E-4D54-BA85-1FA6F5CCC1E4}"/>
              </a:ext>
            </a:extLst>
          </p:cNvPr>
          <p:cNvSpPr>
            <a:spLocks noGrp="1"/>
          </p:cNvSpPr>
          <p:nvPr>
            <p:ph type="ftr" sz="quarter" idx="30"/>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17105B9E-F57E-42DF-A0F2-61A5FEC545CF}"/>
              </a:ext>
            </a:extLst>
          </p:cNvPr>
          <p:cNvSpPr>
            <a:spLocks noGrp="1"/>
          </p:cNvSpPr>
          <p:nvPr>
            <p:ph type="sldNum" sz="quarter" idx="31"/>
          </p:nvPr>
        </p:nvSpPr>
        <p:spPr/>
        <p:txBody>
          <a:bodyPr/>
          <a:lstStyle/>
          <a:p>
            <a:fld id="{6567D7EC-8799-48C5-898A-08E264972062}" type="slidenum">
              <a:rPr lang="de-DE" smtClean="0"/>
              <a:pPr/>
              <a:t>‹Nr.›</a:t>
            </a:fld>
            <a:endParaRPr lang="de-DE" dirty="0"/>
          </a:p>
        </p:txBody>
      </p:sp>
      <p:sp>
        <p:nvSpPr>
          <p:cNvPr id="22" name="Untertitel 2">
            <a:extLst>
              <a:ext uri="{FF2B5EF4-FFF2-40B4-BE49-F238E27FC236}">
                <a16:creationId xmlns:a16="http://schemas.microsoft.com/office/drawing/2014/main" id="{CD1921EF-845A-4B83-94D5-07A0CE8FDCEC}"/>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23" name="Gerader Verbinder 22">
            <a:extLst>
              <a:ext uri="{FF2B5EF4-FFF2-40B4-BE49-F238E27FC236}">
                <a16:creationId xmlns:a16="http://schemas.microsoft.com/office/drawing/2014/main" id="{DCA848E7-92BD-42A2-8DB5-48C272EDDD38}"/>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607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Texte mit je 1 Bi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7199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34532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2" name="Textplatzhalter 18">
            <a:extLst>
              <a:ext uri="{FF2B5EF4-FFF2-40B4-BE49-F238E27FC236}">
                <a16:creationId xmlns:a16="http://schemas.microsoft.com/office/drawing/2014/main" id="{FF9C62C6-AB76-491F-A58B-062EF89911A2}"/>
              </a:ext>
            </a:extLst>
          </p:cNvPr>
          <p:cNvSpPr>
            <a:spLocks noGrp="1"/>
          </p:cNvSpPr>
          <p:nvPr>
            <p:ph type="body" sz="quarter" idx="24"/>
          </p:nvPr>
        </p:nvSpPr>
        <p:spPr>
          <a:xfrm>
            <a:off x="61865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9" name="Bildplatzhalter 28">
            <a:extLst>
              <a:ext uri="{FF2B5EF4-FFF2-40B4-BE49-F238E27FC236}">
                <a16:creationId xmlns:a16="http://schemas.microsoft.com/office/drawing/2014/main" id="{40064942-68BC-4E81-8583-6A4580971342}"/>
              </a:ext>
            </a:extLst>
          </p:cNvPr>
          <p:cNvSpPr>
            <a:spLocks noGrp="1"/>
          </p:cNvSpPr>
          <p:nvPr>
            <p:ph type="pic" sz="quarter" idx="20"/>
          </p:nvPr>
        </p:nvSpPr>
        <p:spPr>
          <a:xfrm>
            <a:off x="8919899" y="4085999"/>
            <a:ext cx="2553300" cy="2232000"/>
          </a:xfrm>
          <a:custGeom>
            <a:avLst/>
            <a:gdLst>
              <a:gd name="connsiteX0" fmla="*/ 0 w 2553300"/>
              <a:gd name="connsiteY0" fmla="*/ 0 h 2232000"/>
              <a:gd name="connsiteX1" fmla="*/ 2553300 w 2553300"/>
              <a:gd name="connsiteY1" fmla="*/ 0 h 2232000"/>
              <a:gd name="connsiteX2" fmla="*/ 2553300 w 2553300"/>
              <a:gd name="connsiteY2" fmla="*/ 1914376 h 2232000"/>
              <a:gd name="connsiteX3" fmla="*/ 2044994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6"/>
                </a:lnTo>
                <a:lnTo>
                  <a:pt x="2044994" y="2232000"/>
                </a:lnTo>
                <a:lnTo>
                  <a:pt x="0" y="2232000"/>
                </a:lnTo>
                <a:close/>
              </a:path>
            </a:pathLst>
          </a:custGeom>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7199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61865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4</a:t>
            </a:r>
          </a:p>
        </p:txBody>
      </p:sp>
      <p:sp>
        <p:nvSpPr>
          <p:cNvPr id="2" name="Titel 1">
            <a:extLst>
              <a:ext uri="{FF2B5EF4-FFF2-40B4-BE49-F238E27FC236}">
                <a16:creationId xmlns:a16="http://schemas.microsoft.com/office/drawing/2014/main" id="{86214A44-AF01-4C18-A48A-D60FB248BCB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ADBD298-EEC0-4FCE-AD3E-E0A71133EC00}"/>
              </a:ext>
            </a:extLst>
          </p:cNvPr>
          <p:cNvSpPr>
            <a:spLocks noGrp="1"/>
          </p:cNvSpPr>
          <p:nvPr>
            <p:ph type="dt" sz="half" idx="29"/>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2531DBC6-4D2A-496E-902B-EFD874699C5C}"/>
              </a:ext>
            </a:extLst>
          </p:cNvPr>
          <p:cNvSpPr>
            <a:spLocks noGrp="1"/>
          </p:cNvSpPr>
          <p:nvPr>
            <p:ph type="ftr" sz="quarter" idx="30"/>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03EB8BD6-E622-4B45-A236-19BF5A5D1813}"/>
              </a:ext>
            </a:extLst>
          </p:cNvPr>
          <p:cNvSpPr>
            <a:spLocks noGrp="1"/>
          </p:cNvSpPr>
          <p:nvPr>
            <p:ph type="sldNum" sz="quarter" idx="31"/>
          </p:nvPr>
        </p:nvSpPr>
        <p:spPr/>
        <p:txBody>
          <a:bodyPr/>
          <a:lstStyle/>
          <a:p>
            <a:fld id="{6567D7EC-8799-48C5-898A-08E264972062}" type="slidenum">
              <a:rPr lang="de-DE" smtClean="0"/>
              <a:pPr/>
              <a:t>‹Nr.›</a:t>
            </a:fld>
            <a:endParaRPr lang="de-DE" dirty="0"/>
          </a:p>
        </p:txBody>
      </p:sp>
      <p:sp>
        <p:nvSpPr>
          <p:cNvPr id="23" name="Untertitel 2">
            <a:extLst>
              <a:ext uri="{FF2B5EF4-FFF2-40B4-BE49-F238E27FC236}">
                <a16:creationId xmlns:a16="http://schemas.microsoft.com/office/drawing/2014/main" id="{0863C9F9-60AE-4E82-86B7-ECB092C2DC95}"/>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28" name="Gerader Verbinder 27">
            <a:extLst>
              <a:ext uri="{FF2B5EF4-FFF2-40B4-BE49-F238E27FC236}">
                <a16:creationId xmlns:a16="http://schemas.microsoft.com/office/drawing/2014/main" id="{1D178B3D-67C8-474D-B36E-39BB73685217}"/>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005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28" name="rechts unten Bild">
            <a:extLst>
              <a:ext uri="{FF2B5EF4-FFF2-40B4-BE49-F238E27FC236}">
                <a16:creationId xmlns:a16="http://schemas.microsoft.com/office/drawing/2014/main" id="{CD5FA5D3-D717-492A-A9A5-AAD003D3C553}"/>
              </a:ext>
            </a:extLst>
          </p:cNvPr>
          <p:cNvSpPr>
            <a:spLocks noGrp="1"/>
          </p:cNvSpPr>
          <p:nvPr>
            <p:ph type="pic" sz="quarter" idx="15"/>
          </p:nvPr>
        </p:nvSpPr>
        <p:spPr>
          <a:xfrm>
            <a:off x="5118903" y="2347394"/>
            <a:ext cx="6354297" cy="3970606"/>
          </a:xfrm>
          <a:custGeom>
            <a:avLst/>
            <a:gdLst>
              <a:gd name="connsiteX0" fmla="*/ 6354297 w 6354297"/>
              <a:gd name="connsiteY0" fmla="*/ 0 h 3970606"/>
              <a:gd name="connsiteX1" fmla="*/ 6354297 w 6354297"/>
              <a:gd name="connsiteY1" fmla="*/ 3652981 h 3970606"/>
              <a:gd name="connsiteX2" fmla="*/ 5845990 w 6354297"/>
              <a:gd name="connsiteY2" fmla="*/ 3970606 h 3970606"/>
              <a:gd name="connsiteX3" fmla="*/ 0 w 6354297"/>
              <a:gd name="connsiteY3" fmla="*/ 3970606 h 3970606"/>
            </a:gdLst>
            <a:ahLst/>
            <a:cxnLst>
              <a:cxn ang="0">
                <a:pos x="connsiteX0" y="connsiteY0"/>
              </a:cxn>
              <a:cxn ang="0">
                <a:pos x="connsiteX1" y="connsiteY1"/>
              </a:cxn>
              <a:cxn ang="0">
                <a:pos x="connsiteX2" y="connsiteY2"/>
              </a:cxn>
              <a:cxn ang="0">
                <a:pos x="connsiteX3" y="connsiteY3"/>
              </a:cxn>
            </a:cxnLst>
            <a:rect l="l" t="t" r="r" b="b"/>
            <a:pathLst>
              <a:path w="6354297" h="3970606">
                <a:moveTo>
                  <a:pt x="6354297" y="0"/>
                </a:moveTo>
                <a:lnTo>
                  <a:pt x="6354297" y="3652981"/>
                </a:lnTo>
                <a:lnTo>
                  <a:pt x="5845990" y="3970606"/>
                </a:lnTo>
                <a:lnTo>
                  <a:pt x="0" y="3970606"/>
                </a:lnTo>
                <a:close/>
              </a:path>
            </a:pathLst>
          </a:custGeom>
          <a:solidFill>
            <a:schemeClr val="accent3"/>
          </a:solidFill>
        </p:spPr>
        <p:txBody>
          <a:bodyPr wrap="square" anchor="ctr">
            <a:noAutofit/>
          </a:bodyPr>
          <a:lstStyle>
            <a:lvl1pPr algn="r">
              <a:defRPr sz="1200"/>
            </a:lvl1pPr>
          </a:lstStyle>
          <a:p>
            <a:r>
              <a:rPr lang="de-DE"/>
              <a:t>Bild durch Klicken auf Symbol hinzufügen</a:t>
            </a:r>
          </a:p>
        </p:txBody>
      </p:sp>
      <p:sp>
        <p:nvSpPr>
          <p:cNvPr id="30" name="rechts oben Bild">
            <a:extLst>
              <a:ext uri="{FF2B5EF4-FFF2-40B4-BE49-F238E27FC236}">
                <a16:creationId xmlns:a16="http://schemas.microsoft.com/office/drawing/2014/main" id="{6DFA7518-1C80-4796-BE44-D8184948C52E}"/>
              </a:ext>
            </a:extLst>
          </p:cNvPr>
          <p:cNvSpPr>
            <a:spLocks noGrp="1"/>
          </p:cNvSpPr>
          <p:nvPr>
            <p:ph type="pic" sz="quarter" idx="16"/>
          </p:nvPr>
        </p:nvSpPr>
        <p:spPr>
          <a:xfrm>
            <a:off x="7355202" y="1674000"/>
            <a:ext cx="4117998" cy="2182262"/>
          </a:xfrm>
          <a:custGeom>
            <a:avLst/>
            <a:gdLst>
              <a:gd name="connsiteX0" fmla="*/ 0 w 4117998"/>
              <a:gd name="connsiteY0" fmla="*/ 0 h 2182262"/>
              <a:gd name="connsiteX1" fmla="*/ 4117998 w 4117998"/>
              <a:gd name="connsiteY1" fmla="*/ 0 h 2182262"/>
              <a:gd name="connsiteX2" fmla="*/ 4117998 w 4117998"/>
              <a:gd name="connsiteY2" fmla="*/ 461141 h 2182262"/>
              <a:gd name="connsiteX3" fmla="*/ 1363628 w 4117998"/>
              <a:gd name="connsiteY3" fmla="*/ 2182262 h 2182262"/>
            </a:gdLst>
            <a:ahLst/>
            <a:cxnLst>
              <a:cxn ang="0">
                <a:pos x="connsiteX0" y="connsiteY0"/>
              </a:cxn>
              <a:cxn ang="0">
                <a:pos x="connsiteX1" y="connsiteY1"/>
              </a:cxn>
              <a:cxn ang="0">
                <a:pos x="connsiteX2" y="connsiteY2"/>
              </a:cxn>
              <a:cxn ang="0">
                <a:pos x="connsiteX3" y="connsiteY3"/>
              </a:cxn>
            </a:cxnLst>
            <a:rect l="l" t="t" r="r" b="b"/>
            <a:pathLst>
              <a:path w="4117998" h="2182262">
                <a:moveTo>
                  <a:pt x="0" y="0"/>
                </a:moveTo>
                <a:lnTo>
                  <a:pt x="4117998" y="0"/>
                </a:lnTo>
                <a:lnTo>
                  <a:pt x="4117998" y="461141"/>
                </a:lnTo>
                <a:lnTo>
                  <a:pt x="1363628" y="2182262"/>
                </a:lnTo>
                <a:close/>
              </a:path>
            </a:pathLst>
          </a:custGeom>
          <a:solidFill>
            <a:schemeClr val="accent3"/>
          </a:solidFill>
        </p:spPr>
        <p:txBody>
          <a:bodyPr wrap="square">
            <a:noAutofit/>
          </a:bodyPr>
          <a:lstStyle>
            <a:lvl1pPr algn="ctr">
              <a:defRPr sz="1200"/>
            </a:lvl1pPr>
          </a:lstStyle>
          <a:p>
            <a:r>
              <a:rPr lang="de-DE"/>
              <a:t>Bild durch Klicken auf Symbol hinzufügen</a:t>
            </a:r>
          </a:p>
        </p:txBody>
      </p:sp>
      <p:sp>
        <p:nvSpPr>
          <p:cNvPr id="32" name="links großes Bild">
            <a:extLst>
              <a:ext uri="{FF2B5EF4-FFF2-40B4-BE49-F238E27FC236}">
                <a16:creationId xmlns:a16="http://schemas.microsoft.com/office/drawing/2014/main" id="{3250A4B0-2BD5-4E55-807B-8FC0F34662A8}"/>
              </a:ext>
            </a:extLst>
          </p:cNvPr>
          <p:cNvSpPr>
            <a:spLocks noGrp="1"/>
          </p:cNvSpPr>
          <p:nvPr>
            <p:ph type="pic" sz="quarter" idx="14"/>
          </p:nvPr>
        </p:nvSpPr>
        <p:spPr>
          <a:xfrm>
            <a:off x="720000" y="1674000"/>
            <a:ext cx="7846181" cy="4644000"/>
          </a:xfrm>
          <a:custGeom>
            <a:avLst/>
            <a:gdLst>
              <a:gd name="connsiteX0" fmla="*/ 0 w 7846181"/>
              <a:gd name="connsiteY0" fmla="*/ 0 h 4644000"/>
              <a:gd name="connsiteX1" fmla="*/ 6422949 w 7846181"/>
              <a:gd name="connsiteY1" fmla="*/ 0 h 4644000"/>
              <a:gd name="connsiteX2" fmla="*/ 7846181 w 7846181"/>
              <a:gd name="connsiteY2" fmla="*/ 2277649 h 4644000"/>
              <a:gd name="connsiteX3" fmla="*/ 4059228 w 7846181"/>
              <a:gd name="connsiteY3" fmla="*/ 4644000 h 4644000"/>
              <a:gd name="connsiteX4" fmla="*/ 0 w 7846181"/>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6181" h="4644000">
                <a:moveTo>
                  <a:pt x="0" y="0"/>
                </a:moveTo>
                <a:lnTo>
                  <a:pt x="6422949" y="0"/>
                </a:lnTo>
                <a:lnTo>
                  <a:pt x="7846181" y="2277649"/>
                </a:lnTo>
                <a:lnTo>
                  <a:pt x="4059228" y="4644000"/>
                </a:lnTo>
                <a:lnTo>
                  <a:pt x="0" y="4644000"/>
                </a:lnTo>
                <a:close/>
              </a:path>
            </a:pathLst>
          </a:custGeom>
          <a:solidFill>
            <a:schemeClr val="accent3"/>
          </a:solidFill>
        </p:spPr>
        <p:txBody>
          <a:bodyPr wrap="square">
            <a:noAutofit/>
          </a:bodyPr>
          <a:lstStyle>
            <a:lvl1pPr>
              <a:defRPr sz="1200"/>
            </a:lvl1pPr>
          </a:lstStyle>
          <a:p>
            <a:r>
              <a:rPr lang="de-DE"/>
              <a:t>Bild durch Klicken auf Symbol hinzufügen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2E826DC0-7673-4091-B8DF-1F0BF64D563B}"/>
              </a:ext>
            </a:extLst>
          </p:cNvPr>
          <p:cNvSpPr>
            <a:spLocks noGrp="1"/>
          </p:cNvSpPr>
          <p:nvPr>
            <p:ph type="dt" sz="half" idx="17"/>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6667E07C-4EF5-43E9-9B7B-40CF109326AE}"/>
              </a:ext>
            </a:extLst>
          </p:cNvPr>
          <p:cNvSpPr>
            <a:spLocks noGrp="1"/>
          </p:cNvSpPr>
          <p:nvPr>
            <p:ph type="ftr" sz="quarter" idx="18"/>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2B583426-CEAE-4105-B68D-3BC46AA14515}"/>
              </a:ext>
            </a:extLst>
          </p:cNvPr>
          <p:cNvSpPr>
            <a:spLocks noGrp="1"/>
          </p:cNvSpPr>
          <p:nvPr>
            <p:ph type="sldNum" sz="quarter" idx="19"/>
          </p:nvPr>
        </p:nvSpPr>
        <p:spPr/>
        <p:txBody>
          <a:bodyPr/>
          <a:lstStyle/>
          <a:p>
            <a:fld id="{6567D7EC-8799-48C5-898A-08E264972062}" type="slidenum">
              <a:rPr lang="de-DE" smtClean="0"/>
              <a:pPr/>
              <a:t>‹Nr.›</a:t>
            </a:fld>
            <a:endParaRPr lang="de-DE" dirty="0"/>
          </a:p>
        </p:txBody>
      </p:sp>
      <p:cxnSp>
        <p:nvCxnSpPr>
          <p:cNvPr id="10" name="Gerader Verbinder 9">
            <a:extLst>
              <a:ext uri="{FF2B5EF4-FFF2-40B4-BE49-F238E27FC236}">
                <a16:creationId xmlns:a16="http://schemas.microsoft.com/office/drawing/2014/main" id="{F1B9E229-2EFA-41C6-8438-B43B0B52060A}"/>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169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oßes Bild randlos">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4CD9A9D8-D8C6-4003-B9E8-BD62D25DD5A7}"/>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2000 w 12192000"/>
              <a:gd name="connsiteY3" fmla="*/ 6542543 h 6858000"/>
              <a:gd name="connsiteX4" fmla="*/ 11687162 w 12192000"/>
              <a:gd name="connsiteY4" fmla="*/ 6858000 h 6858000"/>
              <a:gd name="connsiteX5" fmla="*/ 11350923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6016924"/>
                </a:lnTo>
                <a:lnTo>
                  <a:pt x="12192000" y="6542543"/>
                </a:lnTo>
                <a:lnTo>
                  <a:pt x="11687162" y="6858000"/>
                </a:lnTo>
                <a:lnTo>
                  <a:pt x="11350923" y="6858000"/>
                </a:lnTo>
                <a:lnTo>
                  <a:pt x="0" y="6858000"/>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Tree>
    <p:extLst>
      <p:ext uri="{BB962C8B-B14F-4D97-AF65-F5344CB8AC3E}">
        <p14:creationId xmlns:p14="http://schemas.microsoft.com/office/powerpoint/2010/main" val="1264746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oßes Bild randlos mit Infobox">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C41C5038-CFF1-4F38-9317-76B31675F402}"/>
              </a:ext>
            </a:extLst>
          </p:cNvPr>
          <p:cNvSpPr>
            <a:spLocks noGrp="1"/>
          </p:cNvSpPr>
          <p:nvPr>
            <p:ph type="pic" sz="quarter" idx="13"/>
          </p:nvPr>
        </p:nvSpPr>
        <p:spPr>
          <a:xfrm>
            <a:off x="0" y="0"/>
            <a:ext cx="12192000" cy="6858000"/>
          </a:xfrm>
          <a:solidFill>
            <a:schemeClr val="accent3"/>
          </a:solidFill>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8" name="Textplatzhalter 7">
            <a:extLst>
              <a:ext uri="{FF2B5EF4-FFF2-40B4-BE49-F238E27FC236}">
                <a16:creationId xmlns:a16="http://schemas.microsoft.com/office/drawing/2014/main" id="{AE41C75F-ABCF-4120-9997-79E41E476C3E}"/>
              </a:ext>
            </a:extLst>
          </p:cNvPr>
          <p:cNvSpPr>
            <a:spLocks noGrp="1"/>
          </p:cNvSpPr>
          <p:nvPr>
            <p:ph type="body" sz="quarter" idx="14"/>
          </p:nvPr>
        </p:nvSpPr>
        <p:spPr>
          <a:xfrm>
            <a:off x="7772138" y="3635125"/>
            <a:ext cx="3700462" cy="2682875"/>
          </a:xfrm>
          <a:custGeom>
            <a:avLst/>
            <a:gdLst>
              <a:gd name="connsiteX0" fmla="*/ 0 w 3700462"/>
              <a:gd name="connsiteY0" fmla="*/ 0 h 2682875"/>
              <a:gd name="connsiteX1" fmla="*/ 3700462 w 3700462"/>
              <a:gd name="connsiteY1" fmla="*/ 0 h 2682875"/>
              <a:gd name="connsiteX2" fmla="*/ 3700462 w 3700462"/>
              <a:gd name="connsiteY2" fmla="*/ 2365624 h 2682875"/>
              <a:gd name="connsiteX3" fmla="*/ 3192754 w 3700462"/>
              <a:gd name="connsiteY3" fmla="*/ 2682875 h 2682875"/>
              <a:gd name="connsiteX4" fmla="*/ 0 w 3700462"/>
              <a:gd name="connsiteY4" fmla="*/ 2682875 h 268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462" h="2682875">
                <a:moveTo>
                  <a:pt x="0" y="0"/>
                </a:moveTo>
                <a:lnTo>
                  <a:pt x="3700462" y="0"/>
                </a:lnTo>
                <a:lnTo>
                  <a:pt x="3700462" y="2365624"/>
                </a:lnTo>
                <a:lnTo>
                  <a:pt x="3192754" y="2682875"/>
                </a:lnTo>
                <a:lnTo>
                  <a:pt x="0" y="2682875"/>
                </a:lnTo>
                <a:close/>
              </a:path>
            </a:pathLst>
          </a:custGeom>
          <a:solidFill>
            <a:schemeClr val="tx2">
              <a:alpha val="90000"/>
            </a:schemeClr>
          </a:solidFill>
        </p:spPr>
        <p:txBody>
          <a:bodyPr wrap="square" lIns="144000" tIns="216000" rIns="144000" bIns="216000">
            <a:noAutofit/>
          </a:bodyPr>
          <a:lstStyle>
            <a:lvl1pP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519749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oßes Zitat farbige Fläche">
    <p:spTree>
      <p:nvGrpSpPr>
        <p:cNvPr id="1" name=""/>
        <p:cNvGrpSpPr/>
        <p:nvPr/>
      </p:nvGrpSpPr>
      <p:grpSpPr>
        <a:xfrm>
          <a:off x="0" y="0"/>
          <a:ext cx="0" cy="0"/>
          <a:chOff x="0" y="0"/>
          <a:chExt cx="0" cy="0"/>
        </a:xfrm>
      </p:grpSpPr>
      <p:sp>
        <p:nvSpPr>
          <p:cNvPr id="8" name="Freihandform: Form 7">
            <a:extLst>
              <a:ext uri="{FF2B5EF4-FFF2-40B4-BE49-F238E27FC236}">
                <a16:creationId xmlns:a16="http://schemas.microsoft.com/office/drawing/2014/main" id="{8B88B8D8-3758-4D29-BFC4-10E8CA86532D}"/>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1999 w 12192000"/>
              <a:gd name="connsiteY3" fmla="*/ 6016924 h 6858000"/>
              <a:gd name="connsiteX4" fmla="*/ 12191999 w 12192000"/>
              <a:gd name="connsiteY4" fmla="*/ 6542543 h 6858000"/>
              <a:gd name="connsiteX5" fmla="*/ 11687161 w 12192000"/>
              <a:gd name="connsiteY5" fmla="*/ 6858000 h 6858000"/>
              <a:gd name="connsiteX6" fmla="*/ 1135092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016924"/>
                </a:lnTo>
                <a:lnTo>
                  <a:pt x="12191999" y="6016924"/>
                </a:lnTo>
                <a:lnTo>
                  <a:pt x="12191999" y="6542543"/>
                </a:lnTo>
                <a:lnTo>
                  <a:pt x="11687161" y="6858000"/>
                </a:lnTo>
                <a:lnTo>
                  <a:pt x="11350922"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 name="Textplatzhalter 3">
            <a:extLst>
              <a:ext uri="{FF2B5EF4-FFF2-40B4-BE49-F238E27FC236}">
                <a16:creationId xmlns:a16="http://schemas.microsoft.com/office/drawing/2014/main" id="{C59D7FE2-23D0-4E6B-BBBD-6ED33EF01A11}"/>
              </a:ext>
            </a:extLst>
          </p:cNvPr>
          <p:cNvSpPr>
            <a:spLocks noGrp="1"/>
          </p:cNvSpPr>
          <p:nvPr>
            <p:ph type="body" sz="quarter" idx="10"/>
          </p:nvPr>
        </p:nvSpPr>
        <p:spPr>
          <a:xfrm>
            <a:off x="720000" y="674688"/>
            <a:ext cx="7094537" cy="5508625"/>
          </a:xfrm>
        </p:spPr>
        <p:txBody>
          <a:bodyPr/>
          <a:lstStyle>
            <a:lvl1pPr>
              <a:defRPr sz="4500" cap="all" baseline="0">
                <a:solidFill>
                  <a:schemeClr val="bg1"/>
                </a:solidFill>
              </a:defRPr>
            </a:lvl1pPr>
          </a:lstStyle>
          <a:p>
            <a:pPr lvl="0"/>
            <a:r>
              <a:rPr lang="de-DE"/>
              <a:t>Mastertextformat bearbeiten</a:t>
            </a:r>
          </a:p>
        </p:txBody>
      </p:sp>
    </p:spTree>
    <p:extLst>
      <p:ext uri="{BB962C8B-B14F-4D97-AF65-F5344CB8AC3E}">
        <p14:creationId xmlns:p14="http://schemas.microsoft.com/office/powerpoint/2010/main" val="1989842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ennfoli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C41C5038-CFF1-4F38-9317-76B31675F402}"/>
              </a:ext>
            </a:extLst>
          </p:cNvPr>
          <p:cNvSpPr>
            <a:spLocks noGrp="1"/>
          </p:cNvSpPr>
          <p:nvPr>
            <p:ph type="pic" sz="quarter" idx="13"/>
          </p:nvPr>
        </p:nvSpPr>
        <p:spPr>
          <a:xfrm>
            <a:off x="0" y="0"/>
            <a:ext cx="9363456" cy="6858000"/>
          </a:xfrm>
          <a:solidFill>
            <a:schemeClr val="accent3"/>
          </a:solidFill>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8" name="Textplatzhalter 7">
            <a:extLst>
              <a:ext uri="{FF2B5EF4-FFF2-40B4-BE49-F238E27FC236}">
                <a16:creationId xmlns:a16="http://schemas.microsoft.com/office/drawing/2014/main" id="{F7038655-7059-4575-A4F1-5B3CA3E246BB}"/>
              </a:ext>
            </a:extLst>
          </p:cNvPr>
          <p:cNvSpPr>
            <a:spLocks noGrp="1"/>
          </p:cNvSpPr>
          <p:nvPr>
            <p:ph type="body" sz="quarter" idx="14"/>
          </p:nvPr>
        </p:nvSpPr>
        <p:spPr>
          <a:xfrm>
            <a:off x="8660524" y="1854748"/>
            <a:ext cx="3531476" cy="3090041"/>
          </a:xfrm>
          <a:custGeom>
            <a:avLst/>
            <a:gdLst>
              <a:gd name="connsiteX0" fmla="*/ 0 w 3531476"/>
              <a:gd name="connsiteY0" fmla="*/ 0 h 3090041"/>
              <a:gd name="connsiteX1" fmla="*/ 3531476 w 3531476"/>
              <a:gd name="connsiteY1" fmla="*/ 0 h 3090041"/>
              <a:gd name="connsiteX2" fmla="*/ 3531476 w 3531476"/>
              <a:gd name="connsiteY2" fmla="*/ 2779106 h 3090041"/>
              <a:gd name="connsiteX3" fmla="*/ 3033876 w 3531476"/>
              <a:gd name="connsiteY3" fmla="*/ 3090041 h 3090041"/>
              <a:gd name="connsiteX4" fmla="*/ 0 w 3531476"/>
              <a:gd name="connsiteY4" fmla="*/ 3090041 h 3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476" h="3090041">
                <a:moveTo>
                  <a:pt x="0" y="0"/>
                </a:moveTo>
                <a:lnTo>
                  <a:pt x="3531476" y="0"/>
                </a:lnTo>
                <a:lnTo>
                  <a:pt x="3531476" y="2779106"/>
                </a:lnTo>
                <a:lnTo>
                  <a:pt x="3033876" y="3090041"/>
                </a:lnTo>
                <a:lnTo>
                  <a:pt x="0" y="3090041"/>
                </a:lnTo>
                <a:close/>
              </a:path>
            </a:pathLst>
          </a:custGeom>
          <a:solidFill>
            <a:schemeClr val="tx2"/>
          </a:solidFill>
        </p:spPr>
        <p:txBody>
          <a:bodyPr wrap="square" lIns="360000" tIns="360000" rIns="144000" bIns="360000">
            <a:noAutofit/>
          </a:bodyPr>
          <a:lstStyle>
            <a:lvl1pPr>
              <a:defRPr sz="2500" cap="all" baseline="0">
                <a:solidFill>
                  <a:schemeClr val="bg1"/>
                </a:solidFill>
              </a:defRPr>
            </a:lvl1pPr>
            <a:lvl2pPr marL="0" indent="0">
              <a:buNone/>
              <a:defRPr sz="1600">
                <a:solidFill>
                  <a:schemeClr val="bg1"/>
                </a:solidFill>
              </a:defRPr>
            </a:lvl2pPr>
          </a:lstStyle>
          <a:p>
            <a:pPr lvl="0"/>
            <a:r>
              <a:rPr lang="de-DE"/>
              <a:t>Mastertextformat bearbeiten</a:t>
            </a:r>
          </a:p>
        </p:txBody>
      </p:sp>
      <p:sp>
        <p:nvSpPr>
          <p:cNvPr id="3" name="Textplatzhalter 2">
            <a:extLst>
              <a:ext uri="{FF2B5EF4-FFF2-40B4-BE49-F238E27FC236}">
                <a16:creationId xmlns:a16="http://schemas.microsoft.com/office/drawing/2014/main" id="{ED68F79D-CB6A-4403-9205-FF4BE5DB4D98}"/>
              </a:ext>
            </a:extLst>
          </p:cNvPr>
          <p:cNvSpPr>
            <a:spLocks noGrp="1"/>
          </p:cNvSpPr>
          <p:nvPr>
            <p:ph type="body" sz="quarter" idx="17" hasCustomPrompt="1"/>
          </p:nvPr>
        </p:nvSpPr>
        <p:spPr>
          <a:xfrm>
            <a:off x="5129048" y="1854748"/>
            <a:ext cx="3531476" cy="3090041"/>
          </a:xfrm>
          <a:solidFill>
            <a:schemeClr val="tx2">
              <a:alpha val="50000"/>
            </a:schemeClr>
          </a:solidFill>
        </p:spPr>
        <p:txBody>
          <a:bodyPr lIns="0" tIns="0" rIns="0" bIns="432000" anchor="b"/>
          <a:lstStyle>
            <a:lvl1pPr marL="0" algn="ctr">
              <a:defRPr sz="18500">
                <a:solidFill>
                  <a:schemeClr val="bg1"/>
                </a:solidFill>
              </a:defRPr>
            </a:lvl1pPr>
          </a:lstStyle>
          <a:p>
            <a:pPr lvl="0"/>
            <a:r>
              <a:rPr lang="de-DE" dirty="0"/>
              <a:t>01</a:t>
            </a:r>
          </a:p>
        </p:txBody>
      </p:sp>
    </p:spTree>
    <p:extLst>
      <p:ext uri="{BB962C8B-B14F-4D97-AF65-F5344CB8AC3E}">
        <p14:creationId xmlns:p14="http://schemas.microsoft.com/office/powerpoint/2010/main" val="3147750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Bildplatzhalter 14">
            <a:extLst>
              <a:ext uri="{FF2B5EF4-FFF2-40B4-BE49-F238E27FC236}">
                <a16:creationId xmlns:a16="http://schemas.microsoft.com/office/drawing/2014/main" id="{F3A21B8E-DB9A-4C1E-A79D-3A75A7C68328}"/>
              </a:ext>
            </a:extLst>
          </p:cNvPr>
          <p:cNvSpPr>
            <a:spLocks noGrp="1"/>
          </p:cNvSpPr>
          <p:nvPr>
            <p:ph type="pic" sz="quarter" idx="12"/>
          </p:nvPr>
        </p:nvSpPr>
        <p:spPr>
          <a:xfrm>
            <a:off x="6038850" y="765175"/>
            <a:ext cx="5561013" cy="5324475"/>
          </a:xfrm>
          <a:custGeom>
            <a:avLst/>
            <a:gdLst>
              <a:gd name="connsiteX0" fmla="*/ 1513682 w 5561013"/>
              <a:gd name="connsiteY0" fmla="*/ 758515 h 5324475"/>
              <a:gd name="connsiteX1" fmla="*/ 1056580 w 5561013"/>
              <a:gd name="connsiteY1" fmla="*/ 2662238 h 5324475"/>
              <a:gd name="connsiteX2" fmla="*/ 1513682 w 5561013"/>
              <a:gd name="connsiteY2" fmla="*/ 4565961 h 5324475"/>
              <a:gd name="connsiteX3" fmla="*/ 1970784 w 5561013"/>
              <a:gd name="connsiteY3" fmla="*/ 2662238 h 5324475"/>
              <a:gd name="connsiteX4" fmla="*/ 1513682 w 5561013"/>
              <a:gd name="connsiteY4" fmla="*/ 758515 h 5324475"/>
              <a:gd name="connsiteX5" fmla="*/ 4556698 w 5561013"/>
              <a:gd name="connsiteY5" fmla="*/ 66675 h 5324475"/>
              <a:gd name="connsiteX6" fmla="*/ 5561013 w 5561013"/>
              <a:gd name="connsiteY6" fmla="*/ 66675 h 5324475"/>
              <a:gd name="connsiteX7" fmla="*/ 5561013 w 5561013"/>
              <a:gd name="connsiteY7" fmla="*/ 5257800 h 5324475"/>
              <a:gd name="connsiteX8" fmla="*/ 4429285 w 5561013"/>
              <a:gd name="connsiteY8" fmla="*/ 5257800 h 5324475"/>
              <a:gd name="connsiteX9" fmla="*/ 4429285 w 5561013"/>
              <a:gd name="connsiteY9" fmla="*/ 1264055 h 5324475"/>
              <a:gd name="connsiteX10" fmla="*/ 3544888 w 5561013"/>
              <a:gd name="connsiteY10" fmla="*/ 1844152 h 5324475"/>
              <a:gd name="connsiteX11" fmla="*/ 3544888 w 5561013"/>
              <a:gd name="connsiteY11" fmla="*/ 869886 h 5324475"/>
              <a:gd name="connsiteX12" fmla="*/ 4556698 w 5561013"/>
              <a:gd name="connsiteY12" fmla="*/ 66675 h 5324475"/>
              <a:gd name="connsiteX13" fmla="*/ 1513682 w 5561013"/>
              <a:gd name="connsiteY13" fmla="*/ 0 h 5324475"/>
              <a:gd name="connsiteX14" fmla="*/ 3027363 w 5561013"/>
              <a:gd name="connsiteY14" fmla="*/ 2647365 h 5324475"/>
              <a:gd name="connsiteX15" fmla="*/ 1513682 w 5561013"/>
              <a:gd name="connsiteY15" fmla="*/ 5324475 h 5324475"/>
              <a:gd name="connsiteX16" fmla="*/ 0 w 5561013"/>
              <a:gd name="connsiteY16" fmla="*/ 2647365 h 5324475"/>
              <a:gd name="connsiteX17" fmla="*/ 1513682 w 5561013"/>
              <a:gd name="connsiteY1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1013"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556698" y="66675"/>
                </a:moveTo>
                <a:cubicBezTo>
                  <a:pt x="5561013" y="66675"/>
                  <a:pt x="5561013" y="66675"/>
                  <a:pt x="5561013" y="66675"/>
                </a:cubicBezTo>
                <a:cubicBezTo>
                  <a:pt x="5561013" y="5257800"/>
                  <a:pt x="5561013" y="5257800"/>
                  <a:pt x="5561013" y="5257800"/>
                </a:cubicBezTo>
                <a:cubicBezTo>
                  <a:pt x="4429285" y="5257800"/>
                  <a:pt x="4429285" y="5257800"/>
                  <a:pt x="4429285" y="5257800"/>
                </a:cubicBezTo>
                <a:cubicBezTo>
                  <a:pt x="4429285" y="1264055"/>
                  <a:pt x="4429285" y="1264055"/>
                  <a:pt x="4429285" y="1264055"/>
                </a:cubicBezTo>
                <a:cubicBezTo>
                  <a:pt x="4159469" y="1487169"/>
                  <a:pt x="3852178" y="1680535"/>
                  <a:pt x="3544888" y="1844152"/>
                </a:cubicBezTo>
                <a:lnTo>
                  <a:pt x="3544888" y="869886"/>
                </a:lnTo>
                <a:cubicBezTo>
                  <a:pt x="3919632" y="661647"/>
                  <a:pt x="4286882" y="416221"/>
                  <a:pt x="4556698" y="66675"/>
                </a:cubicBezTo>
                <a:close/>
                <a:moveTo>
                  <a:pt x="1513682" y="0"/>
                </a:moveTo>
                <a:cubicBezTo>
                  <a:pt x="2802559" y="0"/>
                  <a:pt x="3027363" y="661841"/>
                  <a:pt x="3027363" y="2647365"/>
                </a:cubicBezTo>
                <a:cubicBezTo>
                  <a:pt x="3027363" y="4275940"/>
                  <a:pt x="2922454"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chor="t">
            <a:noAutofit/>
          </a:bodyPr>
          <a:lstStyle>
            <a:lvl1pPr algn="l">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599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DE0024ED-F493-4039-9FFD-C79724436035}"/>
              </a:ext>
            </a:extLst>
          </p:cNvPr>
          <p:cNvSpPr>
            <a:spLocks noGrp="1"/>
          </p:cNvSpPr>
          <p:nvPr>
            <p:ph type="body" sz="quarter" idx="10" hasCustomPrompt="1"/>
          </p:nvPr>
        </p:nvSpPr>
        <p:spPr>
          <a:xfrm>
            <a:off x="5787935" y="4555087"/>
            <a:ext cx="3701122" cy="1501200"/>
          </a:xfrm>
        </p:spPr>
        <p:txBody>
          <a:bodyPr>
            <a:noAutofit/>
          </a:bodyPr>
          <a:lstStyle>
            <a:lvl1pPr>
              <a:spcBef>
                <a:spcPts val="600"/>
              </a:spcBef>
              <a:defRPr sz="12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
        <p:nvSpPr>
          <p:cNvPr id="3" name="Textplatzhalter 2">
            <a:extLst>
              <a:ext uri="{FF2B5EF4-FFF2-40B4-BE49-F238E27FC236}">
                <a16:creationId xmlns:a16="http://schemas.microsoft.com/office/drawing/2014/main" id="{90140C9C-A356-404D-B3DF-B72B0FD780E9}"/>
              </a:ext>
            </a:extLst>
          </p:cNvPr>
          <p:cNvSpPr>
            <a:spLocks noGrp="1"/>
          </p:cNvSpPr>
          <p:nvPr>
            <p:ph type="body" sz="quarter" idx="11" hasCustomPrompt="1"/>
          </p:nvPr>
        </p:nvSpPr>
        <p:spPr>
          <a:xfrm>
            <a:off x="719999" y="2911642"/>
            <a:ext cx="4528800" cy="1386205"/>
          </a:xfrm>
        </p:spPr>
        <p:txBody>
          <a:bodyPr/>
          <a:lstStyle>
            <a:lvl1pPr>
              <a:defRPr sz="2000"/>
            </a:lvl1pPr>
          </a:lstStyle>
          <a:p>
            <a:pPr lvl="0"/>
            <a:r>
              <a:rPr lang="de-DE" dirty="0"/>
              <a:t>Vielen Dank für Ihre Aufmerksamkeit</a:t>
            </a:r>
          </a:p>
        </p:txBody>
      </p:sp>
      <p:sp>
        <p:nvSpPr>
          <p:cNvPr id="20" name="Platzhalter für Fremdlogos">
            <a:extLst>
              <a:ext uri="{FF2B5EF4-FFF2-40B4-BE49-F238E27FC236}">
                <a16:creationId xmlns:a16="http://schemas.microsoft.com/office/drawing/2014/main" id="{A15A62B3-BDC3-4472-BC89-C7A2F64E2F1C}"/>
              </a:ext>
            </a:extLst>
          </p:cNvPr>
          <p:cNvSpPr>
            <a:spLocks noGrp="1"/>
          </p:cNvSpPr>
          <p:nvPr>
            <p:ph type="pic" sz="quarter" idx="16"/>
          </p:nvPr>
        </p:nvSpPr>
        <p:spPr>
          <a:xfrm>
            <a:off x="2056046"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18" name="Platzhalter für Fremdlogos 1">
            <a:extLst>
              <a:ext uri="{FF2B5EF4-FFF2-40B4-BE49-F238E27FC236}">
                <a16:creationId xmlns:a16="http://schemas.microsoft.com/office/drawing/2014/main" id="{CF92D11E-EBA9-4A24-945B-30F2B7BEC151}"/>
              </a:ext>
            </a:extLst>
          </p:cNvPr>
          <p:cNvSpPr>
            <a:spLocks noGrp="1"/>
          </p:cNvSpPr>
          <p:nvPr>
            <p:ph type="pic" sz="quarter" idx="15"/>
          </p:nvPr>
        </p:nvSpPr>
        <p:spPr>
          <a:xfrm>
            <a:off x="719999"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7" name="Freihandform: Form 6">
            <a:extLst>
              <a:ext uri="{FF2B5EF4-FFF2-40B4-BE49-F238E27FC236}">
                <a16:creationId xmlns:a16="http://schemas.microsoft.com/office/drawing/2014/main" id="{D4E56867-90E5-495D-A049-FF9011ED98AE}"/>
              </a:ext>
            </a:extLst>
          </p:cNvPr>
          <p:cNvSpPr/>
          <p:nvPr userDrawn="1"/>
        </p:nvSpPr>
        <p:spPr>
          <a:xfrm>
            <a:off x="5608325" y="0"/>
            <a:ext cx="4197412" cy="4165172"/>
          </a:xfrm>
          <a:custGeom>
            <a:avLst/>
            <a:gdLst>
              <a:gd name="connsiteX0" fmla="*/ 0 w 4197412"/>
              <a:gd name="connsiteY0" fmla="*/ 0 h 4165172"/>
              <a:gd name="connsiteX1" fmla="*/ 4197412 w 4197412"/>
              <a:gd name="connsiteY1" fmla="*/ 0 h 4165172"/>
              <a:gd name="connsiteX2" fmla="*/ 4197412 w 4197412"/>
              <a:gd name="connsiteY2" fmla="*/ 3598303 h 4165172"/>
              <a:gd name="connsiteX3" fmla="*/ 4197412 w 4197412"/>
              <a:gd name="connsiteY3" fmla="*/ 3948901 h 4165172"/>
              <a:gd name="connsiteX4" fmla="*/ 3877523 w 4197412"/>
              <a:gd name="connsiteY4" fmla="*/ 4165172 h 4165172"/>
              <a:gd name="connsiteX5" fmla="*/ 3152782 w 4197412"/>
              <a:gd name="connsiteY5" fmla="*/ 4165172 h 4165172"/>
              <a:gd name="connsiteX6" fmla="*/ 0 w 4197412"/>
              <a:gd name="connsiteY6" fmla="*/ 4165172 h 416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12" h="4165172">
                <a:moveTo>
                  <a:pt x="0" y="0"/>
                </a:moveTo>
                <a:lnTo>
                  <a:pt x="4197412" y="0"/>
                </a:lnTo>
                <a:lnTo>
                  <a:pt x="4197412" y="3598303"/>
                </a:lnTo>
                <a:lnTo>
                  <a:pt x="4197412" y="3948901"/>
                </a:lnTo>
                <a:lnTo>
                  <a:pt x="3877523" y="4165172"/>
                </a:lnTo>
                <a:lnTo>
                  <a:pt x="3152782" y="4165172"/>
                </a:lnTo>
                <a:lnTo>
                  <a:pt x="0" y="41651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1518682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Bildplatzhalter 15">
            <a:extLst>
              <a:ext uri="{FF2B5EF4-FFF2-40B4-BE49-F238E27FC236}">
                <a16:creationId xmlns:a16="http://schemas.microsoft.com/office/drawing/2014/main" id="{6FCFBDDB-1C1B-4C6C-B5A9-DF9D9A50502D}"/>
              </a:ext>
            </a:extLst>
          </p:cNvPr>
          <p:cNvSpPr>
            <a:spLocks noGrp="1"/>
          </p:cNvSpPr>
          <p:nvPr>
            <p:ph type="pic" sz="quarter" idx="12"/>
          </p:nvPr>
        </p:nvSpPr>
        <p:spPr>
          <a:xfrm>
            <a:off x="5230812" y="765175"/>
            <a:ext cx="6369050" cy="5324475"/>
          </a:xfrm>
          <a:custGeom>
            <a:avLst/>
            <a:gdLst>
              <a:gd name="connsiteX0" fmla="*/ 1513681 w 6369050"/>
              <a:gd name="connsiteY0" fmla="*/ 758515 h 5324475"/>
              <a:gd name="connsiteX1" fmla="*/ 1056579 w 6369050"/>
              <a:gd name="connsiteY1" fmla="*/ 2662238 h 5324475"/>
              <a:gd name="connsiteX2" fmla="*/ 1513681 w 6369050"/>
              <a:gd name="connsiteY2" fmla="*/ 4565961 h 5324475"/>
              <a:gd name="connsiteX3" fmla="*/ 1970783 w 6369050"/>
              <a:gd name="connsiteY3" fmla="*/ 2662238 h 5324475"/>
              <a:gd name="connsiteX4" fmla="*/ 1513681 w 6369050"/>
              <a:gd name="connsiteY4" fmla="*/ 758515 h 5324475"/>
              <a:gd name="connsiteX5" fmla="*/ 4788092 w 6369050"/>
              <a:gd name="connsiteY5" fmla="*/ 0 h 5324475"/>
              <a:gd name="connsiteX6" fmla="*/ 6316601 w 6369050"/>
              <a:gd name="connsiteY6" fmla="*/ 1338620 h 5324475"/>
              <a:gd name="connsiteX7" fmla="*/ 4375994 w 6369050"/>
              <a:gd name="connsiteY7" fmla="*/ 4454629 h 5324475"/>
              <a:gd name="connsiteX8" fmla="*/ 6369050 w 6369050"/>
              <a:gd name="connsiteY8" fmla="*/ 4454629 h 5324475"/>
              <a:gd name="connsiteX9" fmla="*/ 6369050 w 6369050"/>
              <a:gd name="connsiteY9" fmla="*/ 5257800 h 5324475"/>
              <a:gd name="connsiteX10" fmla="*/ 3267075 w 6369050"/>
              <a:gd name="connsiteY10" fmla="*/ 5257800 h 5324475"/>
              <a:gd name="connsiteX11" fmla="*/ 3267075 w 6369050"/>
              <a:gd name="connsiteY11" fmla="*/ 4343077 h 5324475"/>
              <a:gd name="connsiteX12" fmla="*/ 5260131 w 6369050"/>
              <a:gd name="connsiteY12" fmla="*/ 1264252 h 5324475"/>
              <a:gd name="connsiteX13" fmla="*/ 4863019 w 6369050"/>
              <a:gd name="connsiteY13" fmla="*/ 758551 h 5324475"/>
              <a:gd name="connsiteX14" fmla="*/ 4405964 w 6369050"/>
              <a:gd name="connsiteY14" fmla="*/ 1502229 h 5324475"/>
              <a:gd name="connsiteX15" fmla="*/ 3349495 w 6369050"/>
              <a:gd name="connsiteY15" fmla="*/ 1502229 h 5324475"/>
              <a:gd name="connsiteX16" fmla="*/ 4788092 w 6369050"/>
              <a:gd name="connsiteY16" fmla="*/ 0 h 5324475"/>
              <a:gd name="connsiteX17" fmla="*/ 1513681 w 6369050"/>
              <a:gd name="connsiteY17" fmla="*/ 0 h 5324475"/>
              <a:gd name="connsiteX18" fmla="*/ 3027363 w 6369050"/>
              <a:gd name="connsiteY18" fmla="*/ 2647365 h 5324475"/>
              <a:gd name="connsiteX19" fmla="*/ 1513681 w 6369050"/>
              <a:gd name="connsiteY19" fmla="*/ 5324475 h 5324475"/>
              <a:gd name="connsiteX20" fmla="*/ 0 w 6369050"/>
              <a:gd name="connsiteY20" fmla="*/ 2647365 h 5324475"/>
              <a:gd name="connsiteX21" fmla="*/ 1513681 w 6369050"/>
              <a:gd name="connsiteY21"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9050" h="5324475">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90" y="758515"/>
                  <a:pt x="1513681" y="758515"/>
                </a:cubicBezTo>
                <a:close/>
                <a:moveTo>
                  <a:pt x="4788092" y="0"/>
                </a:moveTo>
                <a:cubicBezTo>
                  <a:pt x="5694707" y="0"/>
                  <a:pt x="6316601" y="364402"/>
                  <a:pt x="6316601" y="1338620"/>
                </a:cubicBezTo>
                <a:cubicBezTo>
                  <a:pt x="6316601" y="2506193"/>
                  <a:pt x="4945438" y="3829939"/>
                  <a:pt x="4375994" y="4454629"/>
                </a:cubicBezTo>
                <a:cubicBezTo>
                  <a:pt x="6369050" y="4454629"/>
                  <a:pt x="6369050" y="4454629"/>
                  <a:pt x="6369050" y="4454629"/>
                </a:cubicBezTo>
                <a:cubicBezTo>
                  <a:pt x="6369050" y="5257800"/>
                  <a:pt x="6369050" y="5257800"/>
                  <a:pt x="6369050" y="5257800"/>
                </a:cubicBezTo>
                <a:lnTo>
                  <a:pt x="3267075" y="5257800"/>
                </a:lnTo>
                <a:cubicBezTo>
                  <a:pt x="3267075" y="4343077"/>
                  <a:pt x="3267075" y="4343077"/>
                  <a:pt x="3267075" y="4343077"/>
                </a:cubicBezTo>
                <a:cubicBezTo>
                  <a:pt x="4915467" y="2164102"/>
                  <a:pt x="5260131" y="1911251"/>
                  <a:pt x="5260131" y="1264252"/>
                </a:cubicBezTo>
                <a:cubicBezTo>
                  <a:pt x="5260131" y="1003965"/>
                  <a:pt x="5162726" y="758551"/>
                  <a:pt x="4863019" y="758551"/>
                </a:cubicBezTo>
                <a:cubicBezTo>
                  <a:pt x="4428443" y="758551"/>
                  <a:pt x="4405964" y="1167574"/>
                  <a:pt x="4405964" y="1502229"/>
                </a:cubicBezTo>
                <a:cubicBezTo>
                  <a:pt x="3349495" y="1502229"/>
                  <a:pt x="3349495" y="1502229"/>
                  <a:pt x="3349495" y="1502229"/>
                </a:cubicBezTo>
                <a:cubicBezTo>
                  <a:pt x="3274568" y="535448"/>
                  <a:pt x="3821534" y="0"/>
                  <a:pt x="4788092" y="0"/>
                </a:cubicBezTo>
                <a:close/>
                <a:moveTo>
                  <a:pt x="1513681" y="0"/>
                </a:moveTo>
                <a:cubicBezTo>
                  <a:pt x="2802559" y="0"/>
                  <a:pt x="3027363" y="661841"/>
                  <a:pt x="3027363" y="2647365"/>
                </a:cubicBezTo>
                <a:cubicBezTo>
                  <a:pt x="3027363" y="4275940"/>
                  <a:pt x="2922454"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chor="t">
            <a:noAutofit/>
          </a:bodyPr>
          <a:lstStyle>
            <a:lvl1pPr algn="l">
              <a:defRPr sz="1200"/>
            </a:lvl1pPr>
          </a:lstStyle>
          <a:p>
            <a:r>
              <a:rPr lang="de-DE"/>
              <a:t>Bild durch Klicken auf Symbol hinzufügen</a:t>
            </a:r>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0788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3">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Bildplatzhalter 19">
            <a:extLst>
              <a:ext uri="{FF2B5EF4-FFF2-40B4-BE49-F238E27FC236}">
                <a16:creationId xmlns:a16="http://schemas.microsoft.com/office/drawing/2014/main" id="{4A7BACB7-0FFC-41F1-9652-1A1D53E18842}"/>
              </a:ext>
            </a:extLst>
          </p:cNvPr>
          <p:cNvSpPr>
            <a:spLocks noGrp="1"/>
          </p:cNvSpPr>
          <p:nvPr>
            <p:ph type="pic" sz="quarter" idx="12"/>
          </p:nvPr>
        </p:nvSpPr>
        <p:spPr>
          <a:xfrm>
            <a:off x="5465736" y="766763"/>
            <a:ext cx="6340475" cy="5324475"/>
          </a:xfrm>
          <a:custGeom>
            <a:avLst/>
            <a:gdLst>
              <a:gd name="connsiteX0" fmla="*/ 1513682 w 6340475"/>
              <a:gd name="connsiteY0" fmla="*/ 758515 h 5324475"/>
              <a:gd name="connsiteX1" fmla="*/ 1056580 w 6340475"/>
              <a:gd name="connsiteY1" fmla="*/ 2662238 h 5324475"/>
              <a:gd name="connsiteX2" fmla="*/ 1513682 w 6340475"/>
              <a:gd name="connsiteY2" fmla="*/ 4565961 h 5324475"/>
              <a:gd name="connsiteX3" fmla="*/ 1970784 w 6340475"/>
              <a:gd name="connsiteY3" fmla="*/ 2662238 h 5324475"/>
              <a:gd name="connsiteX4" fmla="*/ 1513682 w 6340475"/>
              <a:gd name="connsiteY4" fmla="*/ 758515 h 5324475"/>
              <a:gd name="connsiteX5" fmla="*/ 4826263 w 6340475"/>
              <a:gd name="connsiteY5" fmla="*/ 0 h 5324475"/>
              <a:gd name="connsiteX6" fmla="*/ 6258018 w 6340475"/>
              <a:gd name="connsiteY6" fmla="*/ 1383174 h 5324475"/>
              <a:gd name="connsiteX7" fmla="*/ 5545889 w 6340475"/>
              <a:gd name="connsiteY7" fmla="*/ 2535819 h 5324475"/>
              <a:gd name="connsiteX8" fmla="*/ 5545889 w 6340475"/>
              <a:gd name="connsiteY8" fmla="*/ 2550691 h 5324475"/>
              <a:gd name="connsiteX9" fmla="*/ 6340475 w 6340475"/>
              <a:gd name="connsiteY9" fmla="*/ 3814882 h 5324475"/>
              <a:gd name="connsiteX10" fmla="*/ 4706326 w 6340475"/>
              <a:gd name="connsiteY10" fmla="*/ 5324475 h 5324475"/>
              <a:gd name="connsiteX11" fmla="*/ 3267075 w 6340475"/>
              <a:gd name="connsiteY11" fmla="*/ 3852064 h 5324475"/>
              <a:gd name="connsiteX12" fmla="*/ 4324025 w 6340475"/>
              <a:gd name="connsiteY12" fmla="*/ 3852064 h 5324475"/>
              <a:gd name="connsiteX13" fmla="*/ 4766295 w 6340475"/>
              <a:gd name="connsiteY13" fmla="*/ 4565961 h 5324475"/>
              <a:gd name="connsiteX14" fmla="*/ 5283525 w 6340475"/>
              <a:gd name="connsiteY14" fmla="*/ 3762827 h 5324475"/>
              <a:gd name="connsiteX15" fmla="*/ 4301536 w 6340475"/>
              <a:gd name="connsiteY15" fmla="*/ 2967131 h 5324475"/>
              <a:gd name="connsiteX16" fmla="*/ 4301536 w 6340475"/>
              <a:gd name="connsiteY16" fmla="*/ 2141688 h 5324475"/>
              <a:gd name="connsiteX17" fmla="*/ 5201068 w 6340475"/>
              <a:gd name="connsiteY17" fmla="*/ 1375737 h 5324475"/>
              <a:gd name="connsiteX18" fmla="*/ 4796279 w 6340475"/>
              <a:gd name="connsiteY18" fmla="*/ 758515 h 5324475"/>
              <a:gd name="connsiteX19" fmla="*/ 4383993 w 6340475"/>
              <a:gd name="connsiteY19" fmla="*/ 1360865 h 5324475"/>
              <a:gd name="connsiteX20" fmla="*/ 3327044 w 6340475"/>
              <a:gd name="connsiteY20" fmla="*/ 1360865 h 5324475"/>
              <a:gd name="connsiteX21" fmla="*/ 3686856 w 6340475"/>
              <a:gd name="connsiteY21" fmla="*/ 275148 h 5324475"/>
              <a:gd name="connsiteX22" fmla="*/ 4826263 w 6340475"/>
              <a:gd name="connsiteY22" fmla="*/ 0 h 5324475"/>
              <a:gd name="connsiteX23" fmla="*/ 1513682 w 6340475"/>
              <a:gd name="connsiteY23" fmla="*/ 0 h 5324475"/>
              <a:gd name="connsiteX24" fmla="*/ 3027363 w 6340475"/>
              <a:gd name="connsiteY24" fmla="*/ 2647365 h 5324475"/>
              <a:gd name="connsiteX25" fmla="*/ 1513682 w 6340475"/>
              <a:gd name="connsiteY25" fmla="*/ 5324475 h 5324475"/>
              <a:gd name="connsiteX26" fmla="*/ 0 w 6340475"/>
              <a:gd name="connsiteY26" fmla="*/ 2647365 h 5324475"/>
              <a:gd name="connsiteX27" fmla="*/ 1513682 w 6340475"/>
              <a:gd name="connsiteY2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40475"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826263" y="0"/>
                </a:moveTo>
                <a:cubicBezTo>
                  <a:pt x="5800756" y="0"/>
                  <a:pt x="6258018" y="394130"/>
                  <a:pt x="6258018" y="1383174"/>
                </a:cubicBezTo>
                <a:cubicBezTo>
                  <a:pt x="6258018" y="1873977"/>
                  <a:pt x="6115592" y="2454018"/>
                  <a:pt x="5545889" y="2535819"/>
                </a:cubicBezTo>
                <a:cubicBezTo>
                  <a:pt x="5545889" y="2550691"/>
                  <a:pt x="5545889" y="2550691"/>
                  <a:pt x="5545889" y="2550691"/>
                </a:cubicBezTo>
                <a:cubicBezTo>
                  <a:pt x="6228033" y="2677110"/>
                  <a:pt x="6340475" y="3212533"/>
                  <a:pt x="6340475" y="3814882"/>
                </a:cubicBezTo>
                <a:cubicBezTo>
                  <a:pt x="6340475" y="4885727"/>
                  <a:pt x="5763275" y="5324475"/>
                  <a:pt x="4706326" y="5324475"/>
                </a:cubicBezTo>
                <a:cubicBezTo>
                  <a:pt x="3671864" y="5324475"/>
                  <a:pt x="3267075" y="4960091"/>
                  <a:pt x="3267075" y="3852064"/>
                </a:cubicBezTo>
                <a:cubicBezTo>
                  <a:pt x="4324025" y="3852064"/>
                  <a:pt x="4324025" y="3852064"/>
                  <a:pt x="4324025" y="3852064"/>
                </a:cubicBezTo>
                <a:cubicBezTo>
                  <a:pt x="4324025" y="4194140"/>
                  <a:pt x="4309033" y="4565961"/>
                  <a:pt x="4766295" y="4565961"/>
                </a:cubicBezTo>
                <a:cubicBezTo>
                  <a:pt x="5246045" y="4565961"/>
                  <a:pt x="5283525" y="4127212"/>
                  <a:pt x="5283525" y="3762827"/>
                </a:cubicBezTo>
                <a:cubicBezTo>
                  <a:pt x="5283525" y="3011749"/>
                  <a:pt x="5036154" y="2967131"/>
                  <a:pt x="4301536" y="2967131"/>
                </a:cubicBezTo>
                <a:cubicBezTo>
                  <a:pt x="4301536" y="2141688"/>
                  <a:pt x="4301536" y="2141688"/>
                  <a:pt x="4301536" y="2141688"/>
                </a:cubicBezTo>
                <a:cubicBezTo>
                  <a:pt x="4991177" y="2171434"/>
                  <a:pt x="5201068" y="2097070"/>
                  <a:pt x="5201068" y="1375737"/>
                </a:cubicBezTo>
                <a:cubicBezTo>
                  <a:pt x="5201068" y="1093153"/>
                  <a:pt x="5156092" y="758515"/>
                  <a:pt x="4796279" y="758515"/>
                </a:cubicBezTo>
                <a:cubicBezTo>
                  <a:pt x="4413978" y="758515"/>
                  <a:pt x="4383993" y="1063408"/>
                  <a:pt x="4383993" y="1360865"/>
                </a:cubicBezTo>
                <a:lnTo>
                  <a:pt x="3327044" y="1360865"/>
                </a:lnTo>
                <a:cubicBezTo>
                  <a:pt x="3327044" y="825443"/>
                  <a:pt x="3446981" y="483367"/>
                  <a:pt x="3686856" y="275148"/>
                </a:cubicBezTo>
                <a:cubicBezTo>
                  <a:pt x="3926732" y="74364"/>
                  <a:pt x="4301536" y="0"/>
                  <a:pt x="4826263" y="0"/>
                </a:cubicBezTo>
                <a:close/>
                <a:moveTo>
                  <a:pt x="1513682" y="0"/>
                </a:moveTo>
                <a:cubicBezTo>
                  <a:pt x="2802559" y="0"/>
                  <a:pt x="3027363" y="661841"/>
                  <a:pt x="3027363" y="2647365"/>
                </a:cubicBezTo>
                <a:cubicBezTo>
                  <a:pt x="3027363" y="4275940"/>
                  <a:pt x="2922455"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chor="t">
            <a:noAutofit/>
          </a:bodyPr>
          <a:lstStyle>
            <a:lvl1pPr algn="l">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279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4">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AutoShape 8">
            <a:extLst>
              <a:ext uri="{FF2B5EF4-FFF2-40B4-BE49-F238E27FC236}">
                <a16:creationId xmlns:a16="http://schemas.microsoft.com/office/drawing/2014/main" id="{CC3A3E53-F4B8-4831-8E8A-2BCF39C93BFC}"/>
              </a:ext>
            </a:extLst>
          </p:cNvPr>
          <p:cNvSpPr>
            <a:spLocks noChangeAspect="1" noChangeArrowheads="1" noTextEdit="1"/>
          </p:cNvSpPr>
          <p:nvPr userDrawn="1"/>
        </p:nvSpPr>
        <p:spPr bwMode="auto">
          <a:xfrm>
            <a:off x="5465763" y="768350"/>
            <a:ext cx="6396037"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Bildplatzhalter 45">
            <a:extLst>
              <a:ext uri="{FF2B5EF4-FFF2-40B4-BE49-F238E27FC236}">
                <a16:creationId xmlns:a16="http://schemas.microsoft.com/office/drawing/2014/main" id="{7686F10E-6BEB-4F49-9079-2FC10BB83F95}"/>
              </a:ext>
            </a:extLst>
          </p:cNvPr>
          <p:cNvSpPr>
            <a:spLocks noGrp="1"/>
          </p:cNvSpPr>
          <p:nvPr>
            <p:ph type="pic" sz="quarter" idx="12"/>
          </p:nvPr>
        </p:nvSpPr>
        <p:spPr>
          <a:xfrm>
            <a:off x="5462589" y="765175"/>
            <a:ext cx="6402387" cy="5324475"/>
          </a:xfrm>
          <a:custGeom>
            <a:avLst/>
            <a:gdLst>
              <a:gd name="connsiteX0" fmla="*/ 5102190 w 6402387"/>
              <a:gd name="connsiteY0" fmla="*/ 798690 h 5324475"/>
              <a:gd name="connsiteX1" fmla="*/ 4150460 w 6402387"/>
              <a:gd name="connsiteY1" fmla="*/ 3267821 h 5324475"/>
              <a:gd name="connsiteX2" fmla="*/ 4648806 w 6402387"/>
              <a:gd name="connsiteY2" fmla="*/ 3267821 h 5324475"/>
              <a:gd name="connsiteX3" fmla="*/ 5049732 w 6402387"/>
              <a:gd name="connsiteY3" fmla="*/ 3267821 h 5324475"/>
              <a:gd name="connsiteX4" fmla="*/ 5117177 w 6402387"/>
              <a:gd name="connsiteY4" fmla="*/ 798690 h 5324475"/>
              <a:gd name="connsiteX5" fmla="*/ 5102190 w 6402387"/>
              <a:gd name="connsiteY5" fmla="*/ 798690 h 5324475"/>
              <a:gd name="connsiteX6" fmla="*/ 1513681 w 6402387"/>
              <a:gd name="connsiteY6" fmla="*/ 758515 h 5324475"/>
              <a:gd name="connsiteX7" fmla="*/ 1056579 w 6402387"/>
              <a:gd name="connsiteY7" fmla="*/ 2662238 h 5324475"/>
              <a:gd name="connsiteX8" fmla="*/ 1513681 w 6402387"/>
              <a:gd name="connsiteY8" fmla="*/ 4565961 h 5324475"/>
              <a:gd name="connsiteX9" fmla="*/ 1970783 w 6402387"/>
              <a:gd name="connsiteY9" fmla="*/ 2662238 h 5324475"/>
              <a:gd name="connsiteX10" fmla="*/ 1513681 w 6402387"/>
              <a:gd name="connsiteY10" fmla="*/ 758515 h 5324475"/>
              <a:gd name="connsiteX11" fmla="*/ 4607590 w 6402387"/>
              <a:gd name="connsiteY11" fmla="*/ 69850 h 5324475"/>
              <a:gd name="connsiteX12" fmla="*/ 5997714 w 6402387"/>
              <a:gd name="connsiteY12" fmla="*/ 69850 h 5324475"/>
              <a:gd name="connsiteX13" fmla="*/ 5997714 w 6402387"/>
              <a:gd name="connsiteY13" fmla="*/ 3267821 h 5324475"/>
              <a:gd name="connsiteX14" fmla="*/ 6402387 w 6402387"/>
              <a:gd name="connsiteY14" fmla="*/ 3267821 h 5324475"/>
              <a:gd name="connsiteX15" fmla="*/ 6402387 w 6402387"/>
              <a:gd name="connsiteY15" fmla="*/ 4071032 h 5324475"/>
              <a:gd name="connsiteX16" fmla="*/ 5997714 w 6402387"/>
              <a:gd name="connsiteY16" fmla="*/ 4071032 h 5324475"/>
              <a:gd name="connsiteX17" fmla="*/ 5997714 w 6402387"/>
              <a:gd name="connsiteY17" fmla="*/ 5260975 h 5324475"/>
              <a:gd name="connsiteX18" fmla="*/ 4963552 w 6402387"/>
              <a:gd name="connsiteY18" fmla="*/ 5260975 h 5324475"/>
              <a:gd name="connsiteX19" fmla="*/ 4963552 w 6402387"/>
              <a:gd name="connsiteY19" fmla="*/ 4071032 h 5324475"/>
              <a:gd name="connsiteX20" fmla="*/ 4648806 w 6402387"/>
              <a:gd name="connsiteY20" fmla="*/ 4071032 h 5324475"/>
              <a:gd name="connsiteX21" fmla="*/ 3344862 w 6402387"/>
              <a:gd name="connsiteY21" fmla="*/ 4071032 h 5324475"/>
              <a:gd name="connsiteX22" fmla="*/ 3344862 w 6402387"/>
              <a:gd name="connsiteY22" fmla="*/ 3026114 h 5324475"/>
              <a:gd name="connsiteX23" fmla="*/ 4607590 w 6402387"/>
              <a:gd name="connsiteY23" fmla="*/ 69850 h 5324475"/>
              <a:gd name="connsiteX24" fmla="*/ 1513681 w 6402387"/>
              <a:gd name="connsiteY24" fmla="*/ 0 h 5324475"/>
              <a:gd name="connsiteX25" fmla="*/ 3027362 w 6402387"/>
              <a:gd name="connsiteY25" fmla="*/ 2647365 h 5324475"/>
              <a:gd name="connsiteX26" fmla="*/ 1513681 w 6402387"/>
              <a:gd name="connsiteY26" fmla="*/ 5324475 h 5324475"/>
              <a:gd name="connsiteX27" fmla="*/ 0 w 6402387"/>
              <a:gd name="connsiteY27" fmla="*/ 2647365 h 5324475"/>
              <a:gd name="connsiteX28" fmla="*/ 1513681 w 6402387"/>
              <a:gd name="connsiteY28"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02387" h="5324475">
                <a:moveTo>
                  <a:pt x="5102190" y="798690"/>
                </a:moveTo>
                <a:cubicBezTo>
                  <a:pt x="5102190" y="798690"/>
                  <a:pt x="5102190" y="798690"/>
                  <a:pt x="4150460" y="3267821"/>
                </a:cubicBezTo>
                <a:cubicBezTo>
                  <a:pt x="4150460" y="3267821"/>
                  <a:pt x="4150460" y="3267821"/>
                  <a:pt x="4648806" y="3267821"/>
                </a:cubicBezTo>
                <a:cubicBezTo>
                  <a:pt x="4648806" y="3267821"/>
                  <a:pt x="4648806" y="3267821"/>
                  <a:pt x="5049732" y="3267821"/>
                </a:cubicBezTo>
                <a:cubicBezTo>
                  <a:pt x="5049732" y="3267821"/>
                  <a:pt x="5049732" y="3267821"/>
                  <a:pt x="5117177" y="798690"/>
                </a:cubicBezTo>
                <a:cubicBezTo>
                  <a:pt x="5117177" y="798690"/>
                  <a:pt x="5117177" y="798690"/>
                  <a:pt x="5102190" y="798690"/>
                </a:cubicBezTo>
                <a:close/>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89" y="758515"/>
                  <a:pt x="1513681" y="758515"/>
                </a:cubicBezTo>
                <a:close/>
                <a:moveTo>
                  <a:pt x="4607590" y="69850"/>
                </a:moveTo>
                <a:cubicBezTo>
                  <a:pt x="4607590" y="69850"/>
                  <a:pt x="4607590" y="69850"/>
                  <a:pt x="5997714" y="69850"/>
                </a:cubicBezTo>
                <a:cubicBezTo>
                  <a:pt x="5997714" y="69850"/>
                  <a:pt x="5997714" y="69850"/>
                  <a:pt x="5997714" y="3267821"/>
                </a:cubicBezTo>
                <a:lnTo>
                  <a:pt x="6402387" y="3267821"/>
                </a:lnTo>
                <a:cubicBezTo>
                  <a:pt x="6402387" y="3267821"/>
                  <a:pt x="6402387" y="3267821"/>
                  <a:pt x="6402387" y="4071032"/>
                </a:cubicBezTo>
                <a:cubicBezTo>
                  <a:pt x="6402387" y="4071032"/>
                  <a:pt x="6402387" y="4071032"/>
                  <a:pt x="5997714" y="4071032"/>
                </a:cubicBezTo>
                <a:cubicBezTo>
                  <a:pt x="5997714" y="4071032"/>
                  <a:pt x="5997714" y="4071032"/>
                  <a:pt x="5997714" y="5260975"/>
                </a:cubicBezTo>
                <a:cubicBezTo>
                  <a:pt x="5997714" y="5260975"/>
                  <a:pt x="5997714" y="5260975"/>
                  <a:pt x="4963552" y="5260975"/>
                </a:cubicBezTo>
                <a:cubicBezTo>
                  <a:pt x="4963552" y="5260975"/>
                  <a:pt x="4963552" y="5260975"/>
                  <a:pt x="4963552" y="4071032"/>
                </a:cubicBezTo>
                <a:cubicBezTo>
                  <a:pt x="4963552" y="4071032"/>
                  <a:pt x="4963552" y="4071032"/>
                  <a:pt x="4648806" y="4071032"/>
                </a:cubicBezTo>
                <a:cubicBezTo>
                  <a:pt x="4648806" y="4071032"/>
                  <a:pt x="4648806" y="4071032"/>
                  <a:pt x="3344862" y="4071032"/>
                </a:cubicBezTo>
                <a:cubicBezTo>
                  <a:pt x="3344862" y="4071032"/>
                  <a:pt x="3344862" y="4071032"/>
                  <a:pt x="3344862" y="3026114"/>
                </a:cubicBezTo>
                <a:cubicBezTo>
                  <a:pt x="4603843" y="88443"/>
                  <a:pt x="4600096" y="69850"/>
                  <a:pt x="4607590" y="69850"/>
                </a:cubicBezTo>
                <a:close/>
                <a:moveTo>
                  <a:pt x="1513681" y="0"/>
                </a:moveTo>
                <a:cubicBezTo>
                  <a:pt x="2802558" y="0"/>
                  <a:pt x="3027362" y="661841"/>
                  <a:pt x="3027362" y="2647365"/>
                </a:cubicBezTo>
                <a:cubicBezTo>
                  <a:pt x="3027362" y="4275940"/>
                  <a:pt x="2922454" y="5324475"/>
                  <a:pt x="1513681" y="5324475"/>
                </a:cubicBezTo>
                <a:cubicBezTo>
                  <a:pt x="104909"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548286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5">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Bildplatzhalter 16">
            <a:extLst>
              <a:ext uri="{FF2B5EF4-FFF2-40B4-BE49-F238E27FC236}">
                <a16:creationId xmlns:a16="http://schemas.microsoft.com/office/drawing/2014/main" id="{0B12AE07-BDEA-42C6-960C-BEF6558549C5}"/>
              </a:ext>
            </a:extLst>
          </p:cNvPr>
          <p:cNvSpPr>
            <a:spLocks noGrp="1"/>
          </p:cNvSpPr>
          <p:nvPr>
            <p:ph type="pic" sz="quarter" idx="12"/>
          </p:nvPr>
        </p:nvSpPr>
        <p:spPr>
          <a:xfrm>
            <a:off x="5459414" y="765176"/>
            <a:ext cx="6376987" cy="5324475"/>
          </a:xfrm>
          <a:custGeom>
            <a:avLst/>
            <a:gdLst>
              <a:gd name="connsiteX0" fmla="*/ 1513681 w 6376987"/>
              <a:gd name="connsiteY0" fmla="*/ 758515 h 5324475"/>
              <a:gd name="connsiteX1" fmla="*/ 1056579 w 6376987"/>
              <a:gd name="connsiteY1" fmla="*/ 2662238 h 5324475"/>
              <a:gd name="connsiteX2" fmla="*/ 1513681 w 6376987"/>
              <a:gd name="connsiteY2" fmla="*/ 4565961 h 5324475"/>
              <a:gd name="connsiteX3" fmla="*/ 1970783 w 6376987"/>
              <a:gd name="connsiteY3" fmla="*/ 2662238 h 5324475"/>
              <a:gd name="connsiteX4" fmla="*/ 1513681 w 6376987"/>
              <a:gd name="connsiteY4" fmla="*/ 758515 h 5324475"/>
              <a:gd name="connsiteX5" fmla="*/ 3453855 w 6376987"/>
              <a:gd name="connsiteY5" fmla="*/ 66675 h 5324475"/>
              <a:gd name="connsiteX6" fmla="*/ 6189607 w 6376987"/>
              <a:gd name="connsiteY6" fmla="*/ 66675 h 5324475"/>
              <a:gd name="connsiteX7" fmla="*/ 6189607 w 6376987"/>
              <a:gd name="connsiteY7" fmla="*/ 869847 h 5324475"/>
              <a:gd name="connsiteX8" fmla="*/ 4488194 w 6376987"/>
              <a:gd name="connsiteY8" fmla="*/ 869847 h 5324475"/>
              <a:gd name="connsiteX9" fmla="*/ 4488194 w 6376987"/>
              <a:gd name="connsiteY9" fmla="*/ 2163846 h 5324475"/>
              <a:gd name="connsiteX10" fmla="*/ 4503184 w 6376987"/>
              <a:gd name="connsiteY10" fmla="*/ 2178719 h 5324475"/>
              <a:gd name="connsiteX11" fmla="*/ 5260201 w 6376987"/>
              <a:gd name="connsiteY11" fmla="*/ 1829191 h 5324475"/>
              <a:gd name="connsiteX12" fmla="*/ 6376987 w 6376987"/>
              <a:gd name="connsiteY12" fmla="*/ 3539649 h 5324475"/>
              <a:gd name="connsiteX13" fmla="*/ 4780507 w 6376987"/>
              <a:gd name="connsiteY13" fmla="*/ 5324475 h 5324475"/>
              <a:gd name="connsiteX14" fmla="*/ 3393893 w 6376987"/>
              <a:gd name="connsiteY14" fmla="*/ 4037913 h 5324475"/>
              <a:gd name="connsiteX15" fmla="*/ 4450718 w 6376987"/>
              <a:gd name="connsiteY15" fmla="*/ 4037913 h 5324475"/>
              <a:gd name="connsiteX16" fmla="*/ 4525670 w 6376987"/>
              <a:gd name="connsiteY16" fmla="*/ 4409752 h 5324475"/>
              <a:gd name="connsiteX17" fmla="*/ 4847964 w 6376987"/>
              <a:gd name="connsiteY17" fmla="*/ 4565924 h 5324475"/>
              <a:gd name="connsiteX18" fmla="*/ 5320162 w 6376987"/>
              <a:gd name="connsiteY18" fmla="*/ 3539649 h 5324475"/>
              <a:gd name="connsiteX19" fmla="*/ 4870449 w 6376987"/>
              <a:gd name="connsiteY19" fmla="*/ 2498501 h 5324475"/>
              <a:gd name="connsiteX20" fmla="*/ 4473203 w 6376987"/>
              <a:gd name="connsiteY20" fmla="*/ 3078569 h 5324475"/>
              <a:gd name="connsiteX21" fmla="*/ 3453855 w 6376987"/>
              <a:gd name="connsiteY21" fmla="*/ 3078569 h 5324475"/>
              <a:gd name="connsiteX22" fmla="*/ 3453855 w 6376987"/>
              <a:gd name="connsiteY22" fmla="*/ 66675 h 5324475"/>
              <a:gd name="connsiteX23" fmla="*/ 1513681 w 6376987"/>
              <a:gd name="connsiteY23" fmla="*/ 0 h 5324475"/>
              <a:gd name="connsiteX24" fmla="*/ 3027362 w 6376987"/>
              <a:gd name="connsiteY24" fmla="*/ 2647365 h 5324475"/>
              <a:gd name="connsiteX25" fmla="*/ 1513681 w 6376987"/>
              <a:gd name="connsiteY25" fmla="*/ 5324475 h 5324475"/>
              <a:gd name="connsiteX26" fmla="*/ 0 w 6376987"/>
              <a:gd name="connsiteY26" fmla="*/ 2647365 h 5324475"/>
              <a:gd name="connsiteX27" fmla="*/ 1513681 w 6376987"/>
              <a:gd name="connsiteY2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6987" h="5324475">
                <a:moveTo>
                  <a:pt x="1513681" y="758515"/>
                </a:moveTo>
                <a:cubicBezTo>
                  <a:pt x="1064073" y="758515"/>
                  <a:pt x="1056579" y="1063408"/>
                  <a:pt x="1056579" y="2662238"/>
                </a:cubicBezTo>
                <a:cubicBezTo>
                  <a:pt x="1056579" y="4231322"/>
                  <a:pt x="1094046" y="4565961"/>
                  <a:pt x="1513681" y="4565961"/>
                </a:cubicBezTo>
                <a:cubicBezTo>
                  <a:pt x="1933315" y="4565961"/>
                  <a:pt x="1970783" y="4231322"/>
                  <a:pt x="1970783" y="2662238"/>
                </a:cubicBezTo>
                <a:cubicBezTo>
                  <a:pt x="1970783" y="1063408"/>
                  <a:pt x="1963289" y="758515"/>
                  <a:pt x="1513681" y="758515"/>
                </a:cubicBezTo>
                <a:close/>
                <a:moveTo>
                  <a:pt x="3453855" y="66675"/>
                </a:moveTo>
                <a:cubicBezTo>
                  <a:pt x="6189607" y="66675"/>
                  <a:pt x="6189607" y="66675"/>
                  <a:pt x="6189607" y="66675"/>
                </a:cubicBezTo>
                <a:cubicBezTo>
                  <a:pt x="6189607" y="869847"/>
                  <a:pt x="6189607" y="869847"/>
                  <a:pt x="6189607" y="869847"/>
                </a:cubicBezTo>
                <a:cubicBezTo>
                  <a:pt x="4488194" y="869847"/>
                  <a:pt x="4488194" y="869847"/>
                  <a:pt x="4488194" y="869847"/>
                </a:cubicBezTo>
                <a:lnTo>
                  <a:pt x="4488194" y="2163846"/>
                </a:lnTo>
                <a:cubicBezTo>
                  <a:pt x="4503184" y="2178719"/>
                  <a:pt x="4503184" y="2178719"/>
                  <a:pt x="4503184" y="2178719"/>
                </a:cubicBezTo>
                <a:cubicBezTo>
                  <a:pt x="4668079" y="1933306"/>
                  <a:pt x="4952897" y="1829191"/>
                  <a:pt x="5260201" y="1829191"/>
                </a:cubicBezTo>
                <a:cubicBezTo>
                  <a:pt x="6122150" y="1829191"/>
                  <a:pt x="6376987" y="2416696"/>
                  <a:pt x="6376987" y="3539649"/>
                </a:cubicBezTo>
                <a:cubicBezTo>
                  <a:pt x="6376987" y="4930326"/>
                  <a:pt x="5852322" y="5324475"/>
                  <a:pt x="4780507" y="5324475"/>
                </a:cubicBezTo>
                <a:cubicBezTo>
                  <a:pt x="3911062" y="5324475"/>
                  <a:pt x="3363912" y="4967510"/>
                  <a:pt x="3393893" y="4037913"/>
                </a:cubicBezTo>
                <a:cubicBezTo>
                  <a:pt x="4450718" y="4037913"/>
                  <a:pt x="4450718" y="4037913"/>
                  <a:pt x="4450718" y="4037913"/>
                </a:cubicBezTo>
                <a:cubicBezTo>
                  <a:pt x="4450718" y="4179212"/>
                  <a:pt x="4465708" y="4313074"/>
                  <a:pt x="4525670" y="4409752"/>
                </a:cubicBezTo>
                <a:cubicBezTo>
                  <a:pt x="4585631" y="4506430"/>
                  <a:pt x="4683069" y="4565924"/>
                  <a:pt x="4847964" y="4565924"/>
                </a:cubicBezTo>
                <a:cubicBezTo>
                  <a:pt x="5267696" y="4565924"/>
                  <a:pt x="5320162" y="4246143"/>
                  <a:pt x="5320162" y="3539649"/>
                </a:cubicBezTo>
                <a:cubicBezTo>
                  <a:pt x="5320162" y="3204994"/>
                  <a:pt x="5350143" y="2498501"/>
                  <a:pt x="4870449" y="2498501"/>
                </a:cubicBezTo>
                <a:cubicBezTo>
                  <a:pt x="4563146" y="2498501"/>
                  <a:pt x="4473203" y="2840592"/>
                  <a:pt x="4473203" y="3078569"/>
                </a:cubicBezTo>
                <a:cubicBezTo>
                  <a:pt x="3453855" y="3078569"/>
                  <a:pt x="3453855" y="3078569"/>
                  <a:pt x="3453855" y="3078569"/>
                </a:cubicBezTo>
                <a:cubicBezTo>
                  <a:pt x="3453855" y="66675"/>
                  <a:pt x="3453855" y="66675"/>
                  <a:pt x="3453855" y="66675"/>
                </a:cubicBezTo>
                <a:close/>
                <a:moveTo>
                  <a:pt x="1513681" y="0"/>
                </a:moveTo>
                <a:cubicBezTo>
                  <a:pt x="2802558" y="0"/>
                  <a:pt x="3027362" y="661841"/>
                  <a:pt x="3027362" y="2647365"/>
                </a:cubicBezTo>
                <a:cubicBezTo>
                  <a:pt x="3027362" y="4275940"/>
                  <a:pt x="2922453"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3544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6">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Bildplatzhalter 24">
            <a:extLst>
              <a:ext uri="{FF2B5EF4-FFF2-40B4-BE49-F238E27FC236}">
                <a16:creationId xmlns:a16="http://schemas.microsoft.com/office/drawing/2014/main" id="{87FBB8D6-D566-4BAB-A705-2AE0C793D641}"/>
              </a:ext>
            </a:extLst>
          </p:cNvPr>
          <p:cNvSpPr>
            <a:spLocks noGrp="1"/>
          </p:cNvSpPr>
          <p:nvPr>
            <p:ph type="pic" sz="quarter" idx="12"/>
          </p:nvPr>
        </p:nvSpPr>
        <p:spPr>
          <a:xfrm>
            <a:off x="5484813" y="765176"/>
            <a:ext cx="6351587" cy="5324475"/>
          </a:xfrm>
          <a:custGeom>
            <a:avLst/>
            <a:gdLst>
              <a:gd name="connsiteX0" fmla="*/ 4818659 w 6351587"/>
              <a:gd name="connsiteY0" fmla="*/ 2617619 h 5324475"/>
              <a:gd name="connsiteX1" fmla="*/ 4372648 w 6351587"/>
              <a:gd name="connsiteY1" fmla="*/ 3651281 h 5324475"/>
              <a:gd name="connsiteX2" fmla="*/ 4799919 w 6351587"/>
              <a:gd name="connsiteY2" fmla="*/ 4565961 h 5324475"/>
              <a:gd name="connsiteX3" fmla="*/ 5294653 w 6351587"/>
              <a:gd name="connsiteY3" fmla="*/ 3562044 h 5324475"/>
              <a:gd name="connsiteX4" fmla="*/ 4818659 w 6351587"/>
              <a:gd name="connsiteY4" fmla="*/ 2617619 h 5324475"/>
              <a:gd name="connsiteX5" fmla="*/ 1513681 w 6351587"/>
              <a:gd name="connsiteY5" fmla="*/ 758515 h 5324475"/>
              <a:gd name="connsiteX6" fmla="*/ 1056579 w 6351587"/>
              <a:gd name="connsiteY6" fmla="*/ 2662238 h 5324475"/>
              <a:gd name="connsiteX7" fmla="*/ 1513681 w 6351587"/>
              <a:gd name="connsiteY7" fmla="*/ 4565961 h 5324475"/>
              <a:gd name="connsiteX8" fmla="*/ 1970783 w 6351587"/>
              <a:gd name="connsiteY8" fmla="*/ 2662238 h 5324475"/>
              <a:gd name="connsiteX9" fmla="*/ 1513681 w 6351587"/>
              <a:gd name="connsiteY9" fmla="*/ 758515 h 5324475"/>
              <a:gd name="connsiteX10" fmla="*/ 4923602 w 6351587"/>
              <a:gd name="connsiteY10" fmla="*/ 0 h 5324475"/>
              <a:gd name="connsiteX11" fmla="*/ 6302863 w 6351587"/>
              <a:gd name="connsiteY11" fmla="*/ 1186109 h 5324475"/>
              <a:gd name="connsiteX12" fmla="*/ 5200954 w 6351587"/>
              <a:gd name="connsiteY12" fmla="*/ 1186109 h 5324475"/>
              <a:gd name="connsiteX13" fmla="*/ 5133490 w 6351587"/>
              <a:gd name="connsiteY13" fmla="*/ 855188 h 5324475"/>
              <a:gd name="connsiteX14" fmla="*/ 4833651 w 6351587"/>
              <a:gd name="connsiteY14" fmla="*/ 713896 h 5324475"/>
              <a:gd name="connsiteX15" fmla="*/ 4353908 w 6351587"/>
              <a:gd name="connsiteY15" fmla="*/ 2260671 h 5324475"/>
              <a:gd name="connsiteX16" fmla="*/ 5193458 w 6351587"/>
              <a:gd name="connsiteY16" fmla="*/ 1903723 h 5324475"/>
              <a:gd name="connsiteX17" fmla="*/ 6351587 w 6351587"/>
              <a:gd name="connsiteY17" fmla="*/ 3554608 h 5324475"/>
              <a:gd name="connsiteX18" fmla="*/ 4799919 w 6351587"/>
              <a:gd name="connsiteY18" fmla="*/ 5324475 h 5324475"/>
              <a:gd name="connsiteX19" fmla="*/ 4777431 w 6351587"/>
              <a:gd name="connsiteY19" fmla="*/ 5324475 h 5324475"/>
              <a:gd name="connsiteX20" fmla="*/ 3319462 w 6351587"/>
              <a:gd name="connsiteY20" fmla="*/ 3100986 h 5324475"/>
              <a:gd name="connsiteX21" fmla="*/ 4923602 w 6351587"/>
              <a:gd name="connsiteY21" fmla="*/ 0 h 5324475"/>
              <a:gd name="connsiteX22" fmla="*/ 1513681 w 6351587"/>
              <a:gd name="connsiteY22" fmla="*/ 0 h 5324475"/>
              <a:gd name="connsiteX23" fmla="*/ 3027362 w 6351587"/>
              <a:gd name="connsiteY23" fmla="*/ 2647365 h 5324475"/>
              <a:gd name="connsiteX24" fmla="*/ 1513681 w 6351587"/>
              <a:gd name="connsiteY24" fmla="*/ 5324475 h 5324475"/>
              <a:gd name="connsiteX25" fmla="*/ 0 w 6351587"/>
              <a:gd name="connsiteY25" fmla="*/ 2647365 h 5324475"/>
              <a:gd name="connsiteX26" fmla="*/ 1513681 w 6351587"/>
              <a:gd name="connsiteY26"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1587" h="5324475">
                <a:moveTo>
                  <a:pt x="4818659" y="2617619"/>
                </a:moveTo>
                <a:cubicBezTo>
                  <a:pt x="4406379" y="2617619"/>
                  <a:pt x="4372648" y="2996876"/>
                  <a:pt x="4372648" y="3651281"/>
                </a:cubicBezTo>
                <a:cubicBezTo>
                  <a:pt x="4372648" y="3956174"/>
                  <a:pt x="4380143" y="4558524"/>
                  <a:pt x="4799919" y="4565961"/>
                </a:cubicBezTo>
                <a:cubicBezTo>
                  <a:pt x="5159726" y="4565961"/>
                  <a:pt x="5294653" y="4361459"/>
                  <a:pt x="5294653" y="3562044"/>
                </a:cubicBezTo>
                <a:cubicBezTo>
                  <a:pt x="5294653" y="2907639"/>
                  <a:pt x="5215946" y="2617619"/>
                  <a:pt x="4818659" y="2617619"/>
                </a:cubicBezTo>
                <a:close/>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89" y="758515"/>
                  <a:pt x="1513681" y="758515"/>
                </a:cubicBezTo>
                <a:close/>
                <a:moveTo>
                  <a:pt x="4923602" y="0"/>
                </a:moveTo>
                <a:cubicBezTo>
                  <a:pt x="5718177" y="0"/>
                  <a:pt x="6310359" y="338357"/>
                  <a:pt x="6302863" y="1186109"/>
                </a:cubicBezTo>
                <a:cubicBezTo>
                  <a:pt x="6302863" y="1186109"/>
                  <a:pt x="6302863" y="1186109"/>
                  <a:pt x="5200954" y="1186109"/>
                </a:cubicBezTo>
                <a:cubicBezTo>
                  <a:pt x="5208450" y="1052253"/>
                  <a:pt x="5185962" y="936989"/>
                  <a:pt x="5133490" y="855188"/>
                </a:cubicBezTo>
                <a:cubicBezTo>
                  <a:pt x="5073522" y="765951"/>
                  <a:pt x="4983570" y="713896"/>
                  <a:pt x="4833651" y="713896"/>
                </a:cubicBezTo>
                <a:cubicBezTo>
                  <a:pt x="4368900" y="713896"/>
                  <a:pt x="4353908" y="944425"/>
                  <a:pt x="4353908" y="2260671"/>
                </a:cubicBezTo>
                <a:cubicBezTo>
                  <a:pt x="4646251" y="2007833"/>
                  <a:pt x="4803667" y="1903723"/>
                  <a:pt x="5193458" y="1903723"/>
                </a:cubicBezTo>
                <a:cubicBezTo>
                  <a:pt x="6167935" y="1903723"/>
                  <a:pt x="6351587" y="2758911"/>
                  <a:pt x="6351587" y="3554608"/>
                </a:cubicBezTo>
                <a:cubicBezTo>
                  <a:pt x="6351587" y="4621734"/>
                  <a:pt x="5954300" y="5309602"/>
                  <a:pt x="4799919" y="5324475"/>
                </a:cubicBezTo>
                <a:cubicBezTo>
                  <a:pt x="4799919" y="5324475"/>
                  <a:pt x="4784927" y="5324475"/>
                  <a:pt x="4777431" y="5324475"/>
                </a:cubicBezTo>
                <a:cubicBezTo>
                  <a:pt x="3413162" y="5324475"/>
                  <a:pt x="3319462" y="4164394"/>
                  <a:pt x="3319462" y="3100986"/>
                </a:cubicBezTo>
                <a:cubicBezTo>
                  <a:pt x="3319462" y="1033662"/>
                  <a:pt x="3431902" y="0"/>
                  <a:pt x="4923602" y="0"/>
                </a:cubicBezTo>
                <a:close/>
                <a:moveTo>
                  <a:pt x="1513681" y="0"/>
                </a:moveTo>
                <a:cubicBezTo>
                  <a:pt x="2802558" y="0"/>
                  <a:pt x="3027362" y="661841"/>
                  <a:pt x="3027362" y="2647365"/>
                </a:cubicBezTo>
                <a:cubicBezTo>
                  <a:pt x="3027362" y="4275940"/>
                  <a:pt x="2922453" y="5324475"/>
                  <a:pt x="1513681" y="5324475"/>
                </a:cubicBezTo>
                <a:cubicBezTo>
                  <a:pt x="104909"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1646599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7">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Bildplatzhalter 17">
            <a:extLst>
              <a:ext uri="{FF2B5EF4-FFF2-40B4-BE49-F238E27FC236}">
                <a16:creationId xmlns:a16="http://schemas.microsoft.com/office/drawing/2014/main" id="{2556C16B-02E0-499C-B16B-E3D129722914}"/>
              </a:ext>
            </a:extLst>
          </p:cNvPr>
          <p:cNvSpPr>
            <a:spLocks noGrp="1"/>
          </p:cNvSpPr>
          <p:nvPr>
            <p:ph type="pic" sz="quarter" idx="12"/>
          </p:nvPr>
        </p:nvSpPr>
        <p:spPr>
          <a:xfrm>
            <a:off x="5481638" y="765176"/>
            <a:ext cx="6219825" cy="5324475"/>
          </a:xfrm>
          <a:custGeom>
            <a:avLst/>
            <a:gdLst>
              <a:gd name="connsiteX0" fmla="*/ 1513682 w 6219825"/>
              <a:gd name="connsiteY0" fmla="*/ 758515 h 5324475"/>
              <a:gd name="connsiteX1" fmla="*/ 1056580 w 6219825"/>
              <a:gd name="connsiteY1" fmla="*/ 2662238 h 5324475"/>
              <a:gd name="connsiteX2" fmla="*/ 1513682 w 6219825"/>
              <a:gd name="connsiteY2" fmla="*/ 4565961 h 5324475"/>
              <a:gd name="connsiteX3" fmla="*/ 1970784 w 6219825"/>
              <a:gd name="connsiteY3" fmla="*/ 2662238 h 5324475"/>
              <a:gd name="connsiteX4" fmla="*/ 1513682 w 6219825"/>
              <a:gd name="connsiteY4" fmla="*/ 758515 h 5324475"/>
              <a:gd name="connsiteX5" fmla="*/ 3409950 w 6219825"/>
              <a:gd name="connsiteY5" fmla="*/ 66675 h 5324475"/>
              <a:gd name="connsiteX6" fmla="*/ 6219825 w 6219825"/>
              <a:gd name="connsiteY6" fmla="*/ 66675 h 5324475"/>
              <a:gd name="connsiteX7" fmla="*/ 6219825 w 6219825"/>
              <a:gd name="connsiteY7" fmla="*/ 1055688 h 5324475"/>
              <a:gd name="connsiteX8" fmla="*/ 4945062 w 6219825"/>
              <a:gd name="connsiteY8" fmla="*/ 5257800 h 5324475"/>
              <a:gd name="connsiteX9" fmla="*/ 3768725 w 6219825"/>
              <a:gd name="connsiteY9" fmla="*/ 5257800 h 5324475"/>
              <a:gd name="connsiteX10" fmla="*/ 5200650 w 6219825"/>
              <a:gd name="connsiteY10" fmla="*/ 869950 h 5324475"/>
              <a:gd name="connsiteX11" fmla="*/ 3409950 w 6219825"/>
              <a:gd name="connsiteY11" fmla="*/ 869950 h 5324475"/>
              <a:gd name="connsiteX12" fmla="*/ 1513682 w 6219825"/>
              <a:gd name="connsiteY12" fmla="*/ 0 h 5324475"/>
              <a:gd name="connsiteX13" fmla="*/ 3027363 w 6219825"/>
              <a:gd name="connsiteY13" fmla="*/ 2647365 h 5324475"/>
              <a:gd name="connsiteX14" fmla="*/ 1513682 w 6219825"/>
              <a:gd name="connsiteY14" fmla="*/ 5324475 h 5324475"/>
              <a:gd name="connsiteX15" fmla="*/ 0 w 6219825"/>
              <a:gd name="connsiteY15" fmla="*/ 2647365 h 5324475"/>
              <a:gd name="connsiteX16" fmla="*/ 1513682 w 6219825"/>
              <a:gd name="connsiteY16"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19825"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3409950" y="66675"/>
                </a:moveTo>
                <a:lnTo>
                  <a:pt x="6219825" y="66675"/>
                </a:lnTo>
                <a:lnTo>
                  <a:pt x="6219825" y="1055688"/>
                </a:lnTo>
                <a:lnTo>
                  <a:pt x="4945062" y="5257800"/>
                </a:lnTo>
                <a:lnTo>
                  <a:pt x="3768725" y="5257800"/>
                </a:lnTo>
                <a:lnTo>
                  <a:pt x="5200650" y="869950"/>
                </a:lnTo>
                <a:lnTo>
                  <a:pt x="3409950" y="869950"/>
                </a:lnTo>
                <a:close/>
                <a:moveTo>
                  <a:pt x="1513682" y="0"/>
                </a:moveTo>
                <a:cubicBezTo>
                  <a:pt x="2802559" y="0"/>
                  <a:pt x="3027363" y="661841"/>
                  <a:pt x="3027363" y="2647365"/>
                </a:cubicBezTo>
                <a:cubicBezTo>
                  <a:pt x="3027363" y="4275940"/>
                  <a:pt x="2922454"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214671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8">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Bildplatzhalter 45">
            <a:extLst>
              <a:ext uri="{FF2B5EF4-FFF2-40B4-BE49-F238E27FC236}">
                <a16:creationId xmlns:a16="http://schemas.microsoft.com/office/drawing/2014/main" id="{286F1DC7-1C16-4D6A-BED6-DC5C2D85898E}"/>
              </a:ext>
            </a:extLst>
          </p:cNvPr>
          <p:cNvSpPr>
            <a:spLocks noGrp="1"/>
          </p:cNvSpPr>
          <p:nvPr>
            <p:ph type="pic" sz="quarter" idx="12"/>
          </p:nvPr>
        </p:nvSpPr>
        <p:spPr>
          <a:xfrm>
            <a:off x="5510214" y="765175"/>
            <a:ext cx="6351587" cy="5324475"/>
          </a:xfrm>
          <a:custGeom>
            <a:avLst/>
            <a:gdLst>
              <a:gd name="connsiteX0" fmla="*/ 4840861 w 6351587"/>
              <a:gd name="connsiteY0" fmla="*/ 2937385 h 5324475"/>
              <a:gd name="connsiteX1" fmla="*/ 4383519 w 6351587"/>
              <a:gd name="connsiteY1" fmla="*/ 3859501 h 5324475"/>
              <a:gd name="connsiteX2" fmla="*/ 4840861 w 6351587"/>
              <a:gd name="connsiteY2" fmla="*/ 4565961 h 5324475"/>
              <a:gd name="connsiteX3" fmla="*/ 4844609 w 6351587"/>
              <a:gd name="connsiteY3" fmla="*/ 4565961 h 5324475"/>
              <a:gd name="connsiteX4" fmla="*/ 5294453 w 6351587"/>
              <a:gd name="connsiteY4" fmla="*/ 3859501 h 5324475"/>
              <a:gd name="connsiteX5" fmla="*/ 4840861 w 6351587"/>
              <a:gd name="connsiteY5" fmla="*/ 2937385 h 5324475"/>
              <a:gd name="connsiteX6" fmla="*/ 4840861 w 6351587"/>
              <a:gd name="connsiteY6" fmla="*/ 758515 h 5324475"/>
              <a:gd name="connsiteX7" fmla="*/ 4428504 w 6351587"/>
              <a:gd name="connsiteY7" fmla="*/ 1435229 h 5324475"/>
              <a:gd name="connsiteX8" fmla="*/ 4840861 w 6351587"/>
              <a:gd name="connsiteY8" fmla="*/ 2134252 h 5324475"/>
              <a:gd name="connsiteX9" fmla="*/ 4844609 w 6351587"/>
              <a:gd name="connsiteY9" fmla="*/ 2134252 h 5324475"/>
              <a:gd name="connsiteX10" fmla="*/ 5253218 w 6351587"/>
              <a:gd name="connsiteY10" fmla="*/ 1435229 h 5324475"/>
              <a:gd name="connsiteX11" fmla="*/ 4840861 w 6351587"/>
              <a:gd name="connsiteY11" fmla="*/ 758515 h 5324475"/>
              <a:gd name="connsiteX12" fmla="*/ 1513681 w 6351587"/>
              <a:gd name="connsiteY12" fmla="*/ 758515 h 5324475"/>
              <a:gd name="connsiteX13" fmla="*/ 1056579 w 6351587"/>
              <a:gd name="connsiteY13" fmla="*/ 2662238 h 5324475"/>
              <a:gd name="connsiteX14" fmla="*/ 1513681 w 6351587"/>
              <a:gd name="connsiteY14" fmla="*/ 4565961 h 5324475"/>
              <a:gd name="connsiteX15" fmla="*/ 1970783 w 6351587"/>
              <a:gd name="connsiteY15" fmla="*/ 2662238 h 5324475"/>
              <a:gd name="connsiteX16" fmla="*/ 1513681 w 6351587"/>
              <a:gd name="connsiteY16" fmla="*/ 758515 h 5324475"/>
              <a:gd name="connsiteX17" fmla="*/ 4837112 w 6351587"/>
              <a:gd name="connsiteY17" fmla="*/ 0 h 5324475"/>
              <a:gd name="connsiteX18" fmla="*/ 6306603 w 6351587"/>
              <a:gd name="connsiteY18" fmla="*/ 1375737 h 5324475"/>
              <a:gd name="connsiteX19" fmla="*/ 5579355 w 6351587"/>
              <a:gd name="connsiteY19" fmla="*/ 2506073 h 5324475"/>
              <a:gd name="connsiteX20" fmla="*/ 5579355 w 6351587"/>
              <a:gd name="connsiteY20" fmla="*/ 2520946 h 5324475"/>
              <a:gd name="connsiteX21" fmla="*/ 6351587 w 6351587"/>
              <a:gd name="connsiteY21" fmla="*/ 3926429 h 5324475"/>
              <a:gd name="connsiteX22" fmla="*/ 4844609 w 6351587"/>
              <a:gd name="connsiteY22" fmla="*/ 5324475 h 5324475"/>
              <a:gd name="connsiteX23" fmla="*/ 4837112 w 6351587"/>
              <a:gd name="connsiteY23" fmla="*/ 5324475 h 5324475"/>
              <a:gd name="connsiteX24" fmla="*/ 3322637 w 6351587"/>
              <a:gd name="connsiteY24" fmla="*/ 3926429 h 5324475"/>
              <a:gd name="connsiteX25" fmla="*/ 4094869 w 6351587"/>
              <a:gd name="connsiteY25" fmla="*/ 2520946 h 5324475"/>
              <a:gd name="connsiteX26" fmla="*/ 4094869 w 6351587"/>
              <a:gd name="connsiteY26" fmla="*/ 2506073 h 5324475"/>
              <a:gd name="connsiteX27" fmla="*/ 3367621 w 6351587"/>
              <a:gd name="connsiteY27" fmla="*/ 1375737 h 5324475"/>
              <a:gd name="connsiteX28" fmla="*/ 4837112 w 6351587"/>
              <a:gd name="connsiteY28" fmla="*/ 0 h 5324475"/>
              <a:gd name="connsiteX29" fmla="*/ 1513681 w 6351587"/>
              <a:gd name="connsiteY29" fmla="*/ 0 h 5324475"/>
              <a:gd name="connsiteX30" fmla="*/ 3027362 w 6351587"/>
              <a:gd name="connsiteY30" fmla="*/ 2647365 h 5324475"/>
              <a:gd name="connsiteX31" fmla="*/ 1513681 w 6351587"/>
              <a:gd name="connsiteY31" fmla="*/ 5324475 h 5324475"/>
              <a:gd name="connsiteX32" fmla="*/ 0 w 6351587"/>
              <a:gd name="connsiteY32" fmla="*/ 2647365 h 5324475"/>
              <a:gd name="connsiteX33" fmla="*/ 1513681 w 6351587"/>
              <a:gd name="connsiteY33"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51587" h="5324475">
                <a:moveTo>
                  <a:pt x="4840861" y="2937385"/>
                </a:moveTo>
                <a:cubicBezTo>
                  <a:pt x="4368524" y="2937385"/>
                  <a:pt x="4383519" y="3547171"/>
                  <a:pt x="4383519" y="3859501"/>
                </a:cubicBezTo>
                <a:cubicBezTo>
                  <a:pt x="4383519" y="4156958"/>
                  <a:pt x="4436001" y="4565961"/>
                  <a:pt x="4840861" y="4565961"/>
                </a:cubicBezTo>
                <a:cubicBezTo>
                  <a:pt x="4840861" y="4565961"/>
                  <a:pt x="4844609" y="4565961"/>
                  <a:pt x="4844609" y="4565961"/>
                </a:cubicBezTo>
                <a:cubicBezTo>
                  <a:pt x="5249469" y="4562242"/>
                  <a:pt x="5294453" y="4156958"/>
                  <a:pt x="5294453" y="3859501"/>
                </a:cubicBezTo>
                <a:cubicBezTo>
                  <a:pt x="5294453" y="3550890"/>
                  <a:pt x="5309448" y="2944821"/>
                  <a:pt x="4840861" y="2937385"/>
                </a:cubicBezTo>
                <a:close/>
                <a:moveTo>
                  <a:pt x="4840861" y="758515"/>
                </a:moveTo>
                <a:cubicBezTo>
                  <a:pt x="4473488" y="758515"/>
                  <a:pt x="4428504" y="1182390"/>
                  <a:pt x="4428504" y="1435229"/>
                </a:cubicBezTo>
                <a:cubicBezTo>
                  <a:pt x="4428504" y="1702940"/>
                  <a:pt x="4473488" y="2130534"/>
                  <a:pt x="4840861" y="2134252"/>
                </a:cubicBezTo>
                <a:cubicBezTo>
                  <a:pt x="4844609" y="2134252"/>
                  <a:pt x="4840861" y="2134252"/>
                  <a:pt x="4844609" y="2134252"/>
                </a:cubicBezTo>
                <a:cubicBezTo>
                  <a:pt x="5211982" y="2126816"/>
                  <a:pt x="5253218" y="1702940"/>
                  <a:pt x="5253218" y="1435229"/>
                </a:cubicBezTo>
                <a:cubicBezTo>
                  <a:pt x="5253218" y="1182390"/>
                  <a:pt x="5208233" y="758515"/>
                  <a:pt x="4840861" y="758515"/>
                </a:cubicBezTo>
                <a:close/>
                <a:moveTo>
                  <a:pt x="1513681" y="758515"/>
                </a:moveTo>
                <a:cubicBezTo>
                  <a:pt x="1064073" y="758515"/>
                  <a:pt x="1056579" y="1063408"/>
                  <a:pt x="1056579" y="2662238"/>
                </a:cubicBezTo>
                <a:cubicBezTo>
                  <a:pt x="1056579" y="4231322"/>
                  <a:pt x="1094046" y="4565961"/>
                  <a:pt x="1513681" y="4565961"/>
                </a:cubicBezTo>
                <a:cubicBezTo>
                  <a:pt x="1933315" y="4565961"/>
                  <a:pt x="1970783" y="4231322"/>
                  <a:pt x="1970783" y="2662238"/>
                </a:cubicBezTo>
                <a:cubicBezTo>
                  <a:pt x="1970783" y="1063408"/>
                  <a:pt x="1963289" y="758515"/>
                  <a:pt x="1513681" y="758515"/>
                </a:cubicBezTo>
                <a:close/>
                <a:moveTo>
                  <a:pt x="4837112" y="0"/>
                </a:moveTo>
                <a:cubicBezTo>
                  <a:pt x="5804277" y="0"/>
                  <a:pt x="6306603" y="431312"/>
                  <a:pt x="6306603" y="1375737"/>
                </a:cubicBezTo>
                <a:cubicBezTo>
                  <a:pt x="6306603" y="1926032"/>
                  <a:pt x="6179147" y="2357345"/>
                  <a:pt x="5579355" y="2506073"/>
                </a:cubicBezTo>
                <a:cubicBezTo>
                  <a:pt x="5579355" y="2506073"/>
                  <a:pt x="5579355" y="2506073"/>
                  <a:pt x="5579355" y="2520946"/>
                </a:cubicBezTo>
                <a:cubicBezTo>
                  <a:pt x="6254121" y="2758911"/>
                  <a:pt x="6351587" y="3286897"/>
                  <a:pt x="6351587" y="3926429"/>
                </a:cubicBezTo>
                <a:cubicBezTo>
                  <a:pt x="6351587" y="4900599"/>
                  <a:pt x="5834266" y="5324475"/>
                  <a:pt x="4844609" y="5324475"/>
                </a:cubicBezTo>
                <a:cubicBezTo>
                  <a:pt x="4844609" y="5324475"/>
                  <a:pt x="4840861" y="5324475"/>
                  <a:pt x="4837112" y="5324475"/>
                </a:cubicBezTo>
                <a:cubicBezTo>
                  <a:pt x="3847455" y="5324475"/>
                  <a:pt x="3322637" y="4900599"/>
                  <a:pt x="3322637" y="3926429"/>
                </a:cubicBezTo>
                <a:cubicBezTo>
                  <a:pt x="3322637" y="3286897"/>
                  <a:pt x="3420103" y="2758911"/>
                  <a:pt x="4094869" y="2520946"/>
                </a:cubicBezTo>
                <a:cubicBezTo>
                  <a:pt x="4094869" y="2520946"/>
                  <a:pt x="4094869" y="2520946"/>
                  <a:pt x="4094869" y="2506073"/>
                </a:cubicBezTo>
                <a:cubicBezTo>
                  <a:pt x="3510072" y="2357345"/>
                  <a:pt x="3367621" y="1926032"/>
                  <a:pt x="3367621" y="1375737"/>
                </a:cubicBezTo>
                <a:cubicBezTo>
                  <a:pt x="3367621" y="431312"/>
                  <a:pt x="3869947" y="0"/>
                  <a:pt x="4837112" y="0"/>
                </a:cubicBezTo>
                <a:close/>
                <a:moveTo>
                  <a:pt x="1513681" y="0"/>
                </a:moveTo>
                <a:cubicBezTo>
                  <a:pt x="2802558" y="0"/>
                  <a:pt x="3027362" y="661841"/>
                  <a:pt x="3027362" y="2647365"/>
                </a:cubicBezTo>
                <a:cubicBezTo>
                  <a:pt x="3027362" y="4275940"/>
                  <a:pt x="2922453"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28888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9">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Bildplatzhalter 15">
            <a:extLst>
              <a:ext uri="{FF2B5EF4-FFF2-40B4-BE49-F238E27FC236}">
                <a16:creationId xmlns:a16="http://schemas.microsoft.com/office/drawing/2014/main" id="{6011AACA-54C2-4EF9-87BC-944999F30399}"/>
              </a:ext>
            </a:extLst>
          </p:cNvPr>
          <p:cNvSpPr>
            <a:spLocks noGrp="1"/>
          </p:cNvSpPr>
          <p:nvPr>
            <p:ph type="pic" sz="quarter" idx="12"/>
          </p:nvPr>
        </p:nvSpPr>
        <p:spPr>
          <a:xfrm>
            <a:off x="5521326" y="765174"/>
            <a:ext cx="6355205" cy="5327650"/>
          </a:xfrm>
          <a:custGeom>
            <a:avLst/>
            <a:gdLst>
              <a:gd name="connsiteX0" fmla="*/ 1513682 w 6355205"/>
              <a:gd name="connsiteY0" fmla="*/ 758515 h 5327650"/>
              <a:gd name="connsiteX1" fmla="*/ 1056580 w 6355205"/>
              <a:gd name="connsiteY1" fmla="*/ 2662238 h 5327650"/>
              <a:gd name="connsiteX2" fmla="*/ 1513682 w 6355205"/>
              <a:gd name="connsiteY2" fmla="*/ 4565961 h 5327650"/>
              <a:gd name="connsiteX3" fmla="*/ 1970784 w 6355205"/>
              <a:gd name="connsiteY3" fmla="*/ 2662238 h 5327650"/>
              <a:gd name="connsiteX4" fmla="*/ 1513682 w 6355205"/>
              <a:gd name="connsiteY4" fmla="*/ 758515 h 5327650"/>
              <a:gd name="connsiteX5" fmla="*/ 4833586 w 6355205"/>
              <a:gd name="connsiteY5" fmla="*/ 713823 h 5327650"/>
              <a:gd name="connsiteX6" fmla="*/ 4376351 w 6355205"/>
              <a:gd name="connsiteY6" fmla="*/ 1635845 h 5327650"/>
              <a:gd name="connsiteX7" fmla="*/ 4814847 w 6355205"/>
              <a:gd name="connsiteY7" fmla="*/ 2535560 h 5327650"/>
              <a:gd name="connsiteX8" fmla="*/ 4822343 w 6355205"/>
              <a:gd name="connsiteY8" fmla="*/ 2535560 h 5327650"/>
              <a:gd name="connsiteX9" fmla="*/ 5298317 w 6355205"/>
              <a:gd name="connsiteY9" fmla="*/ 1613538 h 5327650"/>
              <a:gd name="connsiteX10" fmla="*/ 4833586 w 6355205"/>
              <a:gd name="connsiteY10" fmla="*/ 713823 h 5327650"/>
              <a:gd name="connsiteX11" fmla="*/ 4811099 w 6355205"/>
              <a:gd name="connsiteY11" fmla="*/ 0 h 5327650"/>
              <a:gd name="connsiteX12" fmla="*/ 6355205 w 6355205"/>
              <a:gd name="connsiteY12" fmla="*/ 2687991 h 5327650"/>
              <a:gd name="connsiteX13" fmla="*/ 4803604 w 6355205"/>
              <a:gd name="connsiteY13" fmla="*/ 5327650 h 5327650"/>
              <a:gd name="connsiteX14" fmla="*/ 3394420 w 6355205"/>
              <a:gd name="connsiteY14" fmla="*/ 4041281 h 5327650"/>
              <a:gd name="connsiteX15" fmla="*/ 4443812 w 6355205"/>
              <a:gd name="connsiteY15" fmla="*/ 4041281 h 5327650"/>
              <a:gd name="connsiteX16" fmla="*/ 4518769 w 6355205"/>
              <a:gd name="connsiteY16" fmla="*/ 4405628 h 5327650"/>
              <a:gd name="connsiteX17" fmla="*/ 4829839 w 6355205"/>
              <a:gd name="connsiteY17" fmla="*/ 4565495 h 5327650"/>
              <a:gd name="connsiteX18" fmla="*/ 5294569 w 6355205"/>
              <a:gd name="connsiteY18" fmla="*/ 2907343 h 5327650"/>
              <a:gd name="connsiteX19" fmla="*/ 4814847 w 6355205"/>
              <a:gd name="connsiteY19" fmla="*/ 3197334 h 5327650"/>
              <a:gd name="connsiteX20" fmla="*/ 4428821 w 6355205"/>
              <a:gd name="connsiteY20" fmla="*/ 3249383 h 5327650"/>
              <a:gd name="connsiteX21" fmla="*/ 3319463 w 6355205"/>
              <a:gd name="connsiteY21" fmla="*/ 1844044 h 5327650"/>
              <a:gd name="connsiteX22" fmla="*/ 4811099 w 6355205"/>
              <a:gd name="connsiteY22" fmla="*/ 0 h 5327650"/>
              <a:gd name="connsiteX23" fmla="*/ 1513682 w 6355205"/>
              <a:gd name="connsiteY23" fmla="*/ 0 h 5327650"/>
              <a:gd name="connsiteX24" fmla="*/ 3027363 w 6355205"/>
              <a:gd name="connsiteY24" fmla="*/ 2647365 h 5327650"/>
              <a:gd name="connsiteX25" fmla="*/ 1513682 w 6355205"/>
              <a:gd name="connsiteY25" fmla="*/ 5324475 h 5327650"/>
              <a:gd name="connsiteX26" fmla="*/ 0 w 6355205"/>
              <a:gd name="connsiteY26" fmla="*/ 2647365 h 5327650"/>
              <a:gd name="connsiteX27" fmla="*/ 1513682 w 6355205"/>
              <a:gd name="connsiteY27" fmla="*/ 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5205" h="5327650">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833586" y="713823"/>
                </a:moveTo>
                <a:cubicBezTo>
                  <a:pt x="4376351" y="713823"/>
                  <a:pt x="4376351" y="1316112"/>
                  <a:pt x="4376351" y="1635845"/>
                </a:cubicBezTo>
                <a:cubicBezTo>
                  <a:pt x="4376351" y="1955579"/>
                  <a:pt x="4380099" y="2528124"/>
                  <a:pt x="4814847" y="2535560"/>
                </a:cubicBezTo>
                <a:cubicBezTo>
                  <a:pt x="4814847" y="2535560"/>
                  <a:pt x="4822343" y="2535560"/>
                  <a:pt x="4822343" y="2535560"/>
                </a:cubicBezTo>
                <a:cubicBezTo>
                  <a:pt x="5272083" y="2535560"/>
                  <a:pt x="5298317" y="1933272"/>
                  <a:pt x="5298317" y="1613538"/>
                </a:cubicBezTo>
                <a:cubicBezTo>
                  <a:pt x="5298317" y="1286369"/>
                  <a:pt x="5283326" y="713823"/>
                  <a:pt x="4833586" y="713823"/>
                </a:cubicBezTo>
                <a:close/>
                <a:moveTo>
                  <a:pt x="4811099" y="0"/>
                </a:moveTo>
                <a:cubicBezTo>
                  <a:pt x="6362701" y="0"/>
                  <a:pt x="6355205" y="1230602"/>
                  <a:pt x="6355205" y="2687991"/>
                </a:cubicBezTo>
                <a:cubicBezTo>
                  <a:pt x="6355205" y="3966924"/>
                  <a:pt x="6332718" y="5327650"/>
                  <a:pt x="4803604" y="5327650"/>
                </a:cubicBezTo>
                <a:cubicBezTo>
                  <a:pt x="3896629" y="5327650"/>
                  <a:pt x="3371933" y="5022788"/>
                  <a:pt x="3394420" y="4041281"/>
                </a:cubicBezTo>
                <a:cubicBezTo>
                  <a:pt x="3394420" y="4041281"/>
                  <a:pt x="3394420" y="4041281"/>
                  <a:pt x="4443812" y="4041281"/>
                </a:cubicBezTo>
                <a:cubicBezTo>
                  <a:pt x="4443812" y="4175123"/>
                  <a:pt x="4458803" y="4308965"/>
                  <a:pt x="4518769" y="4405628"/>
                </a:cubicBezTo>
                <a:cubicBezTo>
                  <a:pt x="4578734" y="4502292"/>
                  <a:pt x="4672430" y="4565495"/>
                  <a:pt x="4829839" y="4565495"/>
                </a:cubicBezTo>
                <a:cubicBezTo>
                  <a:pt x="5354535" y="4565495"/>
                  <a:pt x="5294569" y="4141662"/>
                  <a:pt x="5294569" y="2907343"/>
                </a:cubicBezTo>
                <a:cubicBezTo>
                  <a:pt x="5152152" y="3048621"/>
                  <a:pt x="4994743" y="3141566"/>
                  <a:pt x="4814847" y="3197334"/>
                </a:cubicBezTo>
                <a:cubicBezTo>
                  <a:pt x="4694917" y="3234512"/>
                  <a:pt x="4563743" y="3249383"/>
                  <a:pt x="4428821" y="3249383"/>
                </a:cubicBezTo>
                <a:cubicBezTo>
                  <a:pt x="3626785" y="3249383"/>
                  <a:pt x="3319463" y="2535560"/>
                  <a:pt x="3319463" y="1844044"/>
                </a:cubicBezTo>
                <a:cubicBezTo>
                  <a:pt x="3319463" y="825358"/>
                  <a:pt x="3634281" y="0"/>
                  <a:pt x="4811099" y="0"/>
                </a:cubicBezTo>
                <a:close/>
                <a:moveTo>
                  <a:pt x="1513682" y="0"/>
                </a:moveTo>
                <a:cubicBezTo>
                  <a:pt x="2802559" y="0"/>
                  <a:pt x="3027363" y="661841"/>
                  <a:pt x="3027363" y="2647365"/>
                </a:cubicBezTo>
                <a:cubicBezTo>
                  <a:pt x="3027363" y="4275940"/>
                  <a:pt x="2922455"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1987025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10">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Bildplatzhalter 16">
            <a:extLst>
              <a:ext uri="{FF2B5EF4-FFF2-40B4-BE49-F238E27FC236}">
                <a16:creationId xmlns:a16="http://schemas.microsoft.com/office/drawing/2014/main" id="{532DFA9D-5800-4F7F-924A-442E4B53022B}"/>
              </a:ext>
            </a:extLst>
          </p:cNvPr>
          <p:cNvSpPr>
            <a:spLocks noGrp="1"/>
          </p:cNvSpPr>
          <p:nvPr>
            <p:ph type="pic" sz="quarter" idx="12"/>
          </p:nvPr>
        </p:nvSpPr>
        <p:spPr>
          <a:xfrm>
            <a:off x="6020518" y="765174"/>
            <a:ext cx="5858744" cy="5327650"/>
          </a:xfrm>
          <a:custGeom>
            <a:avLst/>
            <a:gdLst>
              <a:gd name="connsiteX0" fmla="*/ 4345063 w 5858744"/>
              <a:gd name="connsiteY0" fmla="*/ 758967 h 5327650"/>
              <a:gd name="connsiteX1" fmla="*/ 3887961 w 5858744"/>
              <a:gd name="connsiteY1" fmla="*/ 2663825 h 5327650"/>
              <a:gd name="connsiteX2" fmla="*/ 4345063 w 5858744"/>
              <a:gd name="connsiteY2" fmla="*/ 4568683 h 5327650"/>
              <a:gd name="connsiteX3" fmla="*/ 4802164 w 5858744"/>
              <a:gd name="connsiteY3" fmla="*/ 2663825 h 5327650"/>
              <a:gd name="connsiteX4" fmla="*/ 4345063 w 5858744"/>
              <a:gd name="connsiteY4" fmla="*/ 758967 h 5327650"/>
              <a:gd name="connsiteX5" fmla="*/ 1011810 w 5858744"/>
              <a:gd name="connsiteY5" fmla="*/ 82550 h 5327650"/>
              <a:gd name="connsiteX6" fmla="*/ 2016125 w 5858744"/>
              <a:gd name="connsiteY6" fmla="*/ 82550 h 5327650"/>
              <a:gd name="connsiteX7" fmla="*/ 2016125 w 5858744"/>
              <a:gd name="connsiteY7" fmla="*/ 5275263 h 5327650"/>
              <a:gd name="connsiteX8" fmla="*/ 884397 w 5858744"/>
              <a:gd name="connsiteY8" fmla="*/ 5275263 h 5327650"/>
              <a:gd name="connsiteX9" fmla="*/ 884397 w 5858744"/>
              <a:gd name="connsiteY9" fmla="*/ 1280296 h 5327650"/>
              <a:gd name="connsiteX10" fmla="*/ 0 w 5858744"/>
              <a:gd name="connsiteY10" fmla="*/ 1860571 h 5327650"/>
              <a:gd name="connsiteX11" fmla="*/ 0 w 5858744"/>
              <a:gd name="connsiteY11" fmla="*/ 886007 h 5327650"/>
              <a:gd name="connsiteX12" fmla="*/ 1011810 w 5858744"/>
              <a:gd name="connsiteY12" fmla="*/ 82550 h 5327650"/>
              <a:gd name="connsiteX13" fmla="*/ 4345063 w 5858744"/>
              <a:gd name="connsiteY13" fmla="*/ 0 h 5327650"/>
              <a:gd name="connsiteX14" fmla="*/ 5858744 w 5858744"/>
              <a:gd name="connsiteY14" fmla="*/ 2648943 h 5327650"/>
              <a:gd name="connsiteX15" fmla="*/ 4345063 w 5858744"/>
              <a:gd name="connsiteY15" fmla="*/ 5327650 h 5327650"/>
              <a:gd name="connsiteX16" fmla="*/ 2831381 w 5858744"/>
              <a:gd name="connsiteY16" fmla="*/ 2648943 h 5327650"/>
              <a:gd name="connsiteX17" fmla="*/ 4345063 w 5858744"/>
              <a:gd name="connsiteY17" fmla="*/ 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8744" h="5327650">
                <a:moveTo>
                  <a:pt x="4345063" y="758967"/>
                </a:moveTo>
                <a:cubicBezTo>
                  <a:pt x="3895454" y="758967"/>
                  <a:pt x="3887961" y="1064042"/>
                  <a:pt x="3887961" y="2663825"/>
                </a:cubicBezTo>
                <a:cubicBezTo>
                  <a:pt x="3887961" y="4233845"/>
                  <a:pt x="3925428" y="4568683"/>
                  <a:pt x="4345063" y="4568683"/>
                </a:cubicBezTo>
                <a:cubicBezTo>
                  <a:pt x="4764697" y="4568683"/>
                  <a:pt x="4802164" y="4233845"/>
                  <a:pt x="4802164" y="2663825"/>
                </a:cubicBezTo>
                <a:cubicBezTo>
                  <a:pt x="4802164" y="1064042"/>
                  <a:pt x="4794671" y="758967"/>
                  <a:pt x="4345063" y="758967"/>
                </a:cubicBezTo>
                <a:close/>
                <a:moveTo>
                  <a:pt x="1011810" y="82550"/>
                </a:moveTo>
                <a:cubicBezTo>
                  <a:pt x="2016125" y="82550"/>
                  <a:pt x="2016125" y="82550"/>
                  <a:pt x="2016125" y="82550"/>
                </a:cubicBezTo>
                <a:cubicBezTo>
                  <a:pt x="2016125" y="5275263"/>
                  <a:pt x="2016125" y="5275263"/>
                  <a:pt x="2016125" y="5275263"/>
                </a:cubicBezTo>
                <a:cubicBezTo>
                  <a:pt x="884397" y="5275263"/>
                  <a:pt x="884397" y="5275263"/>
                  <a:pt x="884397" y="5275263"/>
                </a:cubicBezTo>
                <a:cubicBezTo>
                  <a:pt x="884397" y="1280296"/>
                  <a:pt x="884397" y="1280296"/>
                  <a:pt x="884397" y="1280296"/>
                </a:cubicBezTo>
                <a:cubicBezTo>
                  <a:pt x="614581" y="1503479"/>
                  <a:pt x="307291" y="1696904"/>
                  <a:pt x="0" y="1860571"/>
                </a:cubicBezTo>
                <a:lnTo>
                  <a:pt x="0" y="886007"/>
                </a:lnTo>
                <a:cubicBezTo>
                  <a:pt x="374745" y="677703"/>
                  <a:pt x="741994" y="432203"/>
                  <a:pt x="1011810" y="82550"/>
                </a:cubicBezTo>
                <a:close/>
                <a:moveTo>
                  <a:pt x="4345063" y="0"/>
                </a:moveTo>
                <a:cubicBezTo>
                  <a:pt x="5633940" y="0"/>
                  <a:pt x="5858744" y="662236"/>
                  <a:pt x="5858744" y="2648943"/>
                </a:cubicBezTo>
                <a:cubicBezTo>
                  <a:pt x="5858744" y="4278490"/>
                  <a:pt x="5753835" y="5327650"/>
                  <a:pt x="4345063" y="5327650"/>
                </a:cubicBezTo>
                <a:cubicBezTo>
                  <a:pt x="2936290" y="5327650"/>
                  <a:pt x="2831381" y="4278490"/>
                  <a:pt x="2831381" y="2648943"/>
                </a:cubicBezTo>
                <a:cubicBezTo>
                  <a:pt x="2831381" y="662236"/>
                  <a:pt x="3056185" y="0"/>
                  <a:pt x="4345063" y="0"/>
                </a:cubicBezTo>
                <a:close/>
              </a:path>
            </a:pathLst>
          </a:custGeom>
          <a:solidFill>
            <a:schemeClr val="bg1"/>
          </a:solidFill>
        </p:spPr>
        <p:txBody>
          <a:bodyPr wrap="square">
            <a:noAutofit/>
          </a:bodyPr>
          <a:lstStyle>
            <a:lvl1pPr>
              <a:defRPr sz="1200">
                <a:solidFill>
                  <a:schemeClr val="tx1"/>
                </a:solidFill>
              </a:defRPr>
            </a:lvl1pPr>
          </a:lstStyle>
          <a:p>
            <a:r>
              <a:rPr lang="de-DE"/>
              <a:t>Bild durch Klicken auf Symbol hinzufügen</a:t>
            </a:r>
          </a:p>
        </p:txBody>
      </p:sp>
    </p:spTree>
    <p:extLst>
      <p:ext uri="{BB962C8B-B14F-4D97-AF65-F5344CB8AC3E}">
        <p14:creationId xmlns:p14="http://schemas.microsoft.com/office/powerpoint/2010/main" val="1746703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77046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chluss-Folie_Dual-Vortra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27A0CB72-7552-4FD5-81C9-8126891CC607}"/>
              </a:ext>
            </a:extLst>
          </p:cNvPr>
          <p:cNvSpPr/>
          <p:nvPr userDrawn="1"/>
        </p:nvSpPr>
        <p:spPr>
          <a:xfrm>
            <a:off x="5608325" y="0"/>
            <a:ext cx="4197412" cy="4165172"/>
          </a:xfrm>
          <a:custGeom>
            <a:avLst/>
            <a:gdLst>
              <a:gd name="connsiteX0" fmla="*/ 0 w 4197412"/>
              <a:gd name="connsiteY0" fmla="*/ 0 h 4165172"/>
              <a:gd name="connsiteX1" fmla="*/ 4197412 w 4197412"/>
              <a:gd name="connsiteY1" fmla="*/ 0 h 4165172"/>
              <a:gd name="connsiteX2" fmla="*/ 4197412 w 4197412"/>
              <a:gd name="connsiteY2" fmla="*/ 3598303 h 4165172"/>
              <a:gd name="connsiteX3" fmla="*/ 4197412 w 4197412"/>
              <a:gd name="connsiteY3" fmla="*/ 3948901 h 4165172"/>
              <a:gd name="connsiteX4" fmla="*/ 3877523 w 4197412"/>
              <a:gd name="connsiteY4" fmla="*/ 4165172 h 4165172"/>
              <a:gd name="connsiteX5" fmla="*/ 3152782 w 4197412"/>
              <a:gd name="connsiteY5" fmla="*/ 4165172 h 4165172"/>
              <a:gd name="connsiteX6" fmla="*/ 0 w 4197412"/>
              <a:gd name="connsiteY6" fmla="*/ 4165172 h 416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12" h="4165172">
                <a:moveTo>
                  <a:pt x="0" y="0"/>
                </a:moveTo>
                <a:lnTo>
                  <a:pt x="4197412" y="0"/>
                </a:lnTo>
                <a:lnTo>
                  <a:pt x="4197412" y="3598303"/>
                </a:lnTo>
                <a:lnTo>
                  <a:pt x="4197412" y="3948901"/>
                </a:lnTo>
                <a:lnTo>
                  <a:pt x="3877523" y="4165172"/>
                </a:lnTo>
                <a:lnTo>
                  <a:pt x="3152782" y="4165172"/>
                </a:lnTo>
                <a:lnTo>
                  <a:pt x="0" y="41651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Textplatzhalter 9">
            <a:extLst>
              <a:ext uri="{FF2B5EF4-FFF2-40B4-BE49-F238E27FC236}">
                <a16:creationId xmlns:a16="http://schemas.microsoft.com/office/drawing/2014/main" id="{DE0024ED-F493-4039-9FFD-C79724436035}"/>
              </a:ext>
            </a:extLst>
          </p:cNvPr>
          <p:cNvSpPr>
            <a:spLocks noGrp="1"/>
          </p:cNvSpPr>
          <p:nvPr>
            <p:ph type="body" sz="quarter" idx="10" hasCustomPrompt="1"/>
          </p:nvPr>
        </p:nvSpPr>
        <p:spPr>
          <a:xfrm>
            <a:off x="5787935" y="4329066"/>
            <a:ext cx="2821227" cy="1052423"/>
          </a:xfrm>
        </p:spPr>
        <p:txBody>
          <a:bodyPr>
            <a:normAutofit/>
          </a:bodyPr>
          <a:lstStyle>
            <a:lvl1pPr>
              <a:spcBef>
                <a:spcPts val="400"/>
              </a:spcBef>
              <a:defRPr sz="10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
        <p:nvSpPr>
          <p:cNvPr id="3" name="Textplatzhalter 2">
            <a:extLst>
              <a:ext uri="{FF2B5EF4-FFF2-40B4-BE49-F238E27FC236}">
                <a16:creationId xmlns:a16="http://schemas.microsoft.com/office/drawing/2014/main" id="{90140C9C-A356-404D-B3DF-B72B0FD780E9}"/>
              </a:ext>
            </a:extLst>
          </p:cNvPr>
          <p:cNvSpPr>
            <a:spLocks noGrp="1"/>
          </p:cNvSpPr>
          <p:nvPr>
            <p:ph type="body" sz="quarter" idx="11" hasCustomPrompt="1"/>
          </p:nvPr>
        </p:nvSpPr>
        <p:spPr>
          <a:xfrm>
            <a:off x="719999" y="2911642"/>
            <a:ext cx="4528800" cy="1386205"/>
          </a:xfrm>
        </p:spPr>
        <p:txBody>
          <a:bodyPr/>
          <a:lstStyle>
            <a:lvl1pPr>
              <a:defRPr sz="2000"/>
            </a:lvl1pPr>
          </a:lstStyle>
          <a:p>
            <a:pPr lvl="0"/>
            <a:r>
              <a:rPr lang="de-DE" dirty="0"/>
              <a:t>Vielen Dank für Ihre Aufmerksamkeit</a:t>
            </a:r>
          </a:p>
        </p:txBody>
      </p:sp>
      <p:sp>
        <p:nvSpPr>
          <p:cNvPr id="20" name="Platzhalter für Fremdlogos">
            <a:extLst>
              <a:ext uri="{FF2B5EF4-FFF2-40B4-BE49-F238E27FC236}">
                <a16:creationId xmlns:a16="http://schemas.microsoft.com/office/drawing/2014/main" id="{A15A62B3-BDC3-4472-BC89-C7A2F64E2F1C}"/>
              </a:ext>
            </a:extLst>
          </p:cNvPr>
          <p:cNvSpPr>
            <a:spLocks noGrp="1"/>
          </p:cNvSpPr>
          <p:nvPr>
            <p:ph type="pic" sz="quarter" idx="16"/>
          </p:nvPr>
        </p:nvSpPr>
        <p:spPr>
          <a:xfrm>
            <a:off x="2056046"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18" name="Platzhalter für Fremdlogos 1">
            <a:extLst>
              <a:ext uri="{FF2B5EF4-FFF2-40B4-BE49-F238E27FC236}">
                <a16:creationId xmlns:a16="http://schemas.microsoft.com/office/drawing/2014/main" id="{CF92D11E-EBA9-4A24-945B-30F2B7BEC151}"/>
              </a:ext>
            </a:extLst>
          </p:cNvPr>
          <p:cNvSpPr>
            <a:spLocks noGrp="1"/>
          </p:cNvSpPr>
          <p:nvPr>
            <p:ph type="pic" sz="quarter" idx="15"/>
          </p:nvPr>
        </p:nvSpPr>
        <p:spPr>
          <a:xfrm>
            <a:off x="719999"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5" name="Inhaltsplatzhalter 4">
            <a:extLst>
              <a:ext uri="{FF2B5EF4-FFF2-40B4-BE49-F238E27FC236}">
                <a16:creationId xmlns:a16="http://schemas.microsoft.com/office/drawing/2014/main" id="{F953590F-B5E8-43B9-9661-84460CE5E8A2}"/>
              </a:ext>
            </a:extLst>
          </p:cNvPr>
          <p:cNvSpPr>
            <a:spLocks noGrp="1"/>
          </p:cNvSpPr>
          <p:nvPr>
            <p:ph sz="quarter" idx="18" hasCustomPrompt="1"/>
          </p:nvPr>
        </p:nvSpPr>
        <p:spPr>
          <a:xfrm>
            <a:off x="5803105" y="1920358"/>
            <a:ext cx="3764757" cy="652244"/>
          </a:xfrm>
        </p:spPr>
        <p:txBody>
          <a:bodyPr/>
          <a:lstStyle>
            <a:lvl1pPr>
              <a:defRPr sz="1200">
                <a:solidFill>
                  <a:schemeClr val="bg1"/>
                </a:solidFill>
              </a:defRPr>
            </a:lvl1pPr>
          </a:lstStyle>
          <a:p>
            <a:pPr lvl="0"/>
            <a:r>
              <a:rPr lang="de-DE" dirty="0"/>
              <a:t>Partneruni-Logo</a:t>
            </a:r>
          </a:p>
        </p:txBody>
      </p:sp>
      <p:sp>
        <p:nvSpPr>
          <p:cNvPr id="24" name="Textplatzhalter 9">
            <a:extLst>
              <a:ext uri="{FF2B5EF4-FFF2-40B4-BE49-F238E27FC236}">
                <a16:creationId xmlns:a16="http://schemas.microsoft.com/office/drawing/2014/main" id="{79497B39-64F5-4F0E-830C-E283423727BD}"/>
              </a:ext>
            </a:extLst>
          </p:cNvPr>
          <p:cNvSpPr>
            <a:spLocks noGrp="1"/>
          </p:cNvSpPr>
          <p:nvPr>
            <p:ph type="body" sz="quarter" idx="17" hasCustomPrompt="1"/>
          </p:nvPr>
        </p:nvSpPr>
        <p:spPr>
          <a:xfrm>
            <a:off x="5787935" y="5545383"/>
            <a:ext cx="2821227" cy="1052423"/>
          </a:xfrm>
        </p:spPr>
        <p:txBody>
          <a:bodyPr>
            <a:normAutofit/>
          </a:bodyPr>
          <a:lstStyle>
            <a:lvl1pPr>
              <a:spcBef>
                <a:spcPts val="400"/>
              </a:spcBef>
              <a:defRPr sz="10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Tree>
    <p:extLst>
      <p:ext uri="{BB962C8B-B14F-4D97-AF65-F5344CB8AC3E}">
        <p14:creationId xmlns:p14="http://schemas.microsoft.com/office/powerpoint/2010/main" val="364158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hasCustomPrompt="1"/>
          </p:nvPr>
        </p:nvSpPr>
        <p:spPr/>
        <p:txBody>
          <a:bodyPr/>
          <a:lstStyle>
            <a:lvl1pPr>
              <a:lnSpc>
                <a:spcPct val="90000"/>
              </a:lnSpc>
              <a:defRPr/>
            </a:lvl1pPr>
          </a:lstStyle>
          <a:p>
            <a:r>
              <a:rPr lang="de-DE" dirty="0"/>
              <a:t>Agenda bearbeiten</a:t>
            </a:r>
          </a:p>
        </p:txBody>
      </p:sp>
      <p:sp>
        <p:nvSpPr>
          <p:cNvPr id="10" name="Textplatzhalter 9">
            <a:extLst>
              <a:ext uri="{FF2B5EF4-FFF2-40B4-BE49-F238E27FC236}">
                <a16:creationId xmlns:a16="http://schemas.microsoft.com/office/drawing/2014/main" id="{32E2A15C-36F2-4D8B-8A93-D9D64240FD88}"/>
              </a:ext>
            </a:extLst>
          </p:cNvPr>
          <p:cNvSpPr>
            <a:spLocks noGrp="1"/>
          </p:cNvSpPr>
          <p:nvPr>
            <p:ph type="body" sz="quarter" idx="13" hasCustomPrompt="1"/>
          </p:nvPr>
        </p:nvSpPr>
        <p:spPr>
          <a:xfrm>
            <a:off x="718801" y="167400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1</a:t>
            </a:r>
          </a:p>
        </p:txBody>
      </p:sp>
      <p:sp>
        <p:nvSpPr>
          <p:cNvPr id="11" name="Textplatzhalter 9">
            <a:extLst>
              <a:ext uri="{FF2B5EF4-FFF2-40B4-BE49-F238E27FC236}">
                <a16:creationId xmlns:a16="http://schemas.microsoft.com/office/drawing/2014/main" id="{247F7E03-1BC0-4352-B5D7-74FD71D1C7A3}"/>
              </a:ext>
            </a:extLst>
          </p:cNvPr>
          <p:cNvSpPr>
            <a:spLocks noGrp="1"/>
          </p:cNvSpPr>
          <p:nvPr>
            <p:ph type="body" sz="quarter" idx="14"/>
          </p:nvPr>
        </p:nvSpPr>
        <p:spPr>
          <a:xfrm>
            <a:off x="1388853" y="1674000"/>
            <a:ext cx="10083148" cy="454456"/>
          </a:xfrm>
        </p:spPr>
        <p:txBody>
          <a:bodyPr anchor="ctr"/>
          <a:lstStyle>
            <a:lvl1pPr>
              <a:spcBef>
                <a:spcPts val="0"/>
              </a:spcBef>
              <a:defRPr/>
            </a:lvl1pPr>
          </a:lstStyle>
          <a:p>
            <a:pPr lvl="0"/>
            <a:r>
              <a:rPr lang="de-DE"/>
              <a:t>Mastertextformat bearbeiten</a:t>
            </a:r>
          </a:p>
        </p:txBody>
      </p:sp>
      <p:sp>
        <p:nvSpPr>
          <p:cNvPr id="14" name="Textplatzhalter 9">
            <a:extLst>
              <a:ext uri="{FF2B5EF4-FFF2-40B4-BE49-F238E27FC236}">
                <a16:creationId xmlns:a16="http://schemas.microsoft.com/office/drawing/2014/main" id="{302EB242-6759-421D-A0C7-F4CF10139933}"/>
              </a:ext>
            </a:extLst>
          </p:cNvPr>
          <p:cNvSpPr>
            <a:spLocks noGrp="1"/>
          </p:cNvSpPr>
          <p:nvPr>
            <p:ph type="body" sz="quarter" idx="15" hasCustomPrompt="1"/>
          </p:nvPr>
        </p:nvSpPr>
        <p:spPr>
          <a:xfrm>
            <a:off x="718801" y="227250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2</a:t>
            </a:r>
          </a:p>
        </p:txBody>
      </p:sp>
      <p:sp>
        <p:nvSpPr>
          <p:cNvPr id="15" name="Textplatzhalter 9">
            <a:extLst>
              <a:ext uri="{FF2B5EF4-FFF2-40B4-BE49-F238E27FC236}">
                <a16:creationId xmlns:a16="http://schemas.microsoft.com/office/drawing/2014/main" id="{45C34F65-3A66-407A-AC33-9E9AC739BCE1}"/>
              </a:ext>
            </a:extLst>
          </p:cNvPr>
          <p:cNvSpPr>
            <a:spLocks noGrp="1"/>
          </p:cNvSpPr>
          <p:nvPr>
            <p:ph type="body" sz="quarter" idx="16"/>
          </p:nvPr>
        </p:nvSpPr>
        <p:spPr>
          <a:xfrm>
            <a:off x="1388853" y="2272506"/>
            <a:ext cx="10083148" cy="454456"/>
          </a:xfrm>
        </p:spPr>
        <p:txBody>
          <a:bodyPr anchor="ctr"/>
          <a:lstStyle>
            <a:lvl1pPr>
              <a:spcBef>
                <a:spcPts val="0"/>
              </a:spcBef>
              <a:defRPr/>
            </a:lvl1pPr>
          </a:lstStyle>
          <a:p>
            <a:pPr lvl="0"/>
            <a:r>
              <a:rPr lang="de-DE"/>
              <a:t>Mastertextformat bearbeiten</a:t>
            </a:r>
          </a:p>
        </p:txBody>
      </p:sp>
      <p:sp>
        <p:nvSpPr>
          <p:cNvPr id="18" name="Textplatzhalter 9">
            <a:extLst>
              <a:ext uri="{FF2B5EF4-FFF2-40B4-BE49-F238E27FC236}">
                <a16:creationId xmlns:a16="http://schemas.microsoft.com/office/drawing/2014/main" id="{71E94EB5-4533-46FD-B546-2C7D91C964A2}"/>
              </a:ext>
            </a:extLst>
          </p:cNvPr>
          <p:cNvSpPr>
            <a:spLocks noGrp="1"/>
          </p:cNvSpPr>
          <p:nvPr>
            <p:ph type="body" sz="quarter" idx="17" hasCustomPrompt="1"/>
          </p:nvPr>
        </p:nvSpPr>
        <p:spPr>
          <a:xfrm>
            <a:off x="718801" y="2871012"/>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3</a:t>
            </a:r>
          </a:p>
        </p:txBody>
      </p:sp>
      <p:sp>
        <p:nvSpPr>
          <p:cNvPr id="19" name="Textplatzhalter 9">
            <a:extLst>
              <a:ext uri="{FF2B5EF4-FFF2-40B4-BE49-F238E27FC236}">
                <a16:creationId xmlns:a16="http://schemas.microsoft.com/office/drawing/2014/main" id="{54A319A0-A115-4B70-A4D5-8BEBE4B718A0}"/>
              </a:ext>
            </a:extLst>
          </p:cNvPr>
          <p:cNvSpPr>
            <a:spLocks noGrp="1"/>
          </p:cNvSpPr>
          <p:nvPr>
            <p:ph type="body" sz="quarter" idx="18"/>
          </p:nvPr>
        </p:nvSpPr>
        <p:spPr>
          <a:xfrm>
            <a:off x="1388853" y="2871012"/>
            <a:ext cx="10083148" cy="454456"/>
          </a:xfrm>
        </p:spPr>
        <p:txBody>
          <a:bodyPr anchor="ctr"/>
          <a:lstStyle>
            <a:lvl1pPr>
              <a:spcBef>
                <a:spcPts val="0"/>
              </a:spcBef>
              <a:defRPr/>
            </a:lvl1pPr>
          </a:lstStyle>
          <a:p>
            <a:pPr lvl="0"/>
            <a:r>
              <a:rPr lang="de-DE"/>
              <a:t>Mastertextformat bearbeiten</a:t>
            </a:r>
          </a:p>
        </p:txBody>
      </p:sp>
      <p:sp>
        <p:nvSpPr>
          <p:cNvPr id="20" name="Textplatzhalter 9">
            <a:extLst>
              <a:ext uri="{FF2B5EF4-FFF2-40B4-BE49-F238E27FC236}">
                <a16:creationId xmlns:a16="http://schemas.microsoft.com/office/drawing/2014/main" id="{A011A145-9E4D-4A7A-BB4B-0532D386D494}"/>
              </a:ext>
            </a:extLst>
          </p:cNvPr>
          <p:cNvSpPr>
            <a:spLocks noGrp="1"/>
          </p:cNvSpPr>
          <p:nvPr>
            <p:ph type="body" sz="quarter" idx="19" hasCustomPrompt="1"/>
          </p:nvPr>
        </p:nvSpPr>
        <p:spPr>
          <a:xfrm>
            <a:off x="718801" y="3469518"/>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4</a:t>
            </a:r>
          </a:p>
        </p:txBody>
      </p:sp>
      <p:sp>
        <p:nvSpPr>
          <p:cNvPr id="21" name="Textplatzhalter 9">
            <a:extLst>
              <a:ext uri="{FF2B5EF4-FFF2-40B4-BE49-F238E27FC236}">
                <a16:creationId xmlns:a16="http://schemas.microsoft.com/office/drawing/2014/main" id="{A5CBB88F-7954-4F5B-9A12-2541D2F95E8C}"/>
              </a:ext>
            </a:extLst>
          </p:cNvPr>
          <p:cNvSpPr>
            <a:spLocks noGrp="1"/>
          </p:cNvSpPr>
          <p:nvPr>
            <p:ph type="body" sz="quarter" idx="20"/>
          </p:nvPr>
        </p:nvSpPr>
        <p:spPr>
          <a:xfrm>
            <a:off x="1388853" y="3469518"/>
            <a:ext cx="10083148" cy="454456"/>
          </a:xfrm>
        </p:spPr>
        <p:txBody>
          <a:bodyPr anchor="ctr"/>
          <a:lstStyle>
            <a:lvl1pPr>
              <a:spcBef>
                <a:spcPts val="0"/>
              </a:spcBef>
              <a:defRPr/>
            </a:lvl1pPr>
          </a:lstStyle>
          <a:p>
            <a:pPr lvl="0"/>
            <a:r>
              <a:rPr lang="de-DE"/>
              <a:t>Mastertextformat bearbeiten</a:t>
            </a:r>
          </a:p>
        </p:txBody>
      </p:sp>
      <p:sp>
        <p:nvSpPr>
          <p:cNvPr id="22" name="Textplatzhalter 9">
            <a:extLst>
              <a:ext uri="{FF2B5EF4-FFF2-40B4-BE49-F238E27FC236}">
                <a16:creationId xmlns:a16="http://schemas.microsoft.com/office/drawing/2014/main" id="{F35F7BDD-A9F3-4153-B660-5242A2169CEA}"/>
              </a:ext>
            </a:extLst>
          </p:cNvPr>
          <p:cNvSpPr>
            <a:spLocks noGrp="1"/>
          </p:cNvSpPr>
          <p:nvPr>
            <p:ph type="body" sz="quarter" idx="21" hasCustomPrompt="1"/>
          </p:nvPr>
        </p:nvSpPr>
        <p:spPr>
          <a:xfrm>
            <a:off x="718801" y="4068024"/>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5</a:t>
            </a:r>
          </a:p>
        </p:txBody>
      </p:sp>
      <p:sp>
        <p:nvSpPr>
          <p:cNvPr id="23" name="Textplatzhalter 9">
            <a:extLst>
              <a:ext uri="{FF2B5EF4-FFF2-40B4-BE49-F238E27FC236}">
                <a16:creationId xmlns:a16="http://schemas.microsoft.com/office/drawing/2014/main" id="{FC048C23-9126-42E7-82B5-97EB2F721A5F}"/>
              </a:ext>
            </a:extLst>
          </p:cNvPr>
          <p:cNvSpPr>
            <a:spLocks noGrp="1"/>
          </p:cNvSpPr>
          <p:nvPr>
            <p:ph type="body" sz="quarter" idx="22"/>
          </p:nvPr>
        </p:nvSpPr>
        <p:spPr>
          <a:xfrm>
            <a:off x="1388853" y="4068024"/>
            <a:ext cx="10083148" cy="454456"/>
          </a:xfrm>
        </p:spPr>
        <p:txBody>
          <a:bodyPr anchor="ctr"/>
          <a:lstStyle>
            <a:lvl1pPr>
              <a:spcBef>
                <a:spcPts val="0"/>
              </a:spcBef>
              <a:defRPr/>
            </a:lvl1pPr>
          </a:lstStyle>
          <a:p>
            <a:pPr lvl="0"/>
            <a:r>
              <a:rPr lang="de-DE"/>
              <a:t>Mastertextformat bearbeiten</a:t>
            </a:r>
          </a:p>
        </p:txBody>
      </p:sp>
      <p:sp>
        <p:nvSpPr>
          <p:cNvPr id="24" name="Textplatzhalter 9">
            <a:extLst>
              <a:ext uri="{FF2B5EF4-FFF2-40B4-BE49-F238E27FC236}">
                <a16:creationId xmlns:a16="http://schemas.microsoft.com/office/drawing/2014/main" id="{A1B91F1B-2C4C-4212-9298-1121AC51EA84}"/>
              </a:ext>
            </a:extLst>
          </p:cNvPr>
          <p:cNvSpPr>
            <a:spLocks noGrp="1"/>
          </p:cNvSpPr>
          <p:nvPr>
            <p:ph type="body" sz="quarter" idx="23" hasCustomPrompt="1"/>
          </p:nvPr>
        </p:nvSpPr>
        <p:spPr>
          <a:xfrm>
            <a:off x="718801" y="466653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6</a:t>
            </a:r>
          </a:p>
        </p:txBody>
      </p:sp>
      <p:sp>
        <p:nvSpPr>
          <p:cNvPr id="25" name="Textplatzhalter 9">
            <a:extLst>
              <a:ext uri="{FF2B5EF4-FFF2-40B4-BE49-F238E27FC236}">
                <a16:creationId xmlns:a16="http://schemas.microsoft.com/office/drawing/2014/main" id="{FF2F1C85-70FA-41E4-AA76-051C378C205D}"/>
              </a:ext>
            </a:extLst>
          </p:cNvPr>
          <p:cNvSpPr>
            <a:spLocks noGrp="1"/>
          </p:cNvSpPr>
          <p:nvPr>
            <p:ph type="body" sz="quarter" idx="24"/>
          </p:nvPr>
        </p:nvSpPr>
        <p:spPr>
          <a:xfrm>
            <a:off x="1388853" y="4666530"/>
            <a:ext cx="10083148" cy="454456"/>
          </a:xfrm>
        </p:spPr>
        <p:txBody>
          <a:bodyPr anchor="ctr"/>
          <a:lstStyle>
            <a:lvl1pPr>
              <a:spcBef>
                <a:spcPts val="0"/>
              </a:spcBef>
              <a:defRPr/>
            </a:lvl1pPr>
          </a:lstStyle>
          <a:p>
            <a:pPr lvl="0"/>
            <a:r>
              <a:rPr lang="de-DE"/>
              <a:t>Mastertextformat bearbeiten</a:t>
            </a:r>
          </a:p>
        </p:txBody>
      </p:sp>
      <p:sp>
        <p:nvSpPr>
          <p:cNvPr id="26" name="Textplatzhalter 9">
            <a:extLst>
              <a:ext uri="{FF2B5EF4-FFF2-40B4-BE49-F238E27FC236}">
                <a16:creationId xmlns:a16="http://schemas.microsoft.com/office/drawing/2014/main" id="{FEAF962C-F9F1-4077-883E-342B185C229E}"/>
              </a:ext>
            </a:extLst>
          </p:cNvPr>
          <p:cNvSpPr>
            <a:spLocks noGrp="1"/>
          </p:cNvSpPr>
          <p:nvPr>
            <p:ph type="body" sz="quarter" idx="25" hasCustomPrompt="1"/>
          </p:nvPr>
        </p:nvSpPr>
        <p:spPr>
          <a:xfrm>
            <a:off x="718801" y="526503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7</a:t>
            </a:r>
          </a:p>
        </p:txBody>
      </p:sp>
      <p:sp>
        <p:nvSpPr>
          <p:cNvPr id="27" name="Textplatzhalter 9">
            <a:extLst>
              <a:ext uri="{FF2B5EF4-FFF2-40B4-BE49-F238E27FC236}">
                <a16:creationId xmlns:a16="http://schemas.microsoft.com/office/drawing/2014/main" id="{6E1706DB-CE29-4A10-903E-B98EFF5F7D5F}"/>
              </a:ext>
            </a:extLst>
          </p:cNvPr>
          <p:cNvSpPr>
            <a:spLocks noGrp="1"/>
          </p:cNvSpPr>
          <p:nvPr>
            <p:ph type="body" sz="quarter" idx="26"/>
          </p:nvPr>
        </p:nvSpPr>
        <p:spPr>
          <a:xfrm>
            <a:off x="1388853" y="5265036"/>
            <a:ext cx="10083148" cy="454456"/>
          </a:xfrm>
        </p:spPr>
        <p:txBody>
          <a:bodyPr anchor="ctr"/>
          <a:lstStyle>
            <a:lvl1pPr>
              <a:spcBef>
                <a:spcPts val="0"/>
              </a:spcBef>
              <a:defRPr/>
            </a:lvl1pPr>
          </a:lstStyle>
          <a:p>
            <a:pPr lvl="0"/>
            <a:r>
              <a:rPr lang="de-DE"/>
              <a:t>Mastertextformat bearbeiten</a:t>
            </a:r>
          </a:p>
        </p:txBody>
      </p:sp>
      <p:sp>
        <p:nvSpPr>
          <p:cNvPr id="28" name="Textplatzhalter 9">
            <a:extLst>
              <a:ext uri="{FF2B5EF4-FFF2-40B4-BE49-F238E27FC236}">
                <a16:creationId xmlns:a16="http://schemas.microsoft.com/office/drawing/2014/main" id="{660CFC27-004E-40B1-907C-BD2C10998D97}"/>
              </a:ext>
            </a:extLst>
          </p:cNvPr>
          <p:cNvSpPr>
            <a:spLocks noGrp="1"/>
          </p:cNvSpPr>
          <p:nvPr>
            <p:ph type="body" sz="quarter" idx="27" hasCustomPrompt="1"/>
          </p:nvPr>
        </p:nvSpPr>
        <p:spPr>
          <a:xfrm>
            <a:off x="718801" y="5863545"/>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8</a:t>
            </a:r>
          </a:p>
        </p:txBody>
      </p:sp>
      <p:sp>
        <p:nvSpPr>
          <p:cNvPr id="29" name="Textplatzhalter 9">
            <a:extLst>
              <a:ext uri="{FF2B5EF4-FFF2-40B4-BE49-F238E27FC236}">
                <a16:creationId xmlns:a16="http://schemas.microsoft.com/office/drawing/2014/main" id="{600778BA-EA2B-4461-92EE-2515F92A6CC3}"/>
              </a:ext>
            </a:extLst>
          </p:cNvPr>
          <p:cNvSpPr>
            <a:spLocks noGrp="1"/>
          </p:cNvSpPr>
          <p:nvPr>
            <p:ph type="body" sz="quarter" idx="28"/>
          </p:nvPr>
        </p:nvSpPr>
        <p:spPr>
          <a:xfrm>
            <a:off x="1388853" y="5863545"/>
            <a:ext cx="10083148" cy="454456"/>
          </a:xfrm>
        </p:spPr>
        <p:txBody>
          <a:bodyPr anchor="ctr"/>
          <a:lstStyle>
            <a:lvl1pPr>
              <a:spcBef>
                <a:spcPts val="0"/>
              </a:spcBef>
              <a:defRPr/>
            </a:lvl1pPr>
          </a:lstStyle>
          <a:p>
            <a:pPr lvl="0"/>
            <a:r>
              <a:rPr lang="de-DE"/>
              <a:t>Mastertextformat bearbeiten</a:t>
            </a:r>
          </a:p>
        </p:txBody>
      </p:sp>
      <p:sp>
        <p:nvSpPr>
          <p:cNvPr id="6" name="Datumsplatzhalter 5">
            <a:extLst>
              <a:ext uri="{FF2B5EF4-FFF2-40B4-BE49-F238E27FC236}">
                <a16:creationId xmlns:a16="http://schemas.microsoft.com/office/drawing/2014/main" id="{0FFFAAF7-A186-463C-8A57-2967A904EC2D}"/>
              </a:ext>
            </a:extLst>
          </p:cNvPr>
          <p:cNvSpPr>
            <a:spLocks noGrp="1"/>
          </p:cNvSpPr>
          <p:nvPr>
            <p:ph type="dt" sz="half" idx="29"/>
          </p:nvPr>
        </p:nvSpPr>
        <p:spPr/>
        <p:txBody>
          <a:bodyPr/>
          <a:lstStyle/>
          <a:p>
            <a:r>
              <a:rPr lang="de-DE"/>
              <a:t>|    Studienvorbereitungskurs 2023</a:t>
            </a:r>
            <a:endParaRPr lang="de-DE" dirty="0"/>
          </a:p>
        </p:txBody>
      </p:sp>
      <p:sp>
        <p:nvSpPr>
          <p:cNvPr id="7" name="Fußzeilenplatzhalter 6">
            <a:extLst>
              <a:ext uri="{FF2B5EF4-FFF2-40B4-BE49-F238E27FC236}">
                <a16:creationId xmlns:a16="http://schemas.microsoft.com/office/drawing/2014/main" id="{438B0277-B24A-455C-B618-B1CC535BB072}"/>
              </a:ext>
            </a:extLst>
          </p:cNvPr>
          <p:cNvSpPr>
            <a:spLocks noGrp="1"/>
          </p:cNvSpPr>
          <p:nvPr>
            <p:ph type="ftr" sz="quarter" idx="30"/>
          </p:nvPr>
        </p:nvSpPr>
        <p:spPr/>
        <p:txBody>
          <a:bodyPr/>
          <a:lstStyle/>
          <a:p>
            <a:r>
              <a:rPr lang="de-DE" dirty="0"/>
              <a:t>|    Fußzeile Universität Augsburg</a:t>
            </a:r>
          </a:p>
        </p:txBody>
      </p:sp>
      <p:sp>
        <p:nvSpPr>
          <p:cNvPr id="8" name="Foliennummernplatzhalter 7">
            <a:extLst>
              <a:ext uri="{FF2B5EF4-FFF2-40B4-BE49-F238E27FC236}">
                <a16:creationId xmlns:a16="http://schemas.microsoft.com/office/drawing/2014/main" id="{394A83BA-0D79-41BA-AB81-54F0ECD7ADEA}"/>
              </a:ext>
            </a:extLst>
          </p:cNvPr>
          <p:cNvSpPr>
            <a:spLocks noGrp="1"/>
          </p:cNvSpPr>
          <p:nvPr>
            <p:ph type="sldNum" sz="quarter" idx="31"/>
          </p:nvPr>
        </p:nvSpPr>
        <p:spPr/>
        <p:txBody>
          <a:bodyPr/>
          <a:lstStyle/>
          <a:p>
            <a:fld id="{6567D7EC-8799-48C5-898A-08E264972062}" type="slidenum">
              <a:rPr lang="de-DE" smtClean="0"/>
              <a:pPr/>
              <a:t>‹Nr.›</a:t>
            </a:fld>
            <a:endParaRPr lang="de-DE" dirty="0"/>
          </a:p>
        </p:txBody>
      </p:sp>
      <p:cxnSp>
        <p:nvCxnSpPr>
          <p:cNvPr id="30" name="Gerader Verbinder 29">
            <a:extLst>
              <a:ext uri="{FF2B5EF4-FFF2-40B4-BE49-F238E27FC236}">
                <a16:creationId xmlns:a16="http://schemas.microsoft.com/office/drawing/2014/main" id="{C33E0BAB-92C8-487C-922B-2967EA55C038}"/>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7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Studienvorbereitungskurs 2023</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5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4" name="Inhaltsplatzhalter 3">
            <a:extLst>
              <a:ext uri="{FF2B5EF4-FFF2-40B4-BE49-F238E27FC236}">
                <a16:creationId xmlns:a16="http://schemas.microsoft.com/office/drawing/2014/main" id="{121B25B6-EA2C-412E-A643-20DC8008DAE3}"/>
              </a:ext>
            </a:extLst>
          </p:cNvPr>
          <p:cNvSpPr>
            <a:spLocks noGrp="1"/>
          </p:cNvSpPr>
          <p:nvPr>
            <p:ph sz="half" idx="2"/>
          </p:nvPr>
        </p:nvSpPr>
        <p:spPr>
          <a:xfrm>
            <a:off x="6277800" y="1674000"/>
            <a:ext cx="51948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5" name="Datumsplatzhalter 4">
            <a:extLst>
              <a:ext uri="{FF2B5EF4-FFF2-40B4-BE49-F238E27FC236}">
                <a16:creationId xmlns:a16="http://schemas.microsoft.com/office/drawing/2014/main" id="{E030A947-F9C9-4338-985F-6640D3DACA90}"/>
              </a:ext>
            </a:extLst>
          </p:cNvPr>
          <p:cNvSpPr>
            <a:spLocks noGrp="1"/>
          </p:cNvSpPr>
          <p:nvPr>
            <p:ph type="dt" sz="half" idx="14"/>
          </p:nvPr>
        </p:nvSpPr>
        <p:spPr/>
        <p:txBody>
          <a:bodyPr/>
          <a:lstStyle/>
          <a:p>
            <a:r>
              <a:rPr lang="de-DE"/>
              <a:t>|    Studienvorbereitungskurs 2023</a:t>
            </a:r>
            <a:endParaRPr lang="de-DE" dirty="0"/>
          </a:p>
        </p:txBody>
      </p:sp>
      <p:sp>
        <p:nvSpPr>
          <p:cNvPr id="6" name="Fußzeilenplatzhalter 5">
            <a:extLst>
              <a:ext uri="{FF2B5EF4-FFF2-40B4-BE49-F238E27FC236}">
                <a16:creationId xmlns:a16="http://schemas.microsoft.com/office/drawing/2014/main" id="{39328F92-46E9-44F4-AACE-AC3B5106AD4A}"/>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3F388D70-D393-490E-823B-019BFCD2A8AB}"/>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BEF240D4-D025-4F47-AD9B-871B6AE1E33B}"/>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11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3344400" cy="4644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C1F0A7B3-7902-4E64-A96A-2B8FD953AE80}"/>
              </a:ext>
            </a:extLst>
          </p:cNvPr>
          <p:cNvSpPr>
            <a:spLocks noGrp="1"/>
          </p:cNvSpPr>
          <p:nvPr>
            <p:ph idx="17"/>
          </p:nvPr>
        </p:nvSpPr>
        <p:spPr>
          <a:xfrm>
            <a:off x="4424399" y="1674000"/>
            <a:ext cx="3344400" cy="4644000"/>
          </a:xfrm>
        </p:spPr>
        <p:txBody>
          <a:bodyPr/>
          <a:lstStyle>
            <a:lvl5pPr>
              <a:spcBef>
                <a:spcPts val="2400"/>
              </a:spcBef>
              <a:defRPr/>
            </a:lvl5pPr>
          </a:lstStyle>
          <a:p>
            <a:pPr lvl="0"/>
            <a:r>
              <a:rPr lang="de-DE"/>
              <a:t>Mastertextformat bearbeiten</a:t>
            </a:r>
          </a:p>
        </p:txBody>
      </p:sp>
      <p:sp>
        <p:nvSpPr>
          <p:cNvPr id="15" name="Inhaltsplatzhalter 2">
            <a:extLst>
              <a:ext uri="{FF2B5EF4-FFF2-40B4-BE49-F238E27FC236}">
                <a16:creationId xmlns:a16="http://schemas.microsoft.com/office/drawing/2014/main" id="{EB645276-BF98-443B-8257-0168D878217E}"/>
              </a:ext>
            </a:extLst>
          </p:cNvPr>
          <p:cNvSpPr>
            <a:spLocks noGrp="1"/>
          </p:cNvSpPr>
          <p:nvPr>
            <p:ph idx="18"/>
          </p:nvPr>
        </p:nvSpPr>
        <p:spPr>
          <a:xfrm>
            <a:off x="8128799" y="1674000"/>
            <a:ext cx="3344400" cy="4644000"/>
          </a:xfrm>
        </p:spPr>
        <p:txBody>
          <a:bodyPr/>
          <a:lstStyle>
            <a:lvl5pPr>
              <a:spcBef>
                <a:spcPts val="2400"/>
              </a:spcBef>
              <a:defRPr/>
            </a:lvl5pPr>
          </a:lstStyle>
          <a:p>
            <a:pPr lvl="0"/>
            <a:r>
              <a:rPr lang="de-DE"/>
              <a:t>Mastertextformat bearbeiten</a:t>
            </a:r>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Studienvorbereitungskurs 2023</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5FA93747-F558-41F7-A8CE-1CAD320F6A0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4277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5B002517-676E-406E-9CC8-F34071CE22D1}"/>
              </a:ext>
            </a:extLst>
          </p:cNvPr>
          <p:cNvSpPr>
            <a:spLocks noGrp="1"/>
          </p:cNvSpPr>
          <p:nvPr>
            <p:ph type="sldNum" sz="quarter" idx="4"/>
          </p:nvPr>
        </p:nvSpPr>
        <p:spPr>
          <a:xfrm>
            <a:off x="720001" y="6500393"/>
            <a:ext cx="319318" cy="217417"/>
          </a:xfrm>
          <a:prstGeom prst="rect">
            <a:avLst/>
          </a:prstGeom>
        </p:spPr>
        <p:txBody>
          <a:bodyPr vert="horz" lIns="0" tIns="0" rIns="0" bIns="0" rtlCol="0" anchor="b"/>
          <a:lstStyle>
            <a:lvl1pPr algn="l">
              <a:defRPr sz="800" b="1">
                <a:solidFill>
                  <a:schemeClr val="tx1"/>
                </a:solidFill>
                <a:latin typeface="Arial" panose="020B0604020202020204" pitchFamily="34" charset="0"/>
                <a:cs typeface="Arial" panose="020B0604020202020204" pitchFamily="34" charset="0"/>
              </a:defRPr>
            </a:lvl1pPr>
          </a:lstStyle>
          <a:p>
            <a:fld id="{6567D7EC-8799-48C5-898A-08E264972062}" type="slidenum">
              <a:rPr lang="de-DE" smtClean="0"/>
              <a:pPr/>
              <a:t>‹Nr.›</a:t>
            </a:fld>
            <a:endParaRPr lang="de-DE" dirty="0"/>
          </a:p>
        </p:txBody>
      </p:sp>
      <p:sp>
        <p:nvSpPr>
          <p:cNvPr id="4" name="Datumsplatzhalter 3">
            <a:extLst>
              <a:ext uri="{FF2B5EF4-FFF2-40B4-BE49-F238E27FC236}">
                <a16:creationId xmlns:a16="http://schemas.microsoft.com/office/drawing/2014/main" id="{CC50694B-33D5-45A5-B9F0-605F670D5E36}"/>
              </a:ext>
            </a:extLst>
          </p:cNvPr>
          <p:cNvSpPr>
            <a:spLocks noGrp="1"/>
          </p:cNvSpPr>
          <p:nvPr>
            <p:ph type="dt" sz="half" idx="2"/>
          </p:nvPr>
        </p:nvSpPr>
        <p:spPr>
          <a:xfrm>
            <a:off x="1005443" y="6500393"/>
            <a:ext cx="806400"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r>
              <a:rPr lang="de-DE"/>
              <a:t>|    Studienvorbereitungskurs 2023</a:t>
            </a:r>
            <a:endParaRPr lang="de-DE" sz="900" dirty="0"/>
          </a:p>
        </p:txBody>
      </p:sp>
      <p:sp>
        <p:nvSpPr>
          <p:cNvPr id="5" name="Fußzeilenplatzhalter 4">
            <a:extLst>
              <a:ext uri="{FF2B5EF4-FFF2-40B4-BE49-F238E27FC236}">
                <a16:creationId xmlns:a16="http://schemas.microsoft.com/office/drawing/2014/main" id="{407C29D3-2D73-4F49-B56E-D32513508EAD}"/>
              </a:ext>
            </a:extLst>
          </p:cNvPr>
          <p:cNvSpPr>
            <a:spLocks noGrp="1"/>
          </p:cNvSpPr>
          <p:nvPr>
            <p:ph type="ftr" sz="quarter" idx="3"/>
          </p:nvPr>
        </p:nvSpPr>
        <p:spPr>
          <a:xfrm>
            <a:off x="1785866" y="6500393"/>
            <a:ext cx="7296537"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r>
              <a:rPr lang="de-DE" dirty="0"/>
              <a:t>|    Fußzeile Universität Augsburg</a:t>
            </a:r>
          </a:p>
        </p:txBody>
      </p:sp>
      <p:sp>
        <p:nvSpPr>
          <p:cNvPr id="3" name="Textplatzhalter 2">
            <a:extLst>
              <a:ext uri="{FF2B5EF4-FFF2-40B4-BE49-F238E27FC236}">
                <a16:creationId xmlns:a16="http://schemas.microsoft.com/office/drawing/2014/main" id="{4F108140-EA1D-4506-BABD-AF3485301DFC}"/>
              </a:ext>
            </a:extLst>
          </p:cNvPr>
          <p:cNvSpPr>
            <a:spLocks noGrp="1"/>
          </p:cNvSpPr>
          <p:nvPr>
            <p:ph type="body" idx="1"/>
          </p:nvPr>
        </p:nvSpPr>
        <p:spPr>
          <a:xfrm>
            <a:off x="719999" y="1674000"/>
            <a:ext cx="10753200" cy="4644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platzhalter 1">
            <a:extLst>
              <a:ext uri="{FF2B5EF4-FFF2-40B4-BE49-F238E27FC236}">
                <a16:creationId xmlns:a16="http://schemas.microsoft.com/office/drawing/2014/main" id="{E0695CCD-AB97-47A6-B356-2E5EB2D333F9}"/>
              </a:ext>
            </a:extLst>
          </p:cNvPr>
          <p:cNvSpPr>
            <a:spLocks noGrp="1"/>
          </p:cNvSpPr>
          <p:nvPr>
            <p:ph type="title"/>
          </p:nvPr>
        </p:nvSpPr>
        <p:spPr>
          <a:xfrm>
            <a:off x="719400" y="0"/>
            <a:ext cx="10753200" cy="1017917"/>
          </a:xfrm>
          <a:prstGeom prst="rect">
            <a:avLst/>
          </a:prstGeom>
        </p:spPr>
        <p:txBody>
          <a:bodyPr vert="horz" lIns="0" tIns="0" rIns="0" bIns="0" rtlCol="0" anchor="b">
            <a:noAutofit/>
          </a:bodyPr>
          <a:lstStyle/>
          <a:p>
            <a:r>
              <a:rPr lang="de-DE" dirty="0"/>
              <a:t>Mastertitelformat bearbeiten</a:t>
            </a:r>
          </a:p>
        </p:txBody>
      </p:sp>
      <p:sp>
        <p:nvSpPr>
          <p:cNvPr id="27" name="Farbakzent links">
            <a:extLst>
              <a:ext uri="{FF2B5EF4-FFF2-40B4-BE49-F238E27FC236}">
                <a16:creationId xmlns:a16="http://schemas.microsoft.com/office/drawing/2014/main" id="{9D9C0A71-6028-48D4-B0A9-8857E5EE332A}"/>
              </a:ext>
            </a:extLst>
          </p:cNvPr>
          <p:cNvSpPr/>
          <p:nvPr userDrawn="1"/>
        </p:nvSpPr>
        <p:spPr>
          <a:xfrm>
            <a:off x="1" y="0"/>
            <a:ext cx="231229" cy="2644002"/>
          </a:xfrm>
          <a:custGeom>
            <a:avLst/>
            <a:gdLst>
              <a:gd name="connsiteX0" fmla="*/ 0 w 231229"/>
              <a:gd name="connsiteY0" fmla="*/ 0 h 2644002"/>
              <a:gd name="connsiteX1" fmla="*/ 231229 w 231229"/>
              <a:gd name="connsiteY1" fmla="*/ 0 h 2644002"/>
              <a:gd name="connsiteX2" fmla="*/ 231229 w 231229"/>
              <a:gd name="connsiteY2" fmla="*/ 427848 h 2644002"/>
              <a:gd name="connsiteX3" fmla="*/ 231229 w 231229"/>
              <a:gd name="connsiteY3" fmla="*/ 1100610 h 2644002"/>
              <a:gd name="connsiteX4" fmla="*/ 231229 w 231229"/>
              <a:gd name="connsiteY4" fmla="*/ 2499514 h 2644002"/>
              <a:gd name="connsiteX5" fmla="*/ 0 w 231229"/>
              <a:gd name="connsiteY5" fmla="*/ 2644002 h 2644002"/>
              <a:gd name="connsiteX6" fmla="*/ 0 w 231229"/>
              <a:gd name="connsiteY6" fmla="*/ 1100610 h 2644002"/>
              <a:gd name="connsiteX7" fmla="*/ 0 w 231229"/>
              <a:gd name="connsiteY7" fmla="*/ 427848 h 26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29" h="2644002">
                <a:moveTo>
                  <a:pt x="0" y="0"/>
                </a:moveTo>
                <a:lnTo>
                  <a:pt x="231229" y="0"/>
                </a:lnTo>
                <a:lnTo>
                  <a:pt x="231229" y="427848"/>
                </a:lnTo>
                <a:lnTo>
                  <a:pt x="231229" y="1100610"/>
                </a:lnTo>
                <a:lnTo>
                  <a:pt x="231229" y="2499514"/>
                </a:lnTo>
                <a:lnTo>
                  <a:pt x="0" y="2644002"/>
                </a:lnTo>
                <a:lnTo>
                  <a:pt x="0" y="1100610"/>
                </a:lnTo>
                <a:lnTo>
                  <a:pt x="0" y="4278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40789B94-3BA2-4579-B5BA-A91701BC21A2}"/>
              </a:ext>
            </a:extLst>
          </p:cNvPr>
          <p:cNvPicPr>
            <a:picLocks noChangeAspect="1"/>
          </p:cNvPicPr>
          <p:nvPr userDrawn="1"/>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0965221" y="6411885"/>
            <a:ext cx="507978" cy="305925"/>
          </a:xfrm>
          <a:prstGeom prst="rect">
            <a:avLst/>
          </a:prstGeom>
        </p:spPr>
      </p:pic>
    </p:spTree>
    <p:extLst>
      <p:ext uri="{BB962C8B-B14F-4D97-AF65-F5344CB8AC3E}">
        <p14:creationId xmlns:p14="http://schemas.microsoft.com/office/powerpoint/2010/main" val="902298323"/>
      </p:ext>
    </p:extLst>
  </p:cSld>
  <p:clrMap bg1="lt1" tx1="dk1" bg2="lt2" tx2="dk2" accent1="accent1" accent2="accent2" accent3="accent3" accent4="accent4" accent5="accent5" accent6="accent6" hlink="hlink" folHlink="folHlink"/>
  <p:sldLayoutIdLst>
    <p:sldLayoutId id="2147483694" r:id="rId1"/>
    <p:sldLayoutId id="2147483717" r:id="rId2"/>
    <p:sldLayoutId id="2147483735" r:id="rId3"/>
    <p:sldLayoutId id="2147483734" r:id="rId4"/>
    <p:sldLayoutId id="2147483724" r:id="rId5"/>
    <p:sldLayoutId id="2147483693" r:id="rId6"/>
    <p:sldLayoutId id="2147483650" r:id="rId7"/>
    <p:sldLayoutId id="2147483652" r:id="rId8"/>
    <p:sldLayoutId id="2147483700" r:id="rId9"/>
    <p:sldLayoutId id="2147483701" r:id="rId10"/>
    <p:sldLayoutId id="2147483653" r:id="rId11"/>
    <p:sldLayoutId id="2147483692" r:id="rId12"/>
    <p:sldLayoutId id="2147483704" r:id="rId13"/>
    <p:sldLayoutId id="2147483705" r:id="rId14"/>
    <p:sldLayoutId id="2147483707" r:id="rId15"/>
    <p:sldLayoutId id="2147483654" r:id="rId16"/>
    <p:sldLayoutId id="2147483733" r:id="rId17"/>
    <p:sldLayoutId id="2147483737" r:id="rId18"/>
    <p:sldLayoutId id="2147483684" r:id="rId19"/>
    <p:sldLayoutId id="2147483698" r:id="rId20"/>
    <p:sldLayoutId id="2147483697" r:id="rId21"/>
    <p:sldLayoutId id="2147483685" r:id="rId22"/>
    <p:sldLayoutId id="2147483681" r:id="rId23"/>
    <p:sldLayoutId id="2147483703" r:id="rId24"/>
    <p:sldLayoutId id="2147483736" r:id="rId25"/>
    <p:sldLayoutId id="2147483686" r:id="rId26"/>
    <p:sldLayoutId id="2147483687" r:id="rId27"/>
    <p:sldLayoutId id="2147483690" r:id="rId28"/>
    <p:sldLayoutId id="2147483696" r:id="rId29"/>
    <p:sldLayoutId id="2147483679" r:id="rId30"/>
    <p:sldLayoutId id="2147483682" r:id="rId31"/>
    <p:sldLayoutId id="2147483678" r:id="rId32"/>
    <p:sldLayoutId id="2147483675" r:id="rId33"/>
    <p:sldLayoutId id="2147483688" r:id="rId34"/>
    <p:sldLayoutId id="2147483723" r:id="rId35"/>
    <p:sldLayoutId id="2147483699" r:id="rId36"/>
    <p:sldLayoutId id="2147483722" r:id="rId37"/>
    <p:sldLayoutId id="2147483738" r:id="rId38"/>
    <p:sldLayoutId id="2147483709" r:id="rId39"/>
    <p:sldLayoutId id="2147483710" r:id="rId40"/>
    <p:sldLayoutId id="2147483708" r:id="rId41"/>
    <p:sldLayoutId id="2147483726" r:id="rId42"/>
    <p:sldLayoutId id="2147483727" r:id="rId43"/>
    <p:sldLayoutId id="2147483728" r:id="rId44"/>
    <p:sldLayoutId id="2147483729" r:id="rId45"/>
    <p:sldLayoutId id="2147483730" r:id="rId46"/>
    <p:sldLayoutId id="2147483731" r:id="rId47"/>
    <p:sldLayoutId id="2147483732" r:id="rId48"/>
    <p:sldLayoutId id="2147483739" r:id="rId49"/>
  </p:sldLayoutIdLst>
  <p:hf hdr="0" ftr="0"/>
  <p:txStyles>
    <p:titleStyle>
      <a:lvl1pPr algn="l" defTabSz="914400" rtl="0" eaLnBrk="1" latinLnBrk="0" hangingPunct="1">
        <a:lnSpc>
          <a:spcPct val="90000"/>
        </a:lnSpc>
        <a:spcBef>
          <a:spcPct val="0"/>
        </a:spcBef>
        <a:buNone/>
        <a:defRPr sz="2600" kern="1200">
          <a:solidFill>
            <a:schemeClr val="tx1"/>
          </a:solidFill>
          <a:latin typeface="Arial" panose="020B0604020202020204" pitchFamily="34" charset="0"/>
          <a:ea typeface="+mj-ea"/>
          <a:cs typeface="Arial" panose="020B0604020202020204" pitchFamily="34" charset="0"/>
        </a:defRPr>
      </a:lvl1pPr>
    </p:titleStyle>
    <p:bodyStyle>
      <a:lvl1pPr marL="12600" indent="0" algn="l" defTabSz="914400" rtl="0" eaLnBrk="1" latinLnBrk="0" hangingPunct="1">
        <a:lnSpc>
          <a:spcPct val="100000"/>
        </a:lnSpc>
        <a:spcBef>
          <a:spcPts val="1200"/>
        </a:spcBef>
        <a:buClr>
          <a:srgbClr val="AD007C"/>
        </a:buClr>
        <a:buFont typeface="Wingdings" panose="05000000000000000000" pitchFamily="2" charset="2"/>
        <a:buNone/>
        <a:defRPr sz="1800" kern="1200">
          <a:solidFill>
            <a:schemeClr val="tx1"/>
          </a:solidFill>
          <a:latin typeface="+mn-lt"/>
          <a:ea typeface="+mn-ea"/>
          <a:cs typeface="Arial" panose="020B0604020202020204" pitchFamily="34" charset="0"/>
        </a:defRPr>
      </a:lvl1pPr>
      <a:lvl2pPr marL="216000" indent="-216000" algn="l" defTabSz="914400" rtl="0" eaLnBrk="1" latinLnBrk="0" hangingPunct="1">
        <a:lnSpc>
          <a:spcPct val="100000"/>
        </a:lnSpc>
        <a:spcBef>
          <a:spcPts val="1200"/>
        </a:spcBef>
        <a:buClr>
          <a:schemeClr val="tx2"/>
        </a:buClr>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432000" indent="-216000" algn="l" defTabSz="914400" rtl="0" eaLnBrk="1" latinLnBrk="0" hangingPunct="1">
        <a:lnSpc>
          <a:spcPct val="100000"/>
        </a:lnSpc>
        <a:spcBef>
          <a:spcPts val="600"/>
        </a:spcBef>
        <a:buClr>
          <a:schemeClr val="tx2"/>
        </a:buClr>
        <a:buFont typeface="Symbol" panose="05050102010706020507" pitchFamily="18" charset="2"/>
        <a:buChar char="-"/>
        <a:defRPr sz="1600" kern="1200">
          <a:solidFill>
            <a:schemeClr val="tx1"/>
          </a:solidFill>
          <a:latin typeface="+mn-lt"/>
          <a:ea typeface="+mn-ea"/>
          <a:cs typeface="Arial" panose="020B0604020202020204" pitchFamily="34" charset="0"/>
        </a:defRPr>
      </a:lvl3pPr>
      <a:lvl4pPr marL="612000" indent="-180000" algn="l" defTabSz="914400" rtl="0" eaLnBrk="1" latinLnBrk="0" hangingPunct="1">
        <a:lnSpc>
          <a:spcPct val="100000"/>
        </a:lnSpc>
        <a:spcBef>
          <a:spcPts val="400"/>
        </a:spcBef>
        <a:buClr>
          <a:schemeClr val="tx2"/>
        </a:buClr>
        <a:buFont typeface="Symbol" panose="05050102010706020507" pitchFamily="18" charset="2"/>
        <a:buChar char="-"/>
        <a:defRPr sz="1400" kern="1200">
          <a:solidFill>
            <a:schemeClr val="tx1"/>
          </a:solidFill>
          <a:latin typeface="+mn-lt"/>
          <a:ea typeface="+mn-ea"/>
          <a:cs typeface="Arial" panose="020B0604020202020204" pitchFamily="34" charset="0"/>
        </a:defRPr>
      </a:lvl4pPr>
      <a:lvl5pPr marL="0" indent="0" algn="l" defTabSz="914400" rtl="0" eaLnBrk="1" latinLnBrk="0" hangingPunct="1">
        <a:lnSpc>
          <a:spcPct val="100000"/>
        </a:lnSpc>
        <a:spcBef>
          <a:spcPts val="2400"/>
        </a:spcBef>
        <a:spcAft>
          <a:spcPts val="0"/>
        </a:spcAft>
        <a:buClr>
          <a:srgbClr val="AD007C"/>
        </a:buClr>
        <a:buFont typeface="Wingdings" panose="05000000000000000000" pitchFamily="2" charset="2"/>
        <a:buNone/>
        <a:defRPr sz="1800" kern="1200" cap="none" baseline="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6" userDrawn="1">
          <p15:clr>
            <a:srgbClr val="F26B43"/>
          </p15:clr>
        </p15:guide>
        <p15:guide id="4" pos="7224" userDrawn="1">
          <p15:clr>
            <a:srgbClr val="F26B43"/>
          </p15:clr>
        </p15:guide>
        <p15:guide id="5" orient="horz" pos="1056" userDrawn="1">
          <p15:clr>
            <a:srgbClr val="F26B43"/>
          </p15:clr>
        </p15:guide>
        <p15:guide id="6" orient="horz" pos="592" userDrawn="1">
          <p15:clr>
            <a:srgbClr val="F26B43"/>
          </p15:clr>
        </p15:guide>
        <p15:guide id="7" orient="horz" pos="3976" userDrawn="1">
          <p15:clr>
            <a:srgbClr val="F26B43"/>
          </p15:clr>
        </p15:guide>
        <p15:guide id="8" orient="horz" pos="904" userDrawn="1">
          <p15:clr>
            <a:srgbClr val="F26B43"/>
          </p15:clr>
        </p15:guide>
        <p15:guide id="9" pos="2560" userDrawn="1">
          <p15:clr>
            <a:srgbClr val="F26B43"/>
          </p15:clr>
        </p15:guide>
        <p15:guide id="10" pos="5120" userDrawn="1">
          <p15:clr>
            <a:srgbClr val="F26B43"/>
          </p15:clr>
        </p15:guide>
        <p15:guide id="11" pos="2784" userDrawn="1">
          <p15:clr>
            <a:srgbClr val="F26B43"/>
          </p15:clr>
        </p15:guide>
        <p15:guide id="12" pos="489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5.jpe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tags" Target="../tags/tag8.xml"/><Relationship Id="rId21" Type="http://schemas.openxmlformats.org/officeDocument/2006/relationships/image" Target="../media/image13.svg"/><Relationship Id="rId7" Type="http://schemas.openxmlformats.org/officeDocument/2006/relationships/tags" Target="../tags/tag12.xml"/><Relationship Id="rId12" Type="http://schemas.openxmlformats.org/officeDocument/2006/relationships/notesSlide" Target="../notesSlides/notesSlide1.xml"/><Relationship Id="rId17" Type="http://schemas.openxmlformats.org/officeDocument/2006/relationships/image" Target="../media/image9.svg"/><Relationship Id="rId25" Type="http://schemas.openxmlformats.org/officeDocument/2006/relationships/image" Target="../media/image17.svg"/><Relationship Id="rId2" Type="http://schemas.openxmlformats.org/officeDocument/2006/relationships/tags" Target="../tags/tag7.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sv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Layout" Target="../slideLayouts/slideLayout1.xml"/><Relationship Id="rId24" Type="http://schemas.openxmlformats.org/officeDocument/2006/relationships/image" Target="../media/image16.png"/><Relationship Id="rId5" Type="http://schemas.openxmlformats.org/officeDocument/2006/relationships/tags" Target="../tags/tag10.xml"/><Relationship Id="rId15" Type="http://schemas.openxmlformats.org/officeDocument/2006/relationships/image" Target="../media/image7.svg"/><Relationship Id="rId23" Type="http://schemas.openxmlformats.org/officeDocument/2006/relationships/image" Target="../media/image15.svg"/><Relationship Id="rId28" Type="http://schemas.openxmlformats.org/officeDocument/2006/relationships/image" Target="../media/image20.png"/><Relationship Id="rId10" Type="http://schemas.openxmlformats.org/officeDocument/2006/relationships/tags" Target="../tags/tag15.xml"/><Relationship Id="rId19" Type="http://schemas.openxmlformats.org/officeDocument/2006/relationships/image" Target="../media/image11.svg"/><Relationship Id="rId31" Type="http://schemas.openxmlformats.org/officeDocument/2006/relationships/image" Target="../media/image23.sv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svg"/><Relationship Id="rId30"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hyperlink" Target="https://mvzaugsburg.de/" TargetMode="External"/><Relationship Id="rId2" Type="http://schemas.openxmlformats.org/officeDocument/2006/relationships/hyperlink" Target="https://mvz-schwaben.de/goeggingen/"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www.ingesandler.de/" TargetMode="External"/><Relationship Id="rId4" Type="http://schemas.openxmlformats.org/officeDocument/2006/relationships/hyperlink" Target="http://www.irmer-zickler.d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aponet.de/service/notdienstapotheke-finden.htm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uni-augsburg.de/de/portal/internationals/abschluss/svk/" TargetMode="External"/><Relationship Id="rId2" Type="http://schemas.openxmlformats.org/officeDocument/2006/relationships/image" Target="../media/image24.png"/><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rki.de/DE/Themen/Infektionskrankheiten/Impfen/Informationsmaterialien/verschiedene-Sprachen/Impfkalender/impfkalender-mehrsprachig.html?nn=16779318"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kvb.de/patienten/" TargetMode="Externa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tk.de/service/app/2009028/gesundheitskurs/ergebnis.app?faces-redirect=true" TargetMode="Externa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online.gib-base.de/gib/TK/l42gts/"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studierendenwerke.de/beitrag/erste-hilfe-illustriertes-gesundheitswoerterbuch-hinweise-fuer-auslaendische-studierende-in-deutschland-1" TargetMode="Externa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studierendenwerk-augsburg.de/sprechzeiten/"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uni-augsburg.de/de/organisation/einrichtungen/studienberatung/workshops/"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hsa.sport.uni-augsburg.de/index.php/de/"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blutspendedienst.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hyperlink" Target="https://www.haema.de/plasmaspend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hyperlink" Target="https://www.uni-augsburg.de/en/portal/internationals/abschluss/study-preparation-course/" TargetMode="External"/><Relationship Id="rId2" Type="http://schemas.openxmlformats.org/officeDocument/2006/relationships/image" Target="../media/image24.png"/><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krankenkassen.check24.de/"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doctolib.de/" TargetMode="External"/><Relationship Id="rId2" Type="http://schemas.openxmlformats.org/officeDocument/2006/relationships/hyperlink" Target="http://www.jameda.de/" TargetMode="External"/><Relationship Id="rId1" Type="http://schemas.openxmlformats.org/officeDocument/2006/relationships/slideLayout" Target="../slideLayouts/slideLayout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21">
            <a:extLst>
              <a:ext uri="{FF2B5EF4-FFF2-40B4-BE49-F238E27FC236}">
                <a16:creationId xmlns:a16="http://schemas.microsoft.com/office/drawing/2014/main" id="{8E9AA76E-8ADD-6D4A-91B2-4B2D0F333724}"/>
              </a:ext>
            </a:extLst>
          </p:cNvPr>
          <p:cNvPicPr>
            <a:picLocks noGrp="1" noChangeAspect="1"/>
          </p:cNvPicPr>
          <p:nvPr>
            <p:ph type="pic" sz="quarter" idx="13"/>
          </p:nvPr>
        </p:nvPicPr>
        <p:blipFill>
          <a:blip r:embed="rId1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0" name="Titel 29">
            <a:extLst>
              <a:ext uri="{FF2B5EF4-FFF2-40B4-BE49-F238E27FC236}">
                <a16:creationId xmlns:a16="http://schemas.microsoft.com/office/drawing/2014/main" id="{ED093444-DE53-4E37-8555-A53A8282CB80}"/>
              </a:ext>
            </a:extLst>
          </p:cNvPr>
          <p:cNvSpPr>
            <a:spLocks noGrp="1" noMove="1" noResize="1"/>
          </p:cNvSpPr>
          <p:nvPr>
            <p:ph type="ctrTitle"/>
            <p:custDataLst>
              <p:tags r:id="rId1"/>
            </p:custDataLst>
          </p:nvPr>
        </p:nvSpPr>
        <p:spPr/>
        <p:txBody>
          <a:bodyPr/>
          <a:lstStyle/>
          <a:p>
            <a:r>
              <a:rPr lang="de-DE" dirty="0">
                <a:latin typeface="Calibri" panose="020F0502020204030204" pitchFamily="34" charset="0"/>
                <a:cs typeface="Calibri" panose="020F0502020204030204" pitchFamily="34" charset="0"/>
              </a:rPr>
              <a:t>Gesundheit</a:t>
            </a:r>
            <a:endParaRPr lang="en-US" dirty="0">
              <a:latin typeface="Calibri" panose="020F0502020204030204" pitchFamily="34" charset="0"/>
              <a:cs typeface="Calibri" panose="020F0502020204030204" pitchFamily="34" charset="0"/>
            </a:endParaRPr>
          </a:p>
        </p:txBody>
      </p:sp>
      <p:pic>
        <p:nvPicPr>
          <p:cNvPr id="3" name="Logo_Basis_neg.">
            <a:extLst>
              <a:ext uri="{FF2B5EF4-FFF2-40B4-BE49-F238E27FC236}">
                <a16:creationId xmlns:a16="http://schemas.microsoft.com/office/drawing/2014/main" id="{7D80C419-C297-436A-A6B3-A4816AB10A2D}"/>
              </a:ext>
            </a:extLst>
          </p:cNvPr>
          <p:cNvPicPr>
            <a:picLocks noMove="1" noResize="1"/>
          </p:cNvPicPr>
          <p:nvPr>
            <p:custDataLst>
              <p:tags r:id="rId2"/>
            </p:custDataLst>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969023" y="611349"/>
            <a:ext cx="5131975" cy="917448"/>
          </a:xfrm>
          <a:prstGeom prst="rect">
            <a:avLst/>
          </a:prstGeom>
        </p:spPr>
      </p:pic>
      <p:pic>
        <p:nvPicPr>
          <p:cNvPr id="6" name="Logo_FAI_neg." hidden="1">
            <a:extLst>
              <a:ext uri="{FF2B5EF4-FFF2-40B4-BE49-F238E27FC236}">
                <a16:creationId xmlns:a16="http://schemas.microsoft.com/office/drawing/2014/main" id="{6FF63114-56C5-42BD-A30E-4A8A041D963B}"/>
              </a:ext>
            </a:extLst>
          </p:cNvPr>
          <p:cNvPicPr>
            <a:picLocks noMove="1" noResize="1"/>
          </p:cNvPicPr>
          <p:nvPr>
            <p:custDataLst>
              <p:tags r:id="rId3"/>
            </p:custDataLst>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969023" y="611349"/>
            <a:ext cx="5131975" cy="917448"/>
          </a:xfrm>
          <a:prstGeom prst="rect">
            <a:avLst/>
          </a:prstGeom>
        </p:spPr>
      </p:pic>
      <p:pic>
        <p:nvPicPr>
          <p:cNvPr id="8" name="Logo_JUF_neg." hidden="1">
            <a:extLst>
              <a:ext uri="{FF2B5EF4-FFF2-40B4-BE49-F238E27FC236}">
                <a16:creationId xmlns:a16="http://schemas.microsoft.com/office/drawing/2014/main" id="{12D01AA4-A110-4EED-BDC2-48CD85A18965}"/>
              </a:ext>
            </a:extLst>
          </p:cNvPr>
          <p:cNvPicPr>
            <a:picLocks noMove="1" noResize="1"/>
          </p:cNvPicPr>
          <p:nvPr>
            <p:custDataLst>
              <p:tags r:id="rId4"/>
            </p:custDataLst>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969023" y="611349"/>
            <a:ext cx="5131975" cy="917448"/>
          </a:xfrm>
          <a:prstGeom prst="rect">
            <a:avLst/>
          </a:prstGeom>
        </p:spPr>
      </p:pic>
      <p:pic>
        <p:nvPicPr>
          <p:cNvPr id="10" name="Logo_KTF_neg." hidden="1">
            <a:extLst>
              <a:ext uri="{FF2B5EF4-FFF2-40B4-BE49-F238E27FC236}">
                <a16:creationId xmlns:a16="http://schemas.microsoft.com/office/drawing/2014/main" id="{C236EC7F-8ECB-417A-8C4D-1249D14DDA21}"/>
              </a:ext>
            </a:extLst>
          </p:cNvPr>
          <p:cNvPicPr>
            <a:picLocks noMove="1" noResize="1"/>
          </p:cNvPicPr>
          <p:nvPr>
            <p:custDataLst>
              <p:tags r:id="rId5"/>
            </p:custDataLst>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969023" y="611349"/>
            <a:ext cx="5131975" cy="917448"/>
          </a:xfrm>
          <a:prstGeom prst="rect">
            <a:avLst/>
          </a:prstGeom>
        </p:spPr>
      </p:pic>
      <p:pic>
        <p:nvPicPr>
          <p:cNvPr id="12" name="Logo_MEF_neg." hidden="1">
            <a:extLst>
              <a:ext uri="{FF2B5EF4-FFF2-40B4-BE49-F238E27FC236}">
                <a16:creationId xmlns:a16="http://schemas.microsoft.com/office/drawing/2014/main" id="{8E1EEB64-B530-4DC3-9522-19F88C657C62}"/>
              </a:ext>
            </a:extLst>
          </p:cNvPr>
          <p:cNvPicPr>
            <a:picLocks noMove="1" noResize="1"/>
          </p:cNvPicPr>
          <p:nvPr>
            <p:custDataLst>
              <p:tags r:id="rId6"/>
            </p:custDataLst>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969023" y="611349"/>
            <a:ext cx="5131975" cy="917448"/>
          </a:xfrm>
          <a:prstGeom prst="rect">
            <a:avLst/>
          </a:prstGeom>
        </p:spPr>
      </p:pic>
      <p:pic>
        <p:nvPicPr>
          <p:cNvPr id="14" name="Logo_MNTF_neg." hidden="1">
            <a:extLst>
              <a:ext uri="{FF2B5EF4-FFF2-40B4-BE49-F238E27FC236}">
                <a16:creationId xmlns:a16="http://schemas.microsoft.com/office/drawing/2014/main" id="{B6B5FE23-7140-4471-AB48-4BE26E31E0D9}"/>
              </a:ext>
            </a:extLst>
          </p:cNvPr>
          <p:cNvPicPr>
            <a:picLocks noMove="1" noResize="1"/>
          </p:cNvPicPr>
          <p:nvPr>
            <p:custDataLst>
              <p:tags r:id="rId7"/>
            </p:custDataLst>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969023" y="611349"/>
            <a:ext cx="5131975" cy="917448"/>
          </a:xfrm>
          <a:prstGeom prst="rect">
            <a:avLst/>
          </a:prstGeom>
        </p:spPr>
      </p:pic>
      <p:pic>
        <p:nvPicPr>
          <p:cNvPr id="16" name="Logo_PHF_neg." hidden="1">
            <a:extLst>
              <a:ext uri="{FF2B5EF4-FFF2-40B4-BE49-F238E27FC236}">
                <a16:creationId xmlns:a16="http://schemas.microsoft.com/office/drawing/2014/main" id="{A4780CB1-6931-49F3-9616-C13A7B14B653}"/>
              </a:ext>
            </a:extLst>
          </p:cNvPr>
          <p:cNvPicPr>
            <a:picLocks noMove="1" noResize="1"/>
          </p:cNvPicPr>
          <p:nvPr>
            <p:custDataLst>
              <p:tags r:id="rId8"/>
            </p:custDataLst>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969023" y="611349"/>
            <a:ext cx="5131975" cy="917448"/>
          </a:xfrm>
          <a:prstGeom prst="rect">
            <a:avLst/>
          </a:prstGeom>
        </p:spPr>
      </p:pic>
      <p:pic>
        <p:nvPicPr>
          <p:cNvPr id="18" name="Logo_PSF_neg." hidden="1">
            <a:extLst>
              <a:ext uri="{FF2B5EF4-FFF2-40B4-BE49-F238E27FC236}">
                <a16:creationId xmlns:a16="http://schemas.microsoft.com/office/drawing/2014/main" id="{FDDB11E7-6BF4-4E4A-BC05-ED11864FC682}"/>
              </a:ext>
            </a:extLst>
          </p:cNvPr>
          <p:cNvPicPr>
            <a:picLocks noMove="1" noResize="1"/>
          </p:cNvPicPr>
          <p:nvPr>
            <p:custDataLst>
              <p:tags r:id="rId9"/>
            </p:custDataLst>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969023" y="611349"/>
            <a:ext cx="5131975" cy="917448"/>
          </a:xfrm>
          <a:prstGeom prst="rect">
            <a:avLst/>
          </a:prstGeom>
        </p:spPr>
      </p:pic>
      <p:pic>
        <p:nvPicPr>
          <p:cNvPr id="20" name="Logo_WWF_neg." hidden="1">
            <a:extLst>
              <a:ext uri="{FF2B5EF4-FFF2-40B4-BE49-F238E27FC236}">
                <a16:creationId xmlns:a16="http://schemas.microsoft.com/office/drawing/2014/main" id="{5EA5973E-3F3A-451F-A766-CB39013D77D4}"/>
              </a:ext>
            </a:extLst>
          </p:cNvPr>
          <p:cNvPicPr>
            <a:picLocks noMove="1" noResize="1"/>
          </p:cNvPicPr>
          <p:nvPr>
            <p:custDataLst>
              <p:tags r:id="rId10"/>
            </p:custDataLst>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5969023" y="611349"/>
            <a:ext cx="5131975" cy="917448"/>
          </a:xfrm>
          <a:prstGeom prst="rect">
            <a:avLst/>
          </a:prstGeom>
        </p:spPr>
      </p:pic>
    </p:spTree>
    <p:extLst>
      <p:ext uri="{BB962C8B-B14F-4D97-AF65-F5344CB8AC3E}">
        <p14:creationId xmlns:p14="http://schemas.microsoft.com/office/powerpoint/2010/main" val="2682565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Hausärzte in der (näheren) Umgebung</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181818"/>
            <a:ext cx="7083481"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WH Göggingen:</a:t>
            </a:r>
          </a:p>
          <a:p>
            <a:r>
              <a:rPr lang="de-DE" sz="2200" spc="-55" dirty="0">
                <a:solidFill>
                  <a:schemeClr val="tx1"/>
                </a:solidFill>
                <a:latin typeface="Calibri" panose="020F0502020204030204" pitchFamily="34" charset="0"/>
                <a:cs typeface="Calibri" panose="020F0502020204030204" pitchFamily="34" charset="0"/>
              </a:rPr>
              <a:t>	MVZ Schwaben - Göggingen, </a:t>
            </a:r>
          </a:p>
          <a:p>
            <a:r>
              <a:rPr lang="de-DE" sz="2200" spc="-55" dirty="0">
                <a:solidFill>
                  <a:schemeClr val="tx1"/>
                </a:solidFill>
                <a:latin typeface="Calibri" panose="020F0502020204030204" pitchFamily="34" charset="0"/>
                <a:cs typeface="Calibri" panose="020F0502020204030204" pitchFamily="34" charset="0"/>
              </a:rPr>
              <a:t>	</a:t>
            </a:r>
            <a:r>
              <a:rPr lang="de-DE" sz="2200" spc="-55" dirty="0">
                <a:solidFill>
                  <a:schemeClr val="tx1"/>
                </a:solidFill>
                <a:latin typeface="Calibri" panose="020F0502020204030204" pitchFamily="34" charset="0"/>
                <a:cs typeface="Calibri" panose="020F0502020204030204" pitchFamily="34" charset="0"/>
                <a:hlinkClick r:id="rId2"/>
              </a:rPr>
              <a:t>https://mvz-schwaben.de/goeggingen/</a:t>
            </a:r>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WH Univiertel/ Haus Edith Stein/ </a:t>
            </a:r>
            <a:r>
              <a:rPr lang="de-DE" sz="2200" spc="-55" dirty="0" err="1">
                <a:solidFill>
                  <a:schemeClr val="tx1"/>
                </a:solidFill>
                <a:latin typeface="Calibri" panose="020F0502020204030204" pitchFamily="34" charset="0"/>
                <a:cs typeface="Calibri" panose="020F0502020204030204" pitchFamily="34" charset="0"/>
              </a:rPr>
              <a:t>Bgm</a:t>
            </a:r>
            <a:r>
              <a:rPr lang="de-DE" sz="2200" spc="-55" dirty="0">
                <a:solidFill>
                  <a:schemeClr val="tx1"/>
                </a:solidFill>
                <a:latin typeface="Calibri" panose="020F0502020204030204" pitchFamily="34" charset="0"/>
                <a:cs typeface="Calibri" panose="020F0502020204030204" pitchFamily="34" charset="0"/>
              </a:rPr>
              <a:t>-Ulrich-Str.:</a:t>
            </a:r>
          </a:p>
          <a:p>
            <a:r>
              <a:rPr lang="de-DE" sz="2200" spc="-55" dirty="0">
                <a:solidFill>
                  <a:schemeClr val="tx1"/>
                </a:solidFill>
                <a:latin typeface="Calibri" panose="020F0502020204030204" pitchFamily="34" charset="0"/>
                <a:cs typeface="Calibri" panose="020F0502020204030204" pitchFamily="34" charset="0"/>
              </a:rPr>
              <a:t>	</a:t>
            </a:r>
            <a:r>
              <a:rPr lang="de-DE" sz="2200" b="1" spc="-55" dirty="0">
                <a:solidFill>
                  <a:schemeClr val="tx1"/>
                </a:solidFill>
                <a:latin typeface="Calibri" panose="020F0502020204030204" pitchFamily="34" charset="0"/>
                <a:cs typeface="Calibri" panose="020F0502020204030204" pitchFamily="34" charset="0"/>
              </a:rPr>
              <a:t>Ärztehaus am Alten Postweg</a:t>
            </a:r>
            <a:r>
              <a:rPr lang="de-DE" sz="2200" spc="-55" dirty="0">
                <a:solidFill>
                  <a:schemeClr val="tx1"/>
                </a:solidFill>
                <a:latin typeface="Calibri" panose="020F0502020204030204" pitchFamily="34" charset="0"/>
                <a:cs typeface="Calibri" panose="020F0502020204030204" pitchFamily="34" charset="0"/>
              </a:rPr>
              <a:t>, </a:t>
            </a:r>
            <a:r>
              <a:rPr lang="de-DE" sz="2200" spc="-55" dirty="0">
                <a:solidFill>
                  <a:schemeClr val="tx1"/>
                </a:solidFill>
                <a:latin typeface="Calibri" panose="020F0502020204030204" pitchFamily="34" charset="0"/>
                <a:cs typeface="Calibri" panose="020F0502020204030204" pitchFamily="34" charset="0"/>
                <a:hlinkClick r:id="rId3"/>
              </a:rPr>
              <a:t>https://mvzaugsburg.de/</a:t>
            </a:r>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	Dr. Irmer &amp; Dr. Zickler, </a:t>
            </a:r>
            <a:r>
              <a:rPr lang="de-DE" sz="2200" spc="-55" dirty="0">
                <a:solidFill>
                  <a:schemeClr val="tx1"/>
                </a:solidFill>
                <a:latin typeface="Calibri" panose="020F0502020204030204" pitchFamily="34" charset="0"/>
                <a:cs typeface="Calibri" panose="020F0502020204030204" pitchFamily="34" charset="0"/>
                <a:hlinkClick r:id="rId4"/>
              </a:rPr>
              <a:t>http://www.irmer-zickler.de/</a:t>
            </a:r>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WH Prinz-Karl-Viertel</a:t>
            </a:r>
          </a:p>
          <a:p>
            <a:r>
              <a:rPr lang="de-DE" sz="2200" spc="-55" dirty="0">
                <a:solidFill>
                  <a:schemeClr val="tx1"/>
                </a:solidFill>
                <a:latin typeface="Calibri" panose="020F0502020204030204" pitchFamily="34" charset="0"/>
                <a:cs typeface="Calibri" panose="020F0502020204030204" pitchFamily="34" charset="0"/>
              </a:rPr>
              <a:t>	Dr. Inge Sandler, </a:t>
            </a:r>
            <a:r>
              <a:rPr lang="de-DE" sz="2200" spc="-55" dirty="0">
                <a:solidFill>
                  <a:schemeClr val="tx1"/>
                </a:solidFill>
                <a:latin typeface="Calibri" panose="020F0502020204030204" pitchFamily="34" charset="0"/>
                <a:cs typeface="Calibri" panose="020F0502020204030204" pitchFamily="34" charset="0"/>
                <a:hlinkClick r:id="rId5"/>
              </a:rPr>
              <a:t>https://www.ingesandler.de/</a:t>
            </a:r>
            <a:endParaRPr lang="de-DE" sz="2200" spc="-55" dirty="0">
              <a:solidFill>
                <a:schemeClr val="tx1"/>
              </a:solidFill>
              <a:latin typeface="Calibri" panose="020F0502020204030204" pitchFamily="34" charset="0"/>
              <a:cs typeface="Calibri" panose="020F0502020204030204" pitchFamily="34" charset="0"/>
            </a:endParaRPr>
          </a:p>
          <a:p>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625E0C93-142C-151E-38CD-1BDE803403BF}"/>
              </a:ext>
            </a:extLst>
          </p:cNvPr>
          <p:cNvPicPr>
            <a:picLocks noChangeAspect="1"/>
          </p:cNvPicPr>
          <p:nvPr/>
        </p:nvPicPr>
        <p:blipFill>
          <a:blip r:embed="rId6"/>
          <a:stretch>
            <a:fillRect/>
          </a:stretch>
        </p:blipFill>
        <p:spPr>
          <a:xfrm>
            <a:off x="7802880" y="1682200"/>
            <a:ext cx="4250122" cy="2834790"/>
          </a:xfrm>
          <a:prstGeom prst="rect">
            <a:avLst/>
          </a:prstGeom>
        </p:spPr>
      </p:pic>
    </p:spTree>
    <p:extLst>
      <p:ext uri="{BB962C8B-B14F-4D97-AF65-F5344CB8AC3E}">
        <p14:creationId xmlns:p14="http://schemas.microsoft.com/office/powerpoint/2010/main" val="2406313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Vorbereitung auf den Arztbesuch</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273990"/>
            <a:ext cx="10339125" cy="4970329"/>
          </a:xfrm>
        </p:spPr>
        <p:txBody>
          <a:bodyPr/>
          <a:lstStyle/>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Arzt finden, der Patient*innen aufnimmt</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Termin vereinbaren (telefonisch oder über die App, z.B. Doctolib)</a:t>
            </a:r>
          </a:p>
          <a:p>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Fragen notieren, ggf. Beschwerden im Wörterbuch nachschlagen</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(Hausbesuche sind in Deutschland nicht üblich!)</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Wenn es Ihnen plötzlich sehr schlecht geht, oder wenn Sie dringend einen Termin brauchen, sagen Sie dies am Telefon!</a:t>
            </a: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804441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Der Arztbesuch</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927804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u="sng" spc="-55" dirty="0">
                <a:solidFill>
                  <a:schemeClr val="tx1"/>
                </a:solidFill>
                <a:latin typeface="Calibri" panose="020F0502020204030204" pitchFamily="34" charset="0"/>
                <a:cs typeface="Calibri" panose="020F0502020204030204" pitchFamily="34" charset="0"/>
              </a:rPr>
              <a:t>Versichertenkarte</a:t>
            </a:r>
            <a:r>
              <a:rPr lang="de-DE" sz="2200" spc="-55" dirty="0">
                <a:solidFill>
                  <a:schemeClr val="tx1"/>
                </a:solidFill>
                <a:latin typeface="Calibri" panose="020F0502020204030204" pitchFamily="34" charset="0"/>
                <a:cs typeface="Calibri" panose="020F0502020204030204" pitchFamily="34" charset="0"/>
              </a:rPr>
              <a:t> mitbringen!</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pünktlich kommen (10 Minuten vor dem vereinbarten Termin)</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An der Rezeption: Vorstellung mit Name, Uhrzeit des Termins und Übergabe der Krankenversichertenkarte</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Anamnesebogen ausfüllen</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Anweisungen abwarten</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Zeit mitbringen: Manchmal kann es sein, dass man trotz Termin lange warten muss.</a:t>
            </a: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C5767FF9-215C-E736-782B-BF7844E0FF85}"/>
              </a:ext>
            </a:extLst>
          </p:cNvPr>
          <p:cNvPicPr>
            <a:picLocks noChangeAspect="1"/>
          </p:cNvPicPr>
          <p:nvPr/>
        </p:nvPicPr>
        <p:blipFill>
          <a:blip r:embed="rId2"/>
          <a:stretch>
            <a:fillRect/>
          </a:stretch>
        </p:blipFill>
        <p:spPr>
          <a:xfrm>
            <a:off x="9136614" y="335478"/>
            <a:ext cx="2127688" cy="1713124"/>
          </a:xfrm>
          <a:prstGeom prst="rect">
            <a:avLst/>
          </a:prstGeom>
        </p:spPr>
      </p:pic>
    </p:spTree>
    <p:extLst>
      <p:ext uri="{BB962C8B-B14F-4D97-AF65-F5344CB8AC3E}">
        <p14:creationId xmlns:p14="http://schemas.microsoft.com/office/powerpoint/2010/main" val="874396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Im Sprechzimmer</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739590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Beschwerden schildern</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Welche Behandlung schlägt der Arzt vor? </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Fragen stellen ist erlaubt! Fragen Sie nach, wenn Sie etwas nicht verstanden haben.</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Zum Ende des Gesprächs überprüfen, ob alle Fragen etc. </a:t>
            </a:r>
            <a:r>
              <a:rPr lang="de-DE" sz="2200" spc="-55">
                <a:solidFill>
                  <a:schemeClr val="tx1"/>
                </a:solidFill>
                <a:latin typeface="Calibri" panose="020F0502020204030204" pitchFamily="34" charset="0"/>
                <a:cs typeface="Calibri" panose="020F0502020204030204" pitchFamily="34" charset="0"/>
              </a:rPr>
              <a:t>beantwortet wurden</a:t>
            </a:r>
            <a:r>
              <a:rPr lang="de-DE"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Wer kein gutes Gefühl beim Arzt hat, darf den Arzt wechseln oder auch eine zweite Meinung einholen!</a:t>
            </a: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7" name="Inhaltsplatzhalter 7">
            <a:extLst>
              <a:ext uri="{FF2B5EF4-FFF2-40B4-BE49-F238E27FC236}">
                <a16:creationId xmlns:a16="http://schemas.microsoft.com/office/drawing/2014/main" id="{44788D13-FB95-EF4D-ED71-E3C6C10D758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0965" y="2209800"/>
            <a:ext cx="3070225" cy="2049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633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In der Apotheke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181818"/>
            <a:ext cx="11082076" cy="5306068"/>
          </a:xfrm>
        </p:spPr>
        <p:txBody>
          <a:bodyPr/>
          <a:lstStyle/>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Es gibt rezept</a:t>
            </a:r>
            <a:r>
              <a:rPr lang="de-DE" spc="-55" dirty="0">
                <a:latin typeface="Calibri" panose="020F0502020204030204" pitchFamily="34" charset="0"/>
                <a:cs typeface="Calibri" panose="020F0502020204030204" pitchFamily="34" charset="0"/>
              </a:rPr>
              <a:t>freie </a:t>
            </a:r>
            <a:r>
              <a:rPr lang="de-DE" spc="-55" dirty="0">
                <a:solidFill>
                  <a:schemeClr val="tx1"/>
                </a:solidFill>
                <a:latin typeface="Calibri" panose="020F0502020204030204" pitchFamily="34" charset="0"/>
                <a:cs typeface="Calibri" panose="020F0502020204030204" pitchFamily="34" charset="0"/>
              </a:rPr>
              <a:t>und verschreibungs</a:t>
            </a:r>
            <a:r>
              <a:rPr lang="de-DE" spc="-55" dirty="0">
                <a:latin typeface="Calibri" panose="020F0502020204030204" pitchFamily="34" charset="0"/>
                <a:cs typeface="Calibri" panose="020F0502020204030204" pitchFamily="34" charset="0"/>
              </a:rPr>
              <a:t>pflichtige</a:t>
            </a:r>
            <a:r>
              <a:rPr lang="de-DE" spc="-55" dirty="0">
                <a:solidFill>
                  <a:schemeClr val="tx1"/>
                </a:solidFill>
                <a:latin typeface="Calibri" panose="020F0502020204030204" pitchFamily="34" charset="0"/>
                <a:cs typeface="Calibri" panose="020F0502020204030204" pitchFamily="34" charset="0"/>
              </a:rPr>
              <a:t> Arzneimittel</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gegen Vorlage eines Rezeptes erhalten gesetzlich Versicherte ihre Medikamente (Zuzahlung max. 10 Euro.)</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Öffnungszeiten von 9-18 Uhr</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außerhalb der Öffnungszeiten gibt es auch einen Notdienst (nachts und am Wochenende, zusätzliche Gebühr 2,50 Euro)</a:t>
            </a:r>
          </a:p>
          <a:p>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pc="-55" dirty="0">
                <a:solidFill>
                  <a:schemeClr val="tx1"/>
                </a:solidFill>
                <a:latin typeface="Calibri" panose="020F0502020204030204" pitchFamily="34" charset="0"/>
                <a:cs typeface="Calibri" panose="020F0502020204030204" pitchFamily="34" charset="0"/>
              </a:rPr>
              <a:t>Informationen in der Lokalzeitung oder im Internet: </a:t>
            </a:r>
            <a:r>
              <a:rPr lang="de-DE" spc="-55" dirty="0">
                <a:solidFill>
                  <a:schemeClr val="tx1"/>
                </a:solidFill>
                <a:latin typeface="Calibri" panose="020F0502020204030204" pitchFamily="34" charset="0"/>
                <a:cs typeface="Calibri" panose="020F0502020204030204" pitchFamily="34" charset="0"/>
                <a:hlinkClick r:id="rId2"/>
              </a:rPr>
              <a:t>http://www.aponet.de/service/notdienstapotheke-finden.html</a:t>
            </a:r>
            <a:endParaRPr lang="de-DE" spc="-55" dirty="0">
              <a:solidFill>
                <a:schemeClr val="tx1"/>
              </a:solidFill>
              <a:latin typeface="Calibri" panose="020F0502020204030204" pitchFamily="34" charset="0"/>
              <a:cs typeface="Calibri" panose="020F0502020204030204" pitchFamily="34" charset="0"/>
            </a:endParaRPr>
          </a:p>
          <a:p>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4 verschiedene Arten von Rezepten</a:t>
            </a:r>
          </a:p>
          <a:p>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2">
                    <a:lumMod val="40000"/>
                    <a:lumOff val="60000"/>
                  </a:schemeClr>
                </a:solidFill>
                <a:latin typeface="Calibri" panose="020F0502020204030204" pitchFamily="34" charset="0"/>
                <a:cs typeface="Calibri" panose="020F0502020204030204" pitchFamily="34" charset="0"/>
              </a:rPr>
              <a:t>rosa</a:t>
            </a:r>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pc="-55" dirty="0" err="1">
                <a:solidFill>
                  <a:schemeClr val="tx1"/>
                </a:solidFill>
                <a:latin typeface="Calibri" panose="020F0502020204030204" pitchFamily="34" charset="0"/>
                <a:cs typeface="Calibri" panose="020F0502020204030204" pitchFamily="34" charset="0"/>
              </a:rPr>
              <a:t>Patient:in</a:t>
            </a:r>
            <a:r>
              <a:rPr lang="de-DE" spc="-55" dirty="0">
                <a:solidFill>
                  <a:schemeClr val="tx1"/>
                </a:solidFill>
                <a:latin typeface="Calibri" panose="020F0502020204030204" pitchFamily="34" charset="0"/>
                <a:cs typeface="Calibri" panose="020F0502020204030204" pitchFamily="34" charset="0"/>
              </a:rPr>
              <a:t> zahlt max. 10 Euro  (digital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auf der Karte gespeichert  </a:t>
            </a:r>
            <a:r>
              <a:rPr lang="de-DE" spc="-55" dirty="0" err="1">
                <a:solidFill>
                  <a:schemeClr val="tx1"/>
                </a:solidFill>
                <a:latin typeface="Calibri" panose="020F0502020204030204" pitchFamily="34" charset="0"/>
                <a:cs typeface="Calibri" panose="020F0502020204030204" pitchFamily="34" charset="0"/>
                <a:sym typeface="Wingdings" panose="05000000000000000000" pitchFamily="2" charset="2"/>
              </a:rPr>
              <a:t>eRezept</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a:t>
            </a:r>
            <a:endParaRPr lang="de-DE" spc="-55" dirty="0">
              <a:solidFill>
                <a:schemeClr val="tx1"/>
              </a:solidFill>
              <a:latin typeface="Calibri" panose="020F0502020204030204" pitchFamily="34" charset="0"/>
              <a:cs typeface="Calibri" panose="020F0502020204030204" pitchFamily="34" charset="0"/>
            </a:endParaRPr>
          </a:p>
          <a:p>
            <a:r>
              <a:rPr lang="de-DE" spc="-55" dirty="0">
                <a:solidFill>
                  <a:schemeClr val="tx1"/>
                </a:solidFill>
                <a:latin typeface="Calibri" panose="020F0502020204030204" pitchFamily="34" charset="0"/>
                <a:cs typeface="Calibri" panose="020F0502020204030204" pitchFamily="34" charset="0"/>
              </a:rPr>
              <a:t>	</a:t>
            </a:r>
            <a:r>
              <a:rPr lang="de-DE" spc="-55" dirty="0">
                <a:solidFill>
                  <a:srgbClr val="92D050"/>
                </a:solidFill>
                <a:latin typeface="Calibri" panose="020F0502020204030204" pitchFamily="34" charset="0"/>
                <a:cs typeface="Calibri" panose="020F0502020204030204" pitchFamily="34" charset="0"/>
              </a:rPr>
              <a:t>grün</a:t>
            </a:r>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pc="-55" dirty="0">
                <a:solidFill>
                  <a:schemeClr val="tx1"/>
                </a:solidFill>
                <a:latin typeface="Calibri" panose="020F0502020204030204" pitchFamily="34" charset="0"/>
                <a:cs typeface="Calibri" panose="020F0502020204030204" pitchFamily="34" charset="0"/>
              </a:rPr>
              <a:t>rezeptfreie Medikamente, Patient zahlt alles</a:t>
            </a:r>
          </a:p>
          <a:p>
            <a:r>
              <a:rPr lang="de-DE" spc="-55" dirty="0">
                <a:solidFill>
                  <a:schemeClr val="tx1"/>
                </a:solidFill>
                <a:latin typeface="Calibri" panose="020F0502020204030204" pitchFamily="34" charset="0"/>
                <a:cs typeface="Calibri" panose="020F0502020204030204" pitchFamily="34" charset="0"/>
              </a:rPr>
              <a:t>	</a:t>
            </a:r>
            <a:r>
              <a:rPr lang="de-DE" spc="-55" dirty="0">
                <a:solidFill>
                  <a:srgbClr val="00AECF"/>
                </a:solidFill>
                <a:latin typeface="Calibri" panose="020F0502020204030204" pitchFamily="34" charset="0"/>
                <a:cs typeface="Calibri" panose="020F0502020204030204" pitchFamily="34" charset="0"/>
              </a:rPr>
              <a:t>blau</a:t>
            </a:r>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pc="-55" dirty="0">
                <a:solidFill>
                  <a:schemeClr val="tx1"/>
                </a:solidFill>
                <a:latin typeface="Calibri" panose="020F0502020204030204" pitchFamily="34" charset="0"/>
                <a:cs typeface="Calibri" panose="020F0502020204030204" pitchFamily="34" charset="0"/>
              </a:rPr>
              <a:t>Privatrezept, Patient zahlt vollen Betrag</a:t>
            </a:r>
          </a:p>
          <a:p>
            <a:r>
              <a:rPr lang="de-DE" spc="-55" dirty="0">
                <a:solidFill>
                  <a:schemeClr val="tx1"/>
                </a:solidFill>
                <a:latin typeface="Calibri" panose="020F0502020204030204" pitchFamily="34" charset="0"/>
                <a:cs typeface="Calibri" panose="020F0502020204030204" pitchFamily="34" charset="0"/>
              </a:rPr>
              <a:t>	</a:t>
            </a:r>
            <a:r>
              <a:rPr lang="de-DE" spc="-55"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gelb</a:t>
            </a:r>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pc="-55" dirty="0">
                <a:solidFill>
                  <a:schemeClr val="tx1"/>
                </a:solidFill>
                <a:latin typeface="Calibri" panose="020F0502020204030204" pitchFamily="34" charset="0"/>
                <a:cs typeface="Calibri" panose="020F0502020204030204" pitchFamily="34" charset="0"/>
              </a:rPr>
              <a:t>starke Schmerzmittel, strenge Kontrolle</a:t>
            </a: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Apotheker gibt Anweisungen zur Einnahme von Medikamenten. Auch hier: Fragen Sie nach wenn etwas nicht klar ist!</a:t>
            </a:r>
          </a:p>
          <a:p>
            <a:pPr marL="285750" indent="-28575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Tipp: Viele rezeptfreie Medikamente gibt es günstiger bei Rossmann, </a:t>
            </a:r>
            <a:r>
              <a:rPr lang="de-DE" spc="-55" dirty="0" err="1">
                <a:solidFill>
                  <a:schemeClr val="tx1"/>
                </a:solidFill>
                <a:latin typeface="Calibri" panose="020F0502020204030204" pitchFamily="34" charset="0"/>
                <a:cs typeface="Calibri" panose="020F0502020204030204" pitchFamily="34" charset="0"/>
              </a:rPr>
              <a:t>dm</a:t>
            </a:r>
            <a:r>
              <a:rPr lang="de-DE" spc="-55" dirty="0">
                <a:solidFill>
                  <a:schemeClr val="tx1"/>
                </a:solidFill>
                <a:latin typeface="Calibri" panose="020F0502020204030204" pitchFamily="34" charset="0"/>
                <a:cs typeface="Calibri" panose="020F0502020204030204" pitchFamily="34" charset="0"/>
              </a:rPr>
              <a:t>, Müller etc.!</a:t>
            </a: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213453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Das rosa Rezept (nur noch selten, viel häufiger digitales </a:t>
            </a:r>
            <a:r>
              <a:rPr lang="de-DE" i="1" dirty="0" err="1">
                <a:latin typeface="Calibri" panose="020F0502020204030204" pitchFamily="34" charset="0"/>
                <a:cs typeface="Calibri" panose="020F0502020204030204" pitchFamily="34" charset="0"/>
              </a:rPr>
              <a:t>eRezept</a:t>
            </a:r>
            <a:r>
              <a:rPr lang="de-DE" dirty="0">
                <a:latin typeface="Calibri" panose="020F0502020204030204" pitchFamily="34" charset="0"/>
                <a:cs typeface="Calibri" panose="020F0502020204030204" pitchFamily="34" charset="0"/>
              </a:rPr>
              <a:t> auf der Karte)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653484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83760F96-C15F-55FE-E05B-F58F5D20996B}"/>
              </a:ext>
            </a:extLst>
          </p:cNvPr>
          <p:cNvPicPr>
            <a:picLocks noChangeAspect="1"/>
          </p:cNvPicPr>
          <p:nvPr/>
        </p:nvPicPr>
        <p:blipFill>
          <a:blip r:embed="rId2"/>
          <a:stretch>
            <a:fillRect/>
          </a:stretch>
        </p:blipFill>
        <p:spPr>
          <a:xfrm>
            <a:off x="719400" y="1258414"/>
            <a:ext cx="6953794" cy="4893733"/>
          </a:xfrm>
          <a:prstGeom prst="rect">
            <a:avLst/>
          </a:prstGeom>
        </p:spPr>
      </p:pic>
      <p:sp>
        <p:nvSpPr>
          <p:cNvPr id="3" name="Textfeld 2">
            <a:extLst>
              <a:ext uri="{FF2B5EF4-FFF2-40B4-BE49-F238E27FC236}">
                <a16:creationId xmlns:a16="http://schemas.microsoft.com/office/drawing/2014/main" id="{06E6E7D0-83B2-018A-FA45-9BB992DF2E6F}"/>
              </a:ext>
            </a:extLst>
          </p:cNvPr>
          <p:cNvSpPr txBox="1"/>
          <p:nvPr/>
        </p:nvSpPr>
        <p:spPr>
          <a:xfrm>
            <a:off x="8201025" y="3076432"/>
            <a:ext cx="3124200" cy="2462213"/>
          </a:xfrm>
          <a:prstGeom prst="rect">
            <a:avLst/>
          </a:prstGeom>
          <a:noFill/>
        </p:spPr>
        <p:txBody>
          <a:bodyPr wrap="square" rtlCol="0">
            <a:spAutoFit/>
          </a:bodyPr>
          <a:lstStyle/>
          <a:p>
            <a:r>
              <a:rPr lang="de-DE" sz="2200" dirty="0"/>
              <a:t>Rezept</a:t>
            </a:r>
            <a:r>
              <a:rPr lang="de-DE" sz="2200" dirty="0">
                <a:solidFill>
                  <a:srgbClr val="AD007C"/>
                </a:solidFill>
              </a:rPr>
              <a:t>pflichtige</a:t>
            </a:r>
            <a:r>
              <a:rPr lang="de-DE" sz="2200" dirty="0"/>
              <a:t> Medikamente: </a:t>
            </a:r>
          </a:p>
          <a:p>
            <a:endParaRPr lang="de-DE" sz="2200" dirty="0"/>
          </a:p>
          <a:p>
            <a:r>
              <a:rPr lang="de-DE" sz="2200" dirty="0"/>
              <a:t>Höhe der Zuzahlung: mindestens 5 Euro, max. 10 Euro </a:t>
            </a:r>
            <a:r>
              <a:rPr lang="de-DE" sz="2200" dirty="0">
                <a:sym typeface="Wingdings" panose="05000000000000000000" pitchFamily="2" charset="2"/>
              </a:rPr>
              <a:t> pro Medikament</a:t>
            </a:r>
          </a:p>
        </p:txBody>
      </p:sp>
    </p:spTree>
    <p:extLst>
      <p:ext uri="{BB962C8B-B14F-4D97-AF65-F5344CB8AC3E}">
        <p14:creationId xmlns:p14="http://schemas.microsoft.com/office/powerpoint/2010/main" val="168877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Das grüne Rezept</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6534840" cy="4970329"/>
          </a:xfrm>
        </p:spPr>
        <p:txBody>
          <a:bodyPr/>
          <a:lstStyle/>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CF199C67-D183-47ED-8D61-D7CCDF3C9ED4}"/>
              </a:ext>
            </a:extLst>
          </p:cNvPr>
          <p:cNvPicPr>
            <a:picLocks noChangeAspect="1"/>
          </p:cNvPicPr>
          <p:nvPr/>
        </p:nvPicPr>
        <p:blipFill>
          <a:blip r:embed="rId2"/>
          <a:stretch>
            <a:fillRect/>
          </a:stretch>
        </p:blipFill>
        <p:spPr>
          <a:xfrm>
            <a:off x="310379" y="1181818"/>
            <a:ext cx="8711701" cy="4896058"/>
          </a:xfrm>
          <a:prstGeom prst="rect">
            <a:avLst/>
          </a:prstGeom>
        </p:spPr>
      </p:pic>
      <p:sp>
        <p:nvSpPr>
          <p:cNvPr id="3" name="Textfeld 2">
            <a:extLst>
              <a:ext uri="{FF2B5EF4-FFF2-40B4-BE49-F238E27FC236}">
                <a16:creationId xmlns:a16="http://schemas.microsoft.com/office/drawing/2014/main" id="{2FCEB426-C155-EADD-BC48-D55E45606E9F}"/>
              </a:ext>
            </a:extLst>
          </p:cNvPr>
          <p:cNvSpPr txBox="1"/>
          <p:nvPr/>
        </p:nvSpPr>
        <p:spPr>
          <a:xfrm>
            <a:off x="8084966" y="3768362"/>
            <a:ext cx="3387634" cy="1107996"/>
          </a:xfrm>
          <a:prstGeom prst="rect">
            <a:avLst/>
          </a:prstGeom>
          <a:noFill/>
        </p:spPr>
        <p:txBody>
          <a:bodyPr wrap="square" rtlCol="0">
            <a:spAutoFit/>
          </a:bodyPr>
          <a:lstStyle/>
          <a:p>
            <a:r>
              <a:rPr lang="de-DE" sz="2200" dirty="0"/>
              <a:t>Für rezept</a:t>
            </a:r>
            <a:r>
              <a:rPr lang="de-DE" sz="2200" dirty="0">
                <a:solidFill>
                  <a:srgbClr val="AD007C"/>
                </a:solidFill>
              </a:rPr>
              <a:t>freie</a:t>
            </a:r>
            <a:r>
              <a:rPr lang="de-DE" sz="2200" dirty="0"/>
              <a:t> Arzneimittel.</a:t>
            </a:r>
          </a:p>
          <a:p>
            <a:r>
              <a:rPr lang="de-DE" sz="2200" dirty="0"/>
              <a:t>Kosten dafür müssen selbst gezahlt werden.</a:t>
            </a:r>
          </a:p>
        </p:txBody>
      </p:sp>
    </p:spTree>
    <p:extLst>
      <p:ext uri="{BB962C8B-B14F-4D97-AF65-F5344CB8AC3E}">
        <p14:creationId xmlns:p14="http://schemas.microsoft.com/office/powerpoint/2010/main" val="298261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Das blaue oder auch weiße Rezept (Privatrezept)</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6534840" cy="4970329"/>
          </a:xfrm>
        </p:spPr>
        <p:txBody>
          <a:bodyPr/>
          <a:lstStyle/>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3" name="Textfeld 2">
            <a:extLst>
              <a:ext uri="{FF2B5EF4-FFF2-40B4-BE49-F238E27FC236}">
                <a16:creationId xmlns:a16="http://schemas.microsoft.com/office/drawing/2014/main" id="{2FCEB426-C155-EADD-BC48-D55E45606E9F}"/>
              </a:ext>
            </a:extLst>
          </p:cNvPr>
          <p:cNvSpPr txBox="1"/>
          <p:nvPr/>
        </p:nvSpPr>
        <p:spPr>
          <a:xfrm>
            <a:off x="8231505" y="3143107"/>
            <a:ext cx="3387634" cy="2462213"/>
          </a:xfrm>
          <a:prstGeom prst="rect">
            <a:avLst/>
          </a:prstGeom>
          <a:noFill/>
        </p:spPr>
        <p:txBody>
          <a:bodyPr wrap="square" rtlCol="0">
            <a:spAutoFit/>
          </a:bodyPr>
          <a:lstStyle/>
          <a:p>
            <a:r>
              <a:rPr lang="de-DE" sz="2200" dirty="0">
                <a:solidFill>
                  <a:schemeClr val="tx2"/>
                </a:solidFill>
              </a:rPr>
              <a:t>verschreibungspflichtiges </a:t>
            </a:r>
            <a:r>
              <a:rPr lang="de-DE" sz="2200" dirty="0"/>
              <a:t>Mittel, das nicht zum Leistungskatalog der Kassen gehört:</a:t>
            </a:r>
          </a:p>
          <a:p>
            <a:endParaRPr lang="de-DE" sz="2200" dirty="0"/>
          </a:p>
          <a:p>
            <a:r>
              <a:rPr lang="de-DE" sz="2200" dirty="0"/>
              <a:t>Kosten dafür müssen </a:t>
            </a:r>
            <a:r>
              <a:rPr lang="de-DE" sz="2200" dirty="0">
                <a:solidFill>
                  <a:schemeClr val="tx2"/>
                </a:solidFill>
              </a:rPr>
              <a:t>selbst gezahlt</a:t>
            </a:r>
            <a:r>
              <a:rPr lang="de-DE" sz="2200" dirty="0"/>
              <a:t> werden.</a:t>
            </a:r>
          </a:p>
        </p:txBody>
      </p:sp>
      <p:pic>
        <p:nvPicPr>
          <p:cNvPr id="5" name="Grafik 4">
            <a:extLst>
              <a:ext uri="{FF2B5EF4-FFF2-40B4-BE49-F238E27FC236}">
                <a16:creationId xmlns:a16="http://schemas.microsoft.com/office/drawing/2014/main" id="{47D93F82-C4E7-8FA2-713E-AD3B1ED931D2}"/>
              </a:ext>
            </a:extLst>
          </p:cNvPr>
          <p:cNvPicPr>
            <a:picLocks noChangeAspect="1"/>
          </p:cNvPicPr>
          <p:nvPr/>
        </p:nvPicPr>
        <p:blipFill>
          <a:blip r:embed="rId2"/>
          <a:stretch>
            <a:fillRect/>
          </a:stretch>
        </p:blipFill>
        <p:spPr>
          <a:xfrm>
            <a:off x="719400" y="1366163"/>
            <a:ext cx="7152976" cy="5071348"/>
          </a:xfrm>
          <a:prstGeom prst="rect">
            <a:avLst/>
          </a:prstGeom>
        </p:spPr>
      </p:pic>
    </p:spTree>
    <p:extLst>
      <p:ext uri="{BB962C8B-B14F-4D97-AF65-F5344CB8AC3E}">
        <p14:creationId xmlns:p14="http://schemas.microsoft.com/office/powerpoint/2010/main" val="3677526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Die „Überweisung“</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3410811" cy="4970329"/>
          </a:xfrm>
        </p:spPr>
        <p:txBody>
          <a:bodyPr/>
          <a:lstStyle/>
          <a:p>
            <a:endParaRPr lang="de-DE" sz="22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Überweisung vom Hausarzt zum Facharzt (Internist, Orthopäde, …)</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Warum? </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dient dem Informationsaustausch zwischen Haus- und Facharzt</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z.B. sammelt Hausarzt Facharztbefunde und kann sie zu einem Gesamtbild zusammenfügen</a:t>
            </a: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186A5E15-EE64-814F-18E7-DE05F37DBF33}"/>
              </a:ext>
            </a:extLst>
          </p:cNvPr>
          <p:cNvPicPr>
            <a:picLocks noChangeAspect="1"/>
          </p:cNvPicPr>
          <p:nvPr/>
        </p:nvPicPr>
        <p:blipFill>
          <a:blip r:embed="rId2"/>
          <a:stretch>
            <a:fillRect/>
          </a:stretch>
        </p:blipFill>
        <p:spPr>
          <a:xfrm>
            <a:off x="5529422" y="1309239"/>
            <a:ext cx="6394165" cy="4506364"/>
          </a:xfrm>
          <a:prstGeom prst="rect">
            <a:avLst/>
          </a:prstGeom>
        </p:spPr>
      </p:pic>
      <p:pic>
        <p:nvPicPr>
          <p:cNvPr id="4" name="Grafik 3">
            <a:extLst>
              <a:ext uri="{FF2B5EF4-FFF2-40B4-BE49-F238E27FC236}">
                <a16:creationId xmlns:a16="http://schemas.microsoft.com/office/drawing/2014/main" id="{2B884083-FE8B-649C-8EBA-A1562CF19191}"/>
              </a:ext>
            </a:extLst>
          </p:cNvPr>
          <p:cNvPicPr>
            <a:picLocks noChangeAspect="1"/>
          </p:cNvPicPr>
          <p:nvPr/>
        </p:nvPicPr>
        <p:blipFill>
          <a:blip r:embed="rId3"/>
          <a:stretch>
            <a:fillRect/>
          </a:stretch>
        </p:blipFill>
        <p:spPr>
          <a:xfrm>
            <a:off x="4248150" y="3528594"/>
            <a:ext cx="4400549" cy="2933699"/>
          </a:xfrm>
          <a:prstGeom prst="rect">
            <a:avLst/>
          </a:prstGeom>
        </p:spPr>
      </p:pic>
    </p:spTree>
    <p:extLst>
      <p:ext uri="{BB962C8B-B14F-4D97-AF65-F5344CB8AC3E}">
        <p14:creationId xmlns:p14="http://schemas.microsoft.com/office/powerpoint/2010/main" val="579880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Die „Krankschreibung“</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9"/>
            <a:ext cx="10443900" cy="2780582"/>
          </a:xfrm>
        </p:spPr>
        <p:txBody>
          <a:bodyPr/>
          <a:lstStyle/>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 </a:t>
            </a:r>
            <a:r>
              <a:rPr lang="de-DE" sz="2200" spc="-55" dirty="0">
                <a:solidFill>
                  <a:schemeClr val="tx1"/>
                </a:solidFill>
                <a:latin typeface="Calibri" panose="020F0502020204030204" pitchFamily="34" charset="0"/>
                <a:cs typeface="Calibri" panose="020F0502020204030204" pitchFamily="34" charset="0"/>
              </a:rPr>
              <a:t>Für gesetzlich Krankenversicherte ist die </a:t>
            </a:r>
            <a:r>
              <a:rPr lang="de-DE" sz="2200" spc="-55" dirty="0">
                <a:solidFill>
                  <a:srgbClr val="AD007C"/>
                </a:solidFill>
                <a:latin typeface="Calibri" panose="020F0502020204030204" pitchFamily="34" charset="0"/>
                <a:cs typeface="Calibri" panose="020F0502020204030204" pitchFamily="34" charset="0"/>
              </a:rPr>
              <a:t>Arbeitsunfähigkeitsbescheinigung</a:t>
            </a:r>
            <a:r>
              <a:rPr lang="de-DE" sz="2200" spc="-55" dirty="0">
                <a:solidFill>
                  <a:schemeClr val="tx1"/>
                </a:solidFill>
                <a:latin typeface="Calibri" panose="020F0502020204030204" pitchFamily="34" charset="0"/>
                <a:cs typeface="Calibri" panose="020F0502020204030204" pitchFamily="34" charset="0"/>
              </a:rPr>
              <a:t> seit dem 1. Januar 2023 digital. </a:t>
            </a: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z="2200" spc="-55" dirty="0">
                <a:solidFill>
                  <a:schemeClr val="tx1"/>
                </a:solidFill>
                <a:latin typeface="Calibri" panose="020F0502020204030204" pitchFamily="34" charset="0"/>
                <a:cs typeface="Calibri" panose="020F0502020204030204" pitchFamily="34" charset="0"/>
              </a:rPr>
              <a:t>Die Arztpraxis übermittelt die Krankmeldung elektronisch an die gesetzliche Krankenkasse.</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Gesetzlich Versicherte müssen sich bei ihren Arbeitgebern, wie gewohnt, krank melden.</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Bei ärztlicher Krankschreibung rufen Arbeitgeber die Krankmeldung direkt digital bei der Krankenkasse ab.</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16FB8794-CBD4-35C5-A310-98F546C61981}"/>
              </a:ext>
            </a:extLst>
          </p:cNvPr>
          <p:cNvPicPr>
            <a:picLocks noChangeAspect="1"/>
          </p:cNvPicPr>
          <p:nvPr/>
        </p:nvPicPr>
        <p:blipFill>
          <a:blip r:embed="rId2"/>
          <a:stretch>
            <a:fillRect/>
          </a:stretch>
        </p:blipFill>
        <p:spPr>
          <a:xfrm>
            <a:off x="7855421" y="3749209"/>
            <a:ext cx="3617179" cy="2402938"/>
          </a:xfrm>
          <a:prstGeom prst="rect">
            <a:avLst/>
          </a:prstGeom>
        </p:spPr>
      </p:pic>
      <p:sp>
        <p:nvSpPr>
          <p:cNvPr id="5" name="Textfeld 4">
            <a:extLst>
              <a:ext uri="{FF2B5EF4-FFF2-40B4-BE49-F238E27FC236}">
                <a16:creationId xmlns:a16="http://schemas.microsoft.com/office/drawing/2014/main" id="{B88C0F62-0C73-E73F-BE1A-E6D983CC71B6}"/>
              </a:ext>
            </a:extLst>
          </p:cNvPr>
          <p:cNvSpPr txBox="1"/>
          <p:nvPr/>
        </p:nvSpPr>
        <p:spPr>
          <a:xfrm>
            <a:off x="607804" y="4229100"/>
            <a:ext cx="7024425" cy="144655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AD007C"/>
              </a:buClr>
              <a:buSzTx/>
              <a:buFont typeface="Wingdings" panose="05000000000000000000" pitchFamily="2" charset="2"/>
              <a:buChar char="v"/>
              <a:tabLst/>
              <a:defRPr/>
            </a:pPr>
            <a:r>
              <a:rPr kumimoji="0" lang="de-DE" sz="2200" b="0" i="0" u="none" strike="noStrike" kern="1200" cap="none" spc="-5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Gesetzlich versicherte Patient*innen erhalten nur einen </a:t>
            </a:r>
            <a:r>
              <a:rPr kumimoji="0" lang="de-DE" sz="2200" b="0" i="0" u="none" strike="noStrike" kern="1200" cap="none" spc="-55" normalizeH="0" baseline="0" noProof="0" dirty="0">
                <a:ln>
                  <a:noFill/>
                </a:ln>
                <a:solidFill>
                  <a:srgbClr val="AD007C"/>
                </a:solidFill>
                <a:effectLst/>
                <a:uLnTx/>
                <a:uFillTx/>
                <a:latin typeface="Calibri" panose="020F0502020204030204" pitchFamily="34" charset="0"/>
                <a:ea typeface="+mn-ea"/>
                <a:cs typeface="Calibri" panose="020F0502020204030204" pitchFamily="34" charset="0"/>
              </a:rPr>
              <a:t>Papierausdruck</a:t>
            </a:r>
            <a:r>
              <a:rPr kumimoji="0" lang="de-DE" sz="2200" b="0" i="0" u="none" strike="noStrike" kern="1200" cap="none" spc="-5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für ihre Unterlagen</a:t>
            </a:r>
            <a:r>
              <a:rPr kumimoji="0" lang="de-DE" sz="2200" b="0" i="0" u="none" strike="noStrike" kern="1200" cap="none" spc="-55" normalizeH="0" baseline="0" noProof="0" dirty="0">
                <a:ln>
                  <a:noFill/>
                </a:ln>
                <a:solidFill>
                  <a:srgbClr val="AD007C"/>
                </a:solidFill>
                <a:effectLst/>
                <a:uLnTx/>
                <a:uFillTx/>
                <a:latin typeface="Calibri" panose="020F0502020204030204" pitchFamily="34" charset="0"/>
                <a:ea typeface="+mn-ea"/>
                <a:cs typeface="Calibri" panose="020F0502020204030204" pitchFamily="34" charset="0"/>
              </a:rPr>
              <a:t>. Diesen sollten Sie aufheben, besonders, wenn Sie in der Prüfungszeit krank werden.</a:t>
            </a:r>
          </a:p>
        </p:txBody>
      </p:sp>
    </p:spTree>
    <p:extLst>
      <p:ext uri="{BB962C8B-B14F-4D97-AF65-F5344CB8AC3E}">
        <p14:creationId xmlns:p14="http://schemas.microsoft.com/office/powerpoint/2010/main" val="162899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772"/>
            <a:ext cx="11926145" cy="6708456"/>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sz="1200"/>
          </a:p>
        </p:txBody>
      </p:sp>
      <p:sp>
        <p:nvSpPr>
          <p:cNvPr id="3" name="TextBox 3"/>
          <p:cNvSpPr txBox="1"/>
          <p:nvPr/>
        </p:nvSpPr>
        <p:spPr>
          <a:xfrm>
            <a:off x="685800" y="2839055"/>
            <a:ext cx="11123023" cy="3505190"/>
          </a:xfrm>
          <a:prstGeom prst="rect">
            <a:avLst/>
          </a:prstGeom>
        </p:spPr>
        <p:txBody>
          <a:bodyPr wrap="square" lIns="0" tIns="0" rIns="0" bIns="0" rtlCol="0" anchor="t">
            <a:spAutoFit/>
          </a:bodyPr>
          <a:lstStyle/>
          <a:p>
            <a:pPr algn="just">
              <a:lnSpc>
                <a:spcPts val="2800"/>
              </a:lnSpc>
              <a:spcBef>
                <a:spcPct val="0"/>
              </a:spcBef>
            </a:pPr>
            <a:endParaRPr sz="1200" dirty="0"/>
          </a:p>
          <a:p>
            <a:pPr algn="just">
              <a:lnSpc>
                <a:spcPts val="3127"/>
              </a:lnSpc>
              <a:spcBef>
                <a:spcPct val="0"/>
              </a:spcBef>
            </a:pPr>
            <a:r>
              <a:rPr lang="en-US" sz="2233" b="1" dirty="0" err="1">
                <a:solidFill>
                  <a:srgbClr val="A3017C"/>
                </a:solidFill>
                <a:latin typeface="Canva Sans Bold"/>
                <a:ea typeface="Canva Sans Bold"/>
                <a:cs typeface="Canva Sans Bold"/>
                <a:sym typeface="Canva Sans Bold"/>
              </a:rPr>
              <a:t>Diese</a:t>
            </a:r>
            <a:r>
              <a:rPr lang="en-US" sz="2233" b="1" dirty="0">
                <a:solidFill>
                  <a:srgbClr val="A3017C"/>
                </a:solidFill>
                <a:latin typeface="Canva Sans Bold"/>
                <a:ea typeface="Canva Sans Bold"/>
                <a:cs typeface="Canva Sans Bold"/>
                <a:sym typeface="Canva Sans Bold"/>
              </a:rPr>
              <a:t> </a:t>
            </a:r>
            <a:r>
              <a:rPr lang="en-US" sz="2233" b="1" dirty="0" err="1">
                <a:solidFill>
                  <a:srgbClr val="A3017C"/>
                </a:solidFill>
                <a:latin typeface="Canva Sans Bold"/>
                <a:ea typeface="Canva Sans Bold"/>
                <a:cs typeface="Canva Sans Bold"/>
                <a:sym typeface="Canva Sans Bold"/>
              </a:rPr>
              <a:t>Präsentation</a:t>
            </a:r>
            <a:r>
              <a:rPr lang="en-US" sz="2233" b="1" dirty="0">
                <a:solidFill>
                  <a:srgbClr val="A3017C"/>
                </a:solidFill>
                <a:latin typeface="Canva Sans Bold"/>
                <a:ea typeface="Canva Sans Bold"/>
                <a:cs typeface="Canva Sans Bold"/>
                <a:sym typeface="Canva Sans Bold"/>
              </a:rPr>
              <a:t> </a:t>
            </a:r>
            <a:r>
              <a:rPr lang="en-US" sz="2233" b="1" dirty="0" err="1">
                <a:solidFill>
                  <a:srgbClr val="A3017C"/>
                </a:solidFill>
                <a:latin typeface="Canva Sans Bold"/>
                <a:ea typeface="Canva Sans Bold"/>
                <a:cs typeface="Canva Sans Bold"/>
                <a:sym typeface="Canva Sans Bold"/>
              </a:rPr>
              <a:t>ist</a:t>
            </a:r>
            <a:r>
              <a:rPr lang="en-US" sz="2233" b="1" dirty="0">
                <a:solidFill>
                  <a:srgbClr val="A3017C"/>
                </a:solidFill>
                <a:latin typeface="Canva Sans Bold"/>
                <a:ea typeface="Canva Sans Bold"/>
                <a:cs typeface="Canva Sans Bold"/>
                <a:sym typeface="Canva Sans Bold"/>
              </a:rPr>
              <a:t> die </a:t>
            </a:r>
            <a:r>
              <a:rPr lang="en-US" sz="2233" b="1" dirty="0" err="1">
                <a:solidFill>
                  <a:srgbClr val="A3017C"/>
                </a:solidFill>
                <a:latin typeface="Canva Sans Bold"/>
                <a:ea typeface="Canva Sans Bold"/>
                <a:cs typeface="Canva Sans Bold"/>
                <a:sym typeface="Canva Sans Bold"/>
              </a:rPr>
              <a:t>fünfte</a:t>
            </a:r>
            <a:r>
              <a:rPr lang="en-US" sz="2233" b="1" dirty="0">
                <a:solidFill>
                  <a:srgbClr val="A3017C"/>
                </a:solidFill>
                <a:latin typeface="Canva Sans Bold"/>
                <a:ea typeface="Canva Sans Bold"/>
                <a:cs typeface="Canva Sans Bold"/>
                <a:sym typeface="Canva Sans Bold"/>
              </a:rPr>
              <a:t> von </a:t>
            </a:r>
            <a:r>
              <a:rPr lang="en-US" sz="2233" b="1" dirty="0" err="1">
                <a:solidFill>
                  <a:srgbClr val="A3017C"/>
                </a:solidFill>
                <a:latin typeface="Canva Sans Bold"/>
                <a:ea typeface="Canva Sans Bold"/>
                <a:cs typeface="Canva Sans Bold"/>
                <a:sym typeface="Canva Sans Bold"/>
              </a:rPr>
              <a:t>insgesamt</a:t>
            </a:r>
            <a:r>
              <a:rPr lang="en-US" sz="2233" b="1" dirty="0">
                <a:solidFill>
                  <a:srgbClr val="A3017C"/>
                </a:solidFill>
                <a:latin typeface="Canva Sans Bold"/>
                <a:ea typeface="Canva Sans Bold"/>
                <a:cs typeface="Canva Sans Bold"/>
                <a:sym typeface="Canva Sans Bold"/>
              </a:rPr>
              <a:t> </a:t>
            </a:r>
            <a:r>
              <a:rPr lang="en-US" sz="2233" b="1" dirty="0" err="1">
                <a:solidFill>
                  <a:srgbClr val="A3017C"/>
                </a:solidFill>
                <a:latin typeface="Canva Sans Bold"/>
                <a:ea typeface="Canva Sans Bold"/>
                <a:cs typeface="Canva Sans Bold"/>
                <a:sym typeface="Canva Sans Bold"/>
              </a:rPr>
              <a:t>sieben</a:t>
            </a:r>
            <a:r>
              <a:rPr lang="en-US" sz="2233" dirty="0">
                <a:solidFill>
                  <a:srgbClr val="A3017C"/>
                </a:solidFill>
                <a:latin typeface="Canva Sans"/>
                <a:ea typeface="Canva Sans"/>
                <a:cs typeface="Canva Sans"/>
                <a:sym typeface="Canva Sans"/>
              </a:rPr>
              <a:t>.</a:t>
            </a:r>
            <a:r>
              <a:rPr lang="en-US" sz="2233" dirty="0">
                <a:solidFill>
                  <a:srgbClr val="000000"/>
                </a:solidFill>
                <a:latin typeface="Canva Sans"/>
                <a:ea typeface="Canva Sans"/>
                <a:cs typeface="Canva Sans"/>
                <a:sym typeface="Canva Sans"/>
              </a:rPr>
              <a:t> Sie </a:t>
            </a:r>
            <a:r>
              <a:rPr lang="en-US" sz="2233" dirty="0" err="1">
                <a:solidFill>
                  <a:srgbClr val="000000"/>
                </a:solidFill>
                <a:latin typeface="Canva Sans"/>
                <a:ea typeface="Canva Sans"/>
                <a:cs typeface="Canva Sans"/>
                <a:sym typeface="Canva Sans"/>
              </a:rPr>
              <a:t>beschäftigt</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sich</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mit</a:t>
            </a:r>
            <a:r>
              <a:rPr lang="en-US" sz="2233" dirty="0">
                <a:solidFill>
                  <a:srgbClr val="000000"/>
                </a:solidFill>
                <a:latin typeface="Canva Sans"/>
                <a:ea typeface="Canva Sans"/>
                <a:cs typeface="Canva Sans"/>
                <a:sym typeface="Canva Sans"/>
              </a:rPr>
              <a:t> </a:t>
            </a:r>
            <a:r>
              <a:rPr lang="en-US" sz="2233" b="1" dirty="0">
                <a:solidFill>
                  <a:srgbClr val="A3017C"/>
                </a:solidFill>
                <a:latin typeface="Canva Sans Bold"/>
                <a:ea typeface="Canva Sans Bold"/>
                <a:cs typeface="Canva Sans Bold"/>
                <a:sym typeface="Canva Sans Bold"/>
              </a:rPr>
              <a:t>dem </a:t>
            </a:r>
            <a:r>
              <a:rPr lang="en-US" sz="2233" b="1" dirty="0" err="1">
                <a:solidFill>
                  <a:srgbClr val="A3017C"/>
                </a:solidFill>
                <a:latin typeface="Canva Sans Bold"/>
                <a:ea typeface="Canva Sans Bold"/>
                <a:cs typeface="Canva Sans Bold"/>
                <a:sym typeface="Canva Sans Bold"/>
              </a:rPr>
              <a:t>Gesundheitssystem</a:t>
            </a:r>
            <a:r>
              <a:rPr lang="en-US" sz="2233" b="1" dirty="0">
                <a:solidFill>
                  <a:srgbClr val="A3017C"/>
                </a:solidFill>
                <a:latin typeface="Canva Sans Bold"/>
                <a:ea typeface="Canva Sans Bold"/>
                <a:cs typeface="Canva Sans Bold"/>
                <a:sym typeface="Canva Sans Bold"/>
              </a:rPr>
              <a:t> in Deutschland und </a:t>
            </a:r>
            <a:r>
              <a:rPr lang="en-US" sz="2233" b="1" dirty="0" err="1">
                <a:solidFill>
                  <a:srgbClr val="A3017C"/>
                </a:solidFill>
                <a:latin typeface="Canva Sans Bold"/>
                <a:ea typeface="Canva Sans Bold"/>
                <a:cs typeface="Canva Sans Bold"/>
                <a:sym typeface="Canva Sans Bold"/>
              </a:rPr>
              <a:t>erklärt</a:t>
            </a:r>
            <a:r>
              <a:rPr lang="en-US" sz="2233" b="1" dirty="0">
                <a:solidFill>
                  <a:srgbClr val="A3017C"/>
                </a:solidFill>
                <a:latin typeface="Canva Sans Bold"/>
                <a:ea typeface="Canva Sans Bold"/>
                <a:cs typeface="Canva Sans Bold"/>
                <a:sym typeface="Canva Sans Bold"/>
              </a:rPr>
              <a:t> Ihnen, was Sie </a:t>
            </a:r>
            <a:r>
              <a:rPr lang="en-US" sz="2233" b="1" dirty="0" err="1">
                <a:solidFill>
                  <a:srgbClr val="A3017C"/>
                </a:solidFill>
                <a:latin typeface="Canva Sans Bold"/>
                <a:ea typeface="Canva Sans Bold"/>
                <a:cs typeface="Canva Sans Bold"/>
                <a:sym typeface="Canva Sans Bold"/>
              </a:rPr>
              <a:t>als</a:t>
            </a:r>
            <a:r>
              <a:rPr lang="en-US" sz="2233" b="1" dirty="0">
                <a:solidFill>
                  <a:srgbClr val="A3017C"/>
                </a:solidFill>
                <a:latin typeface="Canva Sans Bold"/>
                <a:ea typeface="Canva Sans Bold"/>
                <a:cs typeface="Canva Sans Bold"/>
                <a:sym typeface="Canva Sans Bold"/>
              </a:rPr>
              <a:t> </a:t>
            </a:r>
            <a:r>
              <a:rPr lang="en-US" sz="2233" b="1" dirty="0" err="1">
                <a:solidFill>
                  <a:srgbClr val="A3017C"/>
                </a:solidFill>
                <a:latin typeface="Canva Sans Bold"/>
                <a:ea typeface="Canva Sans Bold"/>
                <a:cs typeface="Canva Sans Bold"/>
                <a:sym typeface="Canva Sans Bold"/>
              </a:rPr>
              <a:t>Studierende</a:t>
            </a:r>
            <a:r>
              <a:rPr lang="en-US" sz="2233" b="1" dirty="0">
                <a:solidFill>
                  <a:srgbClr val="A3017C"/>
                </a:solidFill>
                <a:latin typeface="Canva Sans Bold"/>
                <a:ea typeface="Canva Sans Bold"/>
                <a:cs typeface="Canva Sans Bold"/>
                <a:sym typeface="Canva Sans Bold"/>
              </a:rPr>
              <a:t>(r) </a:t>
            </a:r>
            <a:r>
              <a:rPr lang="en-US" sz="2233" b="1" dirty="0" err="1">
                <a:solidFill>
                  <a:srgbClr val="A3017C"/>
                </a:solidFill>
                <a:latin typeface="Canva Sans Bold"/>
                <a:ea typeface="Canva Sans Bold"/>
                <a:cs typeface="Canva Sans Bold"/>
                <a:sym typeface="Canva Sans Bold"/>
              </a:rPr>
              <a:t>beachten</a:t>
            </a:r>
            <a:r>
              <a:rPr lang="en-US" sz="2233" b="1" dirty="0">
                <a:solidFill>
                  <a:srgbClr val="A3017C"/>
                </a:solidFill>
                <a:latin typeface="Canva Sans Bold"/>
                <a:ea typeface="Canva Sans Bold"/>
                <a:cs typeface="Canva Sans Bold"/>
                <a:sym typeface="Canva Sans Bold"/>
              </a:rPr>
              <a:t> </a:t>
            </a:r>
            <a:r>
              <a:rPr lang="en-US" sz="2233" b="1" dirty="0" err="1">
                <a:solidFill>
                  <a:srgbClr val="A3017C"/>
                </a:solidFill>
                <a:latin typeface="Canva Sans Bold"/>
                <a:ea typeface="Canva Sans Bold"/>
                <a:cs typeface="Canva Sans Bold"/>
                <a:sym typeface="Canva Sans Bold"/>
              </a:rPr>
              <a:t>müssen</a:t>
            </a:r>
            <a:r>
              <a:rPr lang="en-US" sz="2233" dirty="0">
                <a:solidFill>
                  <a:srgbClr val="000000"/>
                </a:solidFill>
                <a:latin typeface="Canva Sans"/>
                <a:ea typeface="Canva Sans"/>
                <a:cs typeface="Canva Sans"/>
                <a:sym typeface="Canva Sans"/>
              </a:rPr>
              <a:t>. Wir </a:t>
            </a:r>
            <a:r>
              <a:rPr lang="en-US" sz="2233" dirty="0" err="1">
                <a:solidFill>
                  <a:srgbClr val="000000"/>
                </a:solidFill>
                <a:latin typeface="Canva Sans"/>
                <a:ea typeface="Canva Sans"/>
                <a:cs typeface="Canva Sans"/>
                <a:sym typeface="Canva Sans"/>
              </a:rPr>
              <a:t>empfehlen</a:t>
            </a:r>
            <a:r>
              <a:rPr lang="en-US" sz="2233" dirty="0">
                <a:solidFill>
                  <a:srgbClr val="000000"/>
                </a:solidFill>
                <a:latin typeface="Canva Sans"/>
                <a:ea typeface="Canva Sans"/>
                <a:cs typeface="Canva Sans"/>
                <a:sym typeface="Canva Sans"/>
              </a:rPr>
              <a:t>, alle </a:t>
            </a:r>
            <a:r>
              <a:rPr lang="en-US" sz="2233" dirty="0" err="1">
                <a:solidFill>
                  <a:srgbClr val="000000"/>
                </a:solidFill>
                <a:latin typeface="Canva Sans"/>
                <a:ea typeface="Canva Sans"/>
                <a:cs typeface="Canva Sans"/>
                <a:sym typeface="Canva Sans"/>
              </a:rPr>
              <a:t>Präsentationen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sorgfältig</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durchzusehen</a:t>
            </a:r>
            <a:r>
              <a:rPr lang="en-US" sz="2233" dirty="0">
                <a:solidFill>
                  <a:srgbClr val="000000"/>
                </a:solidFill>
                <a:latin typeface="Canva Sans"/>
                <a:ea typeface="Canva Sans"/>
                <a:cs typeface="Canva Sans"/>
                <a:sym typeface="Canva Sans"/>
              </a:rPr>
              <a:t>, um gut </a:t>
            </a:r>
            <a:r>
              <a:rPr lang="en-US" sz="2233" dirty="0" err="1">
                <a:solidFill>
                  <a:srgbClr val="000000"/>
                </a:solidFill>
                <a:latin typeface="Canva Sans"/>
                <a:ea typeface="Canva Sans"/>
                <a:cs typeface="Canva Sans"/>
                <a:sym typeface="Canva Sans"/>
              </a:rPr>
              <a:t>vorbereitet</a:t>
            </a:r>
            <a:r>
              <a:rPr lang="en-US" sz="2233" dirty="0">
                <a:solidFill>
                  <a:srgbClr val="000000"/>
                </a:solidFill>
                <a:latin typeface="Canva Sans"/>
                <a:ea typeface="Canva Sans"/>
                <a:cs typeface="Canva Sans"/>
                <a:sym typeface="Canva Sans"/>
              </a:rPr>
              <a:t> in </a:t>
            </a:r>
            <a:r>
              <a:rPr lang="en-US" sz="2233" dirty="0" err="1">
                <a:solidFill>
                  <a:srgbClr val="000000"/>
                </a:solidFill>
                <a:latin typeface="Canva Sans"/>
                <a:ea typeface="Canva Sans"/>
                <a:cs typeface="Canva Sans"/>
                <a:sym typeface="Canva Sans"/>
              </a:rPr>
              <a:t>Ihr</a:t>
            </a:r>
            <a:r>
              <a:rPr lang="en-US" sz="2233" dirty="0">
                <a:solidFill>
                  <a:srgbClr val="000000"/>
                </a:solidFill>
                <a:latin typeface="Canva Sans"/>
                <a:ea typeface="Canva Sans"/>
                <a:cs typeface="Canva Sans"/>
                <a:sym typeface="Canva Sans"/>
              </a:rPr>
              <a:t> Studium </a:t>
            </a:r>
            <a:r>
              <a:rPr lang="en-US" sz="2233" dirty="0" err="1">
                <a:solidFill>
                  <a:srgbClr val="000000"/>
                </a:solidFill>
                <a:latin typeface="Canva Sans"/>
                <a:ea typeface="Canva Sans"/>
                <a:cs typeface="Canva Sans"/>
                <a:sym typeface="Canva Sans"/>
              </a:rPr>
              <a:t>zu</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starten</a:t>
            </a:r>
            <a:r>
              <a:rPr lang="en-US" sz="2233" dirty="0">
                <a:solidFill>
                  <a:srgbClr val="000000"/>
                </a:solidFill>
                <a:latin typeface="Canva Sans"/>
                <a:ea typeface="Canva Sans"/>
                <a:cs typeface="Canva Sans"/>
                <a:sym typeface="Canva Sans"/>
              </a:rPr>
              <a:t> und </a:t>
            </a:r>
            <a:r>
              <a:rPr lang="en-US" sz="2233" dirty="0" err="1">
                <a:solidFill>
                  <a:srgbClr val="000000"/>
                </a:solidFill>
                <a:latin typeface="Canva Sans"/>
                <a:ea typeface="Canva Sans"/>
                <a:cs typeface="Canva Sans"/>
                <a:sym typeface="Canva Sans"/>
              </a:rPr>
              <a:t>wichtige</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Fragen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zu</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klären</a:t>
            </a:r>
            <a:r>
              <a:rPr lang="en-US" sz="2233" dirty="0">
                <a:solidFill>
                  <a:srgbClr val="000000"/>
                </a:solidFill>
                <a:latin typeface="Canva Sans"/>
                <a:ea typeface="Canva Sans"/>
                <a:cs typeface="Canva Sans"/>
                <a:sym typeface="Canva Sans"/>
              </a:rPr>
              <a:t>.</a:t>
            </a:r>
          </a:p>
          <a:p>
            <a:pPr algn="just">
              <a:lnSpc>
                <a:spcPts val="3127"/>
              </a:lnSpc>
              <a:spcBef>
                <a:spcPct val="0"/>
              </a:spcBef>
            </a:pPr>
            <a:endParaRPr lang="en-US" sz="2233" dirty="0">
              <a:solidFill>
                <a:srgbClr val="000000"/>
              </a:solidFill>
              <a:latin typeface="Canva Sans"/>
              <a:ea typeface="Canva Sans"/>
              <a:cs typeface="Canva Sans"/>
              <a:sym typeface="Canva Sans"/>
            </a:endParaRPr>
          </a:p>
          <a:p>
            <a:pPr algn="just">
              <a:lnSpc>
                <a:spcPts val="3127"/>
              </a:lnSpc>
              <a:spcBef>
                <a:spcPct val="0"/>
              </a:spcBef>
            </a:pPr>
            <a:r>
              <a:rPr lang="en-US" sz="2233" dirty="0">
                <a:solidFill>
                  <a:srgbClr val="000000"/>
                </a:solidFill>
                <a:latin typeface="Canva Sans"/>
                <a:ea typeface="Canva Sans"/>
                <a:cs typeface="Canva Sans"/>
                <a:sym typeface="Canva Sans"/>
              </a:rPr>
              <a:t>Alle </a:t>
            </a:r>
            <a:r>
              <a:rPr lang="en-US" sz="2233" dirty="0" err="1">
                <a:solidFill>
                  <a:srgbClr val="000000"/>
                </a:solidFill>
                <a:latin typeface="Canva Sans"/>
                <a:ea typeface="Canva Sans"/>
                <a:cs typeface="Canva Sans"/>
                <a:sym typeface="Canva Sans"/>
              </a:rPr>
              <a:t>Präsentationen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sind</a:t>
            </a:r>
            <a:r>
              <a:rPr lang="en-US" sz="2233" dirty="0">
                <a:solidFill>
                  <a:srgbClr val="000000"/>
                </a:solidFill>
                <a:latin typeface="Canva Sans"/>
                <a:ea typeface="Canva Sans"/>
                <a:cs typeface="Canva Sans"/>
                <a:sym typeface="Canva Sans"/>
              </a:rPr>
              <a:t> online </a:t>
            </a:r>
            <a:r>
              <a:rPr lang="en-US" sz="2233" dirty="0" err="1">
                <a:solidFill>
                  <a:srgbClr val="000000"/>
                </a:solidFill>
                <a:latin typeface="Canva Sans"/>
                <a:ea typeface="Canva Sans"/>
                <a:cs typeface="Canva Sans"/>
                <a:sym typeface="Canva Sans"/>
              </a:rPr>
              <a:t>verfügbar</a:t>
            </a:r>
            <a:r>
              <a:rPr lang="en-US" sz="2233" dirty="0">
                <a:solidFill>
                  <a:srgbClr val="000000"/>
                </a:solidFill>
                <a:latin typeface="Canva Sans"/>
                <a:ea typeface="Canva Sans"/>
                <a:cs typeface="Canva Sans"/>
                <a:sym typeface="Canva Sans"/>
              </a:rPr>
              <a:t> und </a:t>
            </a:r>
            <a:r>
              <a:rPr lang="en-US" sz="2233" dirty="0" err="1">
                <a:solidFill>
                  <a:srgbClr val="000000"/>
                </a:solidFill>
                <a:latin typeface="Canva Sans"/>
                <a:ea typeface="Canva Sans"/>
                <a:cs typeface="Canva Sans"/>
                <a:sym typeface="Canva Sans"/>
              </a:rPr>
              <a:t>können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unter</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folgendem</a:t>
            </a:r>
            <a:r>
              <a:rPr lang="en-US" sz="2233" dirty="0">
                <a:solidFill>
                  <a:srgbClr val="000000"/>
                </a:solidFill>
                <a:latin typeface="Canva Sans"/>
                <a:ea typeface="Canva Sans"/>
                <a:cs typeface="Canva Sans"/>
                <a:sym typeface="Canva Sans"/>
              </a:rPr>
              <a:t> Link </a:t>
            </a:r>
            <a:r>
              <a:rPr lang="en-US" sz="2233" dirty="0" err="1">
                <a:solidFill>
                  <a:srgbClr val="000000"/>
                </a:solidFill>
                <a:latin typeface="Canva Sans"/>
                <a:ea typeface="Canva Sans"/>
                <a:cs typeface="Canva Sans"/>
                <a:sym typeface="Canva Sans"/>
              </a:rPr>
              <a:t>heruntergeladen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werden</a:t>
            </a:r>
            <a:r>
              <a:rPr lang="en-US" sz="2233" dirty="0">
                <a:solidFill>
                  <a:srgbClr val="000000"/>
                </a:solidFill>
                <a:latin typeface="Canva Sans"/>
                <a:ea typeface="Canva Sans"/>
                <a:cs typeface="Canva Sans"/>
                <a:sym typeface="Canva Sans"/>
              </a:rPr>
              <a:t>: </a:t>
            </a:r>
          </a:p>
          <a:p>
            <a:pPr algn="just">
              <a:lnSpc>
                <a:spcPts val="3127"/>
              </a:lnSpc>
              <a:spcBef>
                <a:spcPct val="0"/>
              </a:spcBef>
            </a:pPr>
            <a:r>
              <a:rPr lang="en-US" sz="2233" u="sng" dirty="0">
                <a:solidFill>
                  <a:srgbClr val="000000"/>
                </a:solidFill>
                <a:latin typeface="Canva Sans"/>
                <a:ea typeface="Canva Sans"/>
                <a:cs typeface="Canva Sans"/>
                <a:sym typeface="Canva Sans"/>
                <a:hlinkClick r:id="rId3" tooltip="https://www.uni-augsburg.de/de/portal/internationals/abschluss/svk/"/>
              </a:rPr>
              <a:t>https://www.uni-augsburg.de/de/portal/internationals/abschluss/svk/</a:t>
            </a:r>
          </a:p>
        </p:txBody>
      </p:sp>
      <p:sp>
        <p:nvSpPr>
          <p:cNvPr id="4" name="Freeform 4"/>
          <p:cNvSpPr/>
          <p:nvPr/>
        </p:nvSpPr>
        <p:spPr>
          <a:xfrm>
            <a:off x="9842763" y="1359068"/>
            <a:ext cx="1557739" cy="1518087"/>
          </a:xfrm>
          <a:custGeom>
            <a:avLst/>
            <a:gdLst/>
            <a:ahLst/>
            <a:cxnLst/>
            <a:rect l="l" t="t" r="r" b="b"/>
            <a:pathLst>
              <a:path w="2336608" h="2277131">
                <a:moveTo>
                  <a:pt x="0" y="0"/>
                </a:moveTo>
                <a:lnTo>
                  <a:pt x="2336608" y="0"/>
                </a:lnTo>
                <a:lnTo>
                  <a:pt x="2336608" y="2277131"/>
                </a:lnTo>
                <a:lnTo>
                  <a:pt x="0" y="2277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sz="1200"/>
          </a:p>
        </p:txBody>
      </p:sp>
      <p:sp>
        <p:nvSpPr>
          <p:cNvPr id="5" name="TextBox 5"/>
          <p:cNvSpPr txBox="1"/>
          <p:nvPr/>
        </p:nvSpPr>
        <p:spPr>
          <a:xfrm>
            <a:off x="0" y="437381"/>
            <a:ext cx="8504849" cy="514628"/>
          </a:xfrm>
          <a:prstGeom prst="rect">
            <a:avLst/>
          </a:prstGeom>
        </p:spPr>
        <p:txBody>
          <a:bodyPr lIns="0" tIns="0" rIns="0" bIns="0" rtlCol="0" anchor="t">
            <a:spAutoFit/>
          </a:bodyPr>
          <a:lstStyle/>
          <a:p>
            <a:pPr algn="ctr">
              <a:lnSpc>
                <a:spcPts val="4386"/>
              </a:lnSpc>
              <a:spcBef>
                <a:spcPct val="0"/>
              </a:spcBef>
            </a:pPr>
            <a:r>
              <a:rPr lang="en-US" sz="3133" b="1" dirty="0" err="1">
                <a:solidFill>
                  <a:srgbClr val="A3017C"/>
                </a:solidFill>
                <a:latin typeface="Canva Sans Bold"/>
                <a:ea typeface="Canva Sans Bold"/>
                <a:cs typeface="Canva Sans Bold"/>
                <a:sym typeface="Canva Sans Bold"/>
              </a:rPr>
              <a:t>Wichtige</a:t>
            </a:r>
            <a:r>
              <a:rPr lang="en-US" sz="3133" b="1" dirty="0">
                <a:solidFill>
                  <a:srgbClr val="A3017C"/>
                </a:solidFill>
                <a:latin typeface="Canva Sans Bold"/>
                <a:ea typeface="Canva Sans Bold"/>
                <a:cs typeface="Canva Sans Bold"/>
                <a:sym typeface="Canva Sans Bold"/>
              </a:rPr>
              <a:t> </a:t>
            </a:r>
            <a:r>
              <a:rPr lang="en-US" sz="3133" b="1" dirty="0" err="1">
                <a:solidFill>
                  <a:srgbClr val="A3017C"/>
                </a:solidFill>
                <a:latin typeface="Canva Sans Bold"/>
                <a:ea typeface="Canva Sans Bold"/>
                <a:cs typeface="Canva Sans Bold"/>
                <a:sym typeface="Canva Sans Bold"/>
              </a:rPr>
              <a:t>Informationen</a:t>
            </a:r>
            <a:r>
              <a:rPr lang="en-US" sz="3133" b="1" dirty="0">
                <a:solidFill>
                  <a:srgbClr val="A3017C"/>
                </a:solidFill>
                <a:latin typeface="Canva Sans Bold"/>
                <a:ea typeface="Canva Sans Bold"/>
                <a:cs typeface="Canva Sans Bold"/>
                <a:sym typeface="Canva Sans Bold"/>
              </a:rPr>
              <a:t> </a:t>
            </a:r>
            <a:r>
              <a:rPr lang="en-US" sz="3133" b="1" dirty="0" err="1">
                <a:solidFill>
                  <a:srgbClr val="A3017C"/>
                </a:solidFill>
                <a:latin typeface="Canva Sans Bold"/>
                <a:ea typeface="Canva Sans Bold"/>
                <a:cs typeface="Canva Sans Bold"/>
                <a:sym typeface="Canva Sans Bold"/>
              </a:rPr>
              <a:t>zum</a:t>
            </a:r>
            <a:r>
              <a:rPr lang="en-US" sz="3133" b="1" dirty="0">
                <a:solidFill>
                  <a:srgbClr val="A3017C"/>
                </a:solidFill>
                <a:latin typeface="Canva Sans Bold"/>
                <a:ea typeface="Canva Sans Bold"/>
                <a:cs typeface="Canva Sans Bold"/>
                <a:sym typeface="Canva Sans Bold"/>
              </a:rPr>
              <a:t> </a:t>
            </a:r>
            <a:r>
              <a:rPr lang="en-US" sz="3133" b="1" dirty="0" err="1">
                <a:solidFill>
                  <a:srgbClr val="A3017C"/>
                </a:solidFill>
                <a:latin typeface="Canva Sans Bold"/>
                <a:ea typeface="Canva Sans Bold"/>
                <a:cs typeface="Canva Sans Bold"/>
                <a:sym typeface="Canva Sans Bold"/>
              </a:rPr>
              <a:t>Studienbeginn</a:t>
            </a:r>
            <a:endParaRPr lang="en-US" sz="3133" b="1" dirty="0">
              <a:solidFill>
                <a:srgbClr val="A3017C"/>
              </a:solidFill>
              <a:latin typeface="Canva Sans Bold"/>
              <a:ea typeface="Canva Sans Bold"/>
              <a:cs typeface="Canva Sans Bold"/>
              <a:sym typeface="Canva Sans Bold"/>
            </a:endParaRPr>
          </a:p>
        </p:txBody>
      </p:sp>
      <p:sp>
        <p:nvSpPr>
          <p:cNvPr id="6" name="TextBox 6"/>
          <p:cNvSpPr txBox="1"/>
          <p:nvPr/>
        </p:nvSpPr>
        <p:spPr>
          <a:xfrm>
            <a:off x="685800" y="1314617"/>
            <a:ext cx="8504849" cy="1555939"/>
          </a:xfrm>
          <a:prstGeom prst="rect">
            <a:avLst/>
          </a:prstGeom>
        </p:spPr>
        <p:txBody>
          <a:bodyPr lIns="0" tIns="0" rIns="0" bIns="0" rtlCol="0" anchor="t">
            <a:spAutoFit/>
          </a:bodyPr>
          <a:lstStyle/>
          <a:p>
            <a:pPr algn="just">
              <a:lnSpc>
                <a:spcPts val="3125"/>
              </a:lnSpc>
              <a:spcBef>
                <a:spcPct val="0"/>
              </a:spcBef>
            </a:pPr>
            <a:r>
              <a:rPr lang="en-US" sz="2233" dirty="0">
                <a:solidFill>
                  <a:srgbClr val="000000"/>
                </a:solidFill>
                <a:latin typeface="Canva Sans"/>
                <a:ea typeface="Canva Sans"/>
                <a:cs typeface="Canva Sans"/>
                <a:sym typeface="Canva Sans"/>
              </a:rPr>
              <a:t>Das </a:t>
            </a:r>
            <a:r>
              <a:rPr lang="en-US" sz="2233" dirty="0" err="1">
                <a:solidFill>
                  <a:srgbClr val="000000"/>
                </a:solidFill>
                <a:latin typeface="Canva Sans"/>
                <a:ea typeface="Canva Sans"/>
                <a:cs typeface="Canva Sans"/>
                <a:sym typeface="Canva Sans"/>
              </a:rPr>
              <a:t>Akademische</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Auslandsamt</a:t>
            </a:r>
            <a:r>
              <a:rPr lang="en-US" sz="2233" dirty="0">
                <a:solidFill>
                  <a:srgbClr val="000000"/>
                </a:solidFill>
                <a:latin typeface="Canva Sans"/>
                <a:ea typeface="Canva Sans"/>
                <a:cs typeface="Canva Sans"/>
                <a:sym typeface="Canva Sans"/>
              </a:rPr>
              <a:t> der Universität Augsburg hat für </a:t>
            </a:r>
            <a:r>
              <a:rPr lang="en-US" sz="2233" dirty="0" err="1">
                <a:solidFill>
                  <a:srgbClr val="000000"/>
                </a:solidFill>
                <a:latin typeface="Canva Sans"/>
                <a:ea typeface="Canva Sans"/>
                <a:cs typeface="Canva Sans"/>
                <a:sym typeface="Canva Sans"/>
              </a:rPr>
              <a:t>internationale</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Erstsemester</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eine</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Präsentationsreihe</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mit</a:t>
            </a:r>
            <a:r>
              <a:rPr lang="en-US" sz="2233" dirty="0">
                <a:solidFill>
                  <a:srgbClr val="000000"/>
                </a:solidFill>
                <a:latin typeface="Canva Sans"/>
                <a:ea typeface="Canva Sans"/>
                <a:cs typeface="Canva Sans"/>
                <a:sym typeface="Canva Sans"/>
              </a:rPr>
              <a:t> den </a:t>
            </a:r>
            <a:r>
              <a:rPr lang="en-US" sz="2233" dirty="0" err="1">
                <a:solidFill>
                  <a:srgbClr val="000000"/>
                </a:solidFill>
                <a:latin typeface="Canva Sans"/>
                <a:ea typeface="Canva Sans"/>
                <a:cs typeface="Canva Sans"/>
                <a:sym typeface="Canva Sans"/>
              </a:rPr>
              <a:t>wichtigsten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Informationen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rund</a:t>
            </a:r>
            <a:r>
              <a:rPr lang="en-US" sz="2233" dirty="0">
                <a:solidFill>
                  <a:srgbClr val="000000"/>
                </a:solidFill>
                <a:latin typeface="Canva Sans"/>
                <a:ea typeface="Canva Sans"/>
                <a:cs typeface="Canva Sans"/>
                <a:sym typeface="Canva Sans"/>
              </a:rPr>
              <a:t> um das Studium und Leben in Augsburg </a:t>
            </a:r>
            <a:r>
              <a:rPr lang="en-US" sz="2233" dirty="0" err="1">
                <a:solidFill>
                  <a:srgbClr val="000000"/>
                </a:solidFill>
                <a:latin typeface="Canva Sans"/>
                <a:ea typeface="Canva Sans"/>
                <a:cs typeface="Canva Sans"/>
                <a:sym typeface="Canva Sans"/>
              </a:rPr>
              <a:t>zusammengestellt</a:t>
            </a:r>
            <a:r>
              <a:rPr lang="en-US" sz="2233" dirty="0">
                <a:solidFill>
                  <a:srgbClr val="000000"/>
                </a:solidFill>
                <a:latin typeface="Canva Sans"/>
                <a:ea typeface="Canva Sans"/>
                <a:cs typeface="Canva Sans"/>
                <a:sym typeface="Canva Sans"/>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Der Zahnarztbesuch</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653484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1 – 2 mal im Jahr zur Vorsorge</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gesetzliche KV:</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Vorsorgeuntersuchungen (2 pro Jahr werden gezahlt)</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Zahnerhaltende Maßnahmen (Füllungen)</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Zahnextraktion</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Festzuschuss für Zahnersatz (Prothesen, Brücken, Kronen)</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Wer regelmäßig zum Zahnarzt geht, wird belohnt (</a:t>
            </a:r>
            <a:r>
              <a:rPr lang="de-DE" sz="2200" spc="-55" dirty="0">
                <a:latin typeface="Calibri" panose="020F0502020204030204" pitchFamily="34" charset="0"/>
                <a:cs typeface="Calibri" panose="020F0502020204030204" pitchFamily="34" charset="0"/>
              </a:rPr>
              <a:t>Bonusheft</a:t>
            </a:r>
            <a:r>
              <a:rPr lang="de-DE"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teilweise: professionelle Zahnreinigung</a:t>
            </a:r>
          </a:p>
          <a:p>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private KV: </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vertraglich geregelte Leistungen, meist nur Linderung von Schmerzen auf die kostengünstigste Art</a:t>
            </a: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EBE78526-C97A-F17A-93D9-6FDB52368002}"/>
              </a:ext>
            </a:extLst>
          </p:cNvPr>
          <p:cNvPicPr>
            <a:picLocks noChangeAspect="1"/>
          </p:cNvPicPr>
          <p:nvPr/>
        </p:nvPicPr>
        <p:blipFill>
          <a:blip r:embed="rId2"/>
          <a:stretch>
            <a:fillRect/>
          </a:stretch>
        </p:blipFill>
        <p:spPr>
          <a:xfrm>
            <a:off x="7315200" y="371273"/>
            <a:ext cx="4631076" cy="2604980"/>
          </a:xfrm>
          <a:prstGeom prst="rect">
            <a:avLst/>
          </a:prstGeom>
        </p:spPr>
      </p:pic>
    </p:spTree>
    <p:extLst>
      <p:ext uri="{BB962C8B-B14F-4D97-AF65-F5344CB8AC3E}">
        <p14:creationId xmlns:p14="http://schemas.microsoft.com/office/powerpoint/2010/main" val="1643816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Zahnarzt - Bonusheft</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3678429"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oder digitale Variante</a:t>
            </a: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E14EEDDB-BBBB-869B-4B99-D6017FF6B9A7}"/>
              </a:ext>
            </a:extLst>
          </p:cNvPr>
          <p:cNvPicPr>
            <a:picLocks noChangeAspect="1"/>
          </p:cNvPicPr>
          <p:nvPr/>
        </p:nvPicPr>
        <p:blipFill>
          <a:blip r:embed="rId2"/>
          <a:stretch>
            <a:fillRect/>
          </a:stretch>
        </p:blipFill>
        <p:spPr>
          <a:xfrm>
            <a:off x="3626661" y="1272228"/>
            <a:ext cx="7620660" cy="2645893"/>
          </a:xfrm>
          <a:prstGeom prst="rect">
            <a:avLst/>
          </a:prstGeom>
        </p:spPr>
      </p:pic>
      <p:pic>
        <p:nvPicPr>
          <p:cNvPr id="3" name="Grafik 2">
            <a:extLst>
              <a:ext uri="{FF2B5EF4-FFF2-40B4-BE49-F238E27FC236}">
                <a16:creationId xmlns:a16="http://schemas.microsoft.com/office/drawing/2014/main" id="{82C6FC05-9DF3-7351-5E68-3453D31C1D82}"/>
              </a:ext>
            </a:extLst>
          </p:cNvPr>
          <p:cNvPicPr>
            <a:picLocks noChangeAspect="1"/>
          </p:cNvPicPr>
          <p:nvPr/>
        </p:nvPicPr>
        <p:blipFill>
          <a:blip r:embed="rId3"/>
          <a:stretch>
            <a:fillRect/>
          </a:stretch>
        </p:blipFill>
        <p:spPr>
          <a:xfrm>
            <a:off x="3702861" y="4008531"/>
            <a:ext cx="3072650" cy="2152075"/>
          </a:xfrm>
          <a:prstGeom prst="rect">
            <a:avLst/>
          </a:prstGeom>
        </p:spPr>
      </p:pic>
    </p:spTree>
    <p:extLst>
      <p:ext uri="{BB962C8B-B14F-4D97-AF65-F5344CB8AC3E}">
        <p14:creationId xmlns:p14="http://schemas.microsoft.com/office/powerpoint/2010/main" val="81216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Impfungen (1/2)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In Deutschland besteht (außer bei Masern für Personen, die in Schulen arbeiten) keine Impfpflicht.</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bestimmte Impfungen werden aber für Erwachsene empfohlen (STIKO): </a:t>
            </a:r>
          </a:p>
          <a:p>
            <a:pPr marL="800100" lvl="1" indent="-342900" algn="l">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Diphterie</a:t>
            </a:r>
          </a:p>
          <a:p>
            <a:pPr marL="800100" lvl="1" indent="-342900" algn="l">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Tetanus</a:t>
            </a:r>
          </a:p>
          <a:p>
            <a:pPr marL="800100" lvl="1" indent="-342900" algn="l">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Keuchhusten (Pertussis)</a:t>
            </a:r>
          </a:p>
          <a:p>
            <a:pPr marL="800100" lvl="1" indent="-342900" algn="l">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Polio</a:t>
            </a:r>
          </a:p>
          <a:p>
            <a:pPr marL="800100" lvl="1" indent="-342900" algn="l">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Masern, Mumps, Röteln</a:t>
            </a:r>
          </a:p>
          <a:p>
            <a:pPr marL="800100" lvl="1" indent="-342900" algn="l">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FSME (Frühsommer-Meningoenzephalitis)</a:t>
            </a:r>
          </a:p>
          <a:p>
            <a:pPr marL="800100" lvl="1" indent="-342900" algn="l">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Grippe</a:t>
            </a:r>
          </a:p>
          <a:p>
            <a:pPr marL="800100" lvl="1" indent="-342900" algn="l">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Corona</a:t>
            </a:r>
          </a:p>
          <a:p>
            <a:pPr lvl="1" algn="l"/>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4" name="Textfeld 3">
            <a:extLst>
              <a:ext uri="{FF2B5EF4-FFF2-40B4-BE49-F238E27FC236}">
                <a16:creationId xmlns:a16="http://schemas.microsoft.com/office/drawing/2014/main" id="{D8DF201F-205D-B84E-90BE-9186EBD48585}"/>
              </a:ext>
            </a:extLst>
          </p:cNvPr>
          <p:cNvSpPr txBox="1"/>
          <p:nvPr/>
        </p:nvSpPr>
        <p:spPr>
          <a:xfrm>
            <a:off x="6096000" y="3429000"/>
            <a:ext cx="5529000" cy="2000548"/>
          </a:xfrm>
          <a:prstGeom prst="rect">
            <a:avLst/>
          </a:prstGeom>
          <a:noFill/>
        </p:spPr>
        <p:txBody>
          <a:bodyPr wrap="square" rtlCol="0">
            <a:spAutoFit/>
          </a:bodyPr>
          <a:lstStyle/>
          <a:p>
            <a:r>
              <a:rPr lang="de-DE" sz="2200" dirty="0">
                <a:solidFill>
                  <a:srgbClr val="AD007C"/>
                </a:solidFill>
              </a:rPr>
              <a:t>Impfkalender in vielen Sprachen:</a:t>
            </a:r>
          </a:p>
          <a:p>
            <a:r>
              <a:rPr lang="de-DE" sz="2000" dirty="0">
                <a:hlinkClick r:id="rId2"/>
              </a:rPr>
              <a:t>https://www.rki.de/DE/Themen/Infektionskrankheiten/Impfen/Informationsmaterialien/verschiedene-Sprachen/Impfkalender/impfkalender-mehrsprachig.html?nn=16779318</a:t>
            </a:r>
            <a:r>
              <a:rPr lang="de-DE" sz="2000" dirty="0"/>
              <a:t> </a:t>
            </a:r>
          </a:p>
          <a:p>
            <a:endParaRPr lang="de-DE" sz="2200" dirty="0"/>
          </a:p>
        </p:txBody>
      </p:sp>
    </p:spTree>
    <p:extLst>
      <p:ext uri="{BB962C8B-B14F-4D97-AF65-F5344CB8AC3E}">
        <p14:creationId xmlns:p14="http://schemas.microsoft.com/office/powerpoint/2010/main" val="416087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Impfungen (2/2)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lvl="1" algn="l"/>
            <a:endParaRPr lang="de-DE" sz="1800" spc="-55" dirty="0">
              <a:solidFill>
                <a:schemeClr val="tx1"/>
              </a:solidFill>
              <a:latin typeface="Calibri" panose="020F0502020204030204" pitchFamily="34" charset="0"/>
              <a:cs typeface="Calibri" panose="020F0502020204030204" pitchFamily="34" charset="0"/>
            </a:endParaRPr>
          </a:p>
          <a:p>
            <a:r>
              <a:rPr lang="de-DE" sz="2600" spc="-55" dirty="0">
                <a:solidFill>
                  <a:schemeClr val="tx1"/>
                </a:solidFill>
                <a:latin typeface="Calibri" panose="020F0502020204030204" pitchFamily="34" charset="0"/>
                <a:cs typeface="Calibri" panose="020F0502020204030204" pitchFamily="34" charset="0"/>
              </a:rPr>
              <a:t>(2/2)</a:t>
            </a: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D76C7962-1670-C697-076E-32045CC78686}"/>
              </a:ext>
            </a:extLst>
          </p:cNvPr>
          <p:cNvPicPr>
            <a:picLocks noChangeAspect="1"/>
          </p:cNvPicPr>
          <p:nvPr/>
        </p:nvPicPr>
        <p:blipFill>
          <a:blip r:embed="rId2"/>
          <a:srcRect l="13890" t="13588" r="13888" b="6159"/>
          <a:stretch>
            <a:fillRect/>
          </a:stretch>
        </p:blipFill>
        <p:spPr>
          <a:xfrm>
            <a:off x="3424989" y="508958"/>
            <a:ext cx="8257948" cy="5735191"/>
          </a:xfrm>
          <a:prstGeom prst="rect">
            <a:avLst/>
          </a:prstGeom>
        </p:spPr>
      </p:pic>
    </p:spTree>
    <p:extLst>
      <p:ext uri="{BB962C8B-B14F-4D97-AF65-F5344CB8AC3E}">
        <p14:creationId xmlns:p14="http://schemas.microsoft.com/office/powerpoint/2010/main" val="46670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Der Impfpass</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15723D2E-01E8-47DA-3067-F5F1D693BDC4}"/>
              </a:ext>
            </a:extLst>
          </p:cNvPr>
          <p:cNvPicPr>
            <a:picLocks noChangeAspect="1"/>
          </p:cNvPicPr>
          <p:nvPr/>
        </p:nvPicPr>
        <p:blipFill>
          <a:blip r:embed="rId2"/>
          <a:stretch>
            <a:fillRect/>
          </a:stretch>
        </p:blipFill>
        <p:spPr>
          <a:xfrm>
            <a:off x="1543820" y="1399073"/>
            <a:ext cx="3371380" cy="4535817"/>
          </a:xfrm>
          <a:prstGeom prst="rect">
            <a:avLst/>
          </a:prstGeom>
        </p:spPr>
      </p:pic>
      <p:pic>
        <p:nvPicPr>
          <p:cNvPr id="3" name="Grafik 2">
            <a:extLst>
              <a:ext uri="{FF2B5EF4-FFF2-40B4-BE49-F238E27FC236}">
                <a16:creationId xmlns:a16="http://schemas.microsoft.com/office/drawing/2014/main" id="{8D195933-865E-A807-BAF3-09ED8BC23CBA}"/>
              </a:ext>
            </a:extLst>
          </p:cNvPr>
          <p:cNvPicPr>
            <a:picLocks noChangeAspect="1"/>
          </p:cNvPicPr>
          <p:nvPr/>
        </p:nvPicPr>
        <p:blipFill>
          <a:blip r:embed="rId3"/>
          <a:stretch>
            <a:fillRect/>
          </a:stretch>
        </p:blipFill>
        <p:spPr>
          <a:xfrm>
            <a:off x="3710431" y="3756955"/>
            <a:ext cx="3712786" cy="2743438"/>
          </a:xfrm>
          <a:prstGeom prst="rect">
            <a:avLst/>
          </a:prstGeom>
        </p:spPr>
      </p:pic>
      <p:pic>
        <p:nvPicPr>
          <p:cNvPr id="6" name="Grafik 5">
            <a:extLst>
              <a:ext uri="{FF2B5EF4-FFF2-40B4-BE49-F238E27FC236}">
                <a16:creationId xmlns:a16="http://schemas.microsoft.com/office/drawing/2014/main" id="{3A45895E-6297-BF45-491F-DB33A5657F12}"/>
              </a:ext>
            </a:extLst>
          </p:cNvPr>
          <p:cNvPicPr>
            <a:picLocks noChangeAspect="1"/>
          </p:cNvPicPr>
          <p:nvPr/>
        </p:nvPicPr>
        <p:blipFill>
          <a:blip r:embed="rId4"/>
          <a:stretch>
            <a:fillRect/>
          </a:stretch>
        </p:blipFill>
        <p:spPr>
          <a:xfrm>
            <a:off x="8325754" y="1672116"/>
            <a:ext cx="1971188" cy="1800299"/>
          </a:xfrm>
          <a:prstGeom prst="rect">
            <a:avLst/>
          </a:prstGeom>
        </p:spPr>
      </p:pic>
      <p:sp>
        <p:nvSpPr>
          <p:cNvPr id="7" name="Textfeld 6">
            <a:extLst>
              <a:ext uri="{FF2B5EF4-FFF2-40B4-BE49-F238E27FC236}">
                <a16:creationId xmlns:a16="http://schemas.microsoft.com/office/drawing/2014/main" id="{5803F23B-1688-2B48-2902-C745C92B5837}"/>
              </a:ext>
            </a:extLst>
          </p:cNvPr>
          <p:cNvSpPr txBox="1"/>
          <p:nvPr/>
        </p:nvSpPr>
        <p:spPr>
          <a:xfrm>
            <a:off x="8503397" y="3426823"/>
            <a:ext cx="2714625" cy="769441"/>
          </a:xfrm>
          <a:prstGeom prst="rect">
            <a:avLst/>
          </a:prstGeom>
          <a:noFill/>
        </p:spPr>
        <p:txBody>
          <a:bodyPr wrap="square" rtlCol="0">
            <a:spAutoFit/>
          </a:bodyPr>
          <a:lstStyle/>
          <a:p>
            <a:r>
              <a:rPr lang="de-DE" sz="2200" b="1" dirty="0"/>
              <a:t>Auch als APP:</a:t>
            </a:r>
          </a:p>
          <a:p>
            <a:r>
              <a:rPr lang="de-DE" sz="2200" b="1" dirty="0" err="1"/>
              <a:t>ImpfPassDE</a:t>
            </a:r>
            <a:endParaRPr lang="de-DE" sz="2200" b="1" dirty="0"/>
          </a:p>
        </p:txBody>
      </p:sp>
    </p:spTree>
    <p:extLst>
      <p:ext uri="{BB962C8B-B14F-4D97-AF65-F5344CB8AC3E}">
        <p14:creationId xmlns:p14="http://schemas.microsoft.com/office/powerpoint/2010/main" val="2729453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Der Krankenhausaufenthalt (1/2)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r>
              <a:rPr lang="de-DE" b="1" spc="-55" dirty="0">
                <a:solidFill>
                  <a:schemeClr val="tx1"/>
                </a:solidFill>
                <a:latin typeface="Calibri" panose="020F0502020204030204" pitchFamily="34" charset="0"/>
                <a:cs typeface="Calibri" panose="020F0502020204030204" pitchFamily="34" charset="0"/>
              </a:rPr>
              <a:t>Ambulante Behandlung</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findet in einer Klinik statt, danach kann man wieder nach Hause gehen, z.B. bei kleineren Eingriffen</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Nachsorge übernimmt oft der Hausarzt</a:t>
            </a:r>
          </a:p>
          <a:p>
            <a:endParaRPr lang="de-DE" b="1" spc="-55" dirty="0">
              <a:solidFill>
                <a:schemeClr val="tx1"/>
              </a:solidFill>
              <a:latin typeface="Calibri" panose="020F0502020204030204" pitchFamily="34" charset="0"/>
              <a:cs typeface="Calibri" panose="020F0502020204030204" pitchFamily="34" charset="0"/>
            </a:endParaRPr>
          </a:p>
          <a:p>
            <a:r>
              <a:rPr lang="de-DE" b="1" spc="-55" dirty="0">
                <a:solidFill>
                  <a:schemeClr val="tx1"/>
                </a:solidFill>
                <a:latin typeface="Calibri" panose="020F0502020204030204" pitchFamily="34" charset="0"/>
                <a:cs typeface="Calibri" panose="020F0502020204030204" pitchFamily="34" charset="0"/>
              </a:rPr>
              <a:t>Stationäre Behandlung</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mit Unterbringung im Krankenhaus</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Einweisung durch den Hausarzt oder behandelnden Facharzt</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Einweisungsschein mit ins Krankenhaus nehmen! </a:t>
            </a:r>
          </a:p>
          <a:p>
            <a:pPr marL="342900" indent="-34290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r>
              <a:rPr lang="de-DE" b="1" spc="-55" dirty="0">
                <a:latin typeface="Calibri" panose="020F0502020204030204" pitchFamily="34" charset="0"/>
                <a:cs typeface="Calibri" panose="020F0502020204030204" pitchFamily="34" charset="0"/>
              </a:rPr>
              <a:t>Krankenhausvertrag</a:t>
            </a:r>
            <a:r>
              <a:rPr lang="de-DE" b="1" spc="-55" dirty="0">
                <a:solidFill>
                  <a:schemeClr val="tx1"/>
                </a:solidFill>
                <a:latin typeface="Calibri" panose="020F0502020204030204" pitchFamily="34" charset="0"/>
                <a:cs typeface="Calibri" panose="020F0502020204030204" pitchFamily="34" charset="0"/>
              </a:rPr>
              <a:t>: bei stationärem Aufenthalt gibt es einen schriftl. Vertrag</a:t>
            </a:r>
          </a:p>
          <a:p>
            <a:r>
              <a:rPr lang="de-DE" spc="-55" dirty="0">
                <a:solidFill>
                  <a:schemeClr val="tx1"/>
                </a:solidFill>
                <a:latin typeface="Calibri" panose="020F0502020204030204" pitchFamily="34" charset="0"/>
                <a:cs typeface="Calibri" panose="020F0502020204030204" pitchFamily="34" charset="0"/>
              </a:rPr>
              <a:t>gesetzliche KV: </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übernimmt Kosten für Aufenthalt und Behandlung</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Zuzahlung durch Patienten: 10€ pro Tag an maximal 28 Tagen pro Kalenderjahr</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Sonderwünsche müssen extra bezahlt werden</a:t>
            </a:r>
          </a:p>
          <a:p>
            <a:r>
              <a:rPr lang="de-DE" spc="-55" dirty="0">
                <a:solidFill>
                  <a:schemeClr val="tx1"/>
                </a:solidFill>
                <a:latin typeface="Calibri" panose="020F0502020204030204" pitchFamily="34" charset="0"/>
                <a:cs typeface="Calibri" panose="020F0502020204030204" pitchFamily="34" charset="0"/>
              </a:rPr>
              <a:t>private KV: </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Zahlungen nach Versicherungsvertrag</a:t>
            </a: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512081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Der Krankenhausaufenthalt (2/2)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r>
              <a:rPr lang="de-DE" b="1" spc="-55" dirty="0">
                <a:solidFill>
                  <a:schemeClr val="tx1"/>
                </a:solidFill>
                <a:latin typeface="Calibri" panose="020F0502020204030204" pitchFamily="34" charset="0"/>
                <a:cs typeface="Calibri" panose="020F0502020204030204" pitchFamily="34" charset="0"/>
              </a:rPr>
              <a:t>Operationen:</a:t>
            </a:r>
          </a:p>
          <a:p>
            <a:pPr marL="285750" indent="-28575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Die Operation wird dem Patienten vorher erklärt.</a:t>
            </a: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Unbedingt nachfragen, wenn etwas nicht verstanden wurde! </a:t>
            </a:r>
          </a:p>
          <a:p>
            <a:pPr marL="285750" indent="-28575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Ggf. Freunde zum „Übersetzen“ mitbringen!</a:t>
            </a: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Der Arzt muss über alle Risiken aufklären.</a:t>
            </a:r>
          </a:p>
          <a:p>
            <a:pPr marL="285750" indent="-28575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Der Patient unterschreibt eine Einverständniserklärung.</a:t>
            </a: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r>
              <a:rPr lang="de-DE" b="1" spc="-55" dirty="0">
                <a:solidFill>
                  <a:schemeClr val="tx1"/>
                </a:solidFill>
                <a:latin typeface="Calibri" panose="020F0502020204030204" pitchFamily="34" charset="0"/>
                <a:cs typeface="Calibri" panose="020F0502020204030204" pitchFamily="34" charset="0"/>
              </a:rPr>
              <a:t>Krankenhausalltag:</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Das Pflegepersonal kümmert sich um die Bedürfnisse der Patienten.</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Bei der täglichen Visite wird der Zustand des Patienten untersucht.</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Fragen stellen ist erlaubt! Offen und ehrlich sein!</a:t>
            </a: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67F44EA0-E915-F83C-82B1-CA5D92DBC604}"/>
              </a:ext>
            </a:extLst>
          </p:cNvPr>
          <p:cNvPicPr>
            <a:picLocks noChangeAspect="1"/>
          </p:cNvPicPr>
          <p:nvPr/>
        </p:nvPicPr>
        <p:blipFill>
          <a:blip r:embed="rId2"/>
          <a:stretch>
            <a:fillRect/>
          </a:stretch>
        </p:blipFill>
        <p:spPr>
          <a:xfrm>
            <a:off x="8910558" y="3429000"/>
            <a:ext cx="2381516" cy="2386572"/>
          </a:xfrm>
          <a:prstGeom prst="rect">
            <a:avLst/>
          </a:prstGeom>
        </p:spPr>
      </p:pic>
    </p:spTree>
    <p:extLst>
      <p:ext uri="{BB962C8B-B14F-4D97-AF65-F5344CB8AC3E}">
        <p14:creationId xmlns:p14="http://schemas.microsoft.com/office/powerpoint/2010/main" val="3801073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Verhalten in Notfällen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18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Notfälle </a:t>
            </a: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de-DE" sz="2200" spc="-55" dirty="0">
                <a:solidFill>
                  <a:schemeClr val="tx1"/>
                </a:solidFill>
                <a:latin typeface="Calibri" panose="020F0502020204030204" pitchFamily="34" charset="0"/>
                <a:cs typeface="Calibri" panose="020F0502020204030204" pitchFamily="34" charset="0"/>
              </a:rPr>
              <a:t> Situationen, in denen Gefahr für Leib und Leben des Betroffenen besteht, z.B.</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Hohes Fieber</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Atemnot</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Knochenbrüche</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Starke Blutungen</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Vergiftungen</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Bewusstlosigkeit</a:t>
            </a: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396213A5-C609-31CB-1989-927A1A4A41BB}"/>
              </a:ext>
            </a:extLst>
          </p:cNvPr>
          <p:cNvPicPr>
            <a:picLocks noChangeAspect="1"/>
          </p:cNvPicPr>
          <p:nvPr/>
        </p:nvPicPr>
        <p:blipFill>
          <a:blip r:embed="rId2"/>
          <a:stretch>
            <a:fillRect/>
          </a:stretch>
        </p:blipFill>
        <p:spPr>
          <a:xfrm>
            <a:off x="3301698" y="2126033"/>
            <a:ext cx="6119703" cy="3289340"/>
          </a:xfrm>
          <a:prstGeom prst="rect">
            <a:avLst/>
          </a:prstGeom>
        </p:spPr>
      </p:pic>
    </p:spTree>
    <p:extLst>
      <p:ext uri="{BB962C8B-B14F-4D97-AF65-F5344CB8AC3E}">
        <p14:creationId xmlns:p14="http://schemas.microsoft.com/office/powerpoint/2010/main" val="1009219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Verhalten in Notfällen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18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Rettungskette</a:t>
            </a:r>
          </a:p>
          <a:p>
            <a:r>
              <a:rPr lang="de-DE" sz="2200" spc="-55" dirty="0">
                <a:solidFill>
                  <a:schemeClr val="tx1"/>
                </a:solidFill>
                <a:latin typeface="Calibri" panose="020F0502020204030204" pitchFamily="34" charset="0"/>
                <a:cs typeface="Calibri" panose="020F0502020204030204" pitchFamily="34" charset="0"/>
              </a:rPr>
              <a:t>1. Absichern und Eigenschutz</a:t>
            </a:r>
          </a:p>
          <a:p>
            <a:pPr marL="742950" lvl="1" indent="-285750" algn="l">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sich und andere aus der Gefahrenzone retten</a:t>
            </a:r>
          </a:p>
          <a:p>
            <a:pPr marL="742950" lvl="1" indent="-285750" algn="l">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Unfallstelle nach Möglichkeit absichern</a:t>
            </a:r>
          </a:p>
          <a:p>
            <a:pPr lvl="1" algn="l"/>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highlight>
                  <a:srgbClr val="80C535"/>
                </a:highlight>
                <a:latin typeface="Calibri" panose="020F0502020204030204" pitchFamily="34" charset="0"/>
                <a:cs typeface="Calibri" panose="020F0502020204030204" pitchFamily="34" charset="0"/>
              </a:rPr>
              <a:t>2. Erste Hilfe leisten*</a:t>
            </a:r>
          </a:p>
          <a:p>
            <a:pPr marL="285750" indent="-28575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3. Notruf absetzen (112) – die 5 </a:t>
            </a:r>
            <a:r>
              <a:rPr lang="de-DE" sz="2200" spc="-55" dirty="0" err="1">
                <a:solidFill>
                  <a:schemeClr val="tx1"/>
                </a:solidFill>
                <a:latin typeface="Calibri" panose="020F0502020204030204" pitchFamily="34" charset="0"/>
                <a:cs typeface="Calibri" panose="020F0502020204030204" pitchFamily="34" charset="0"/>
              </a:rPr>
              <a:t>Ws</a:t>
            </a:r>
            <a:r>
              <a:rPr lang="de-DE" sz="2200" spc="-55" dirty="0">
                <a:solidFill>
                  <a:schemeClr val="tx1"/>
                </a:solidFill>
                <a:latin typeface="Calibri" panose="020F0502020204030204" pitchFamily="34" charset="0"/>
                <a:cs typeface="Calibri" panose="020F0502020204030204" pitchFamily="34" charset="0"/>
              </a:rPr>
              <a:t>:</a:t>
            </a: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D8B33704-C49D-AD69-9CEB-E60DCB568EE1}"/>
              </a:ext>
            </a:extLst>
          </p:cNvPr>
          <p:cNvPicPr>
            <a:picLocks noChangeAspect="1"/>
          </p:cNvPicPr>
          <p:nvPr/>
        </p:nvPicPr>
        <p:blipFill>
          <a:blip r:embed="rId2"/>
          <a:stretch>
            <a:fillRect/>
          </a:stretch>
        </p:blipFill>
        <p:spPr>
          <a:xfrm>
            <a:off x="4889891" y="3840857"/>
            <a:ext cx="5328366" cy="2475191"/>
          </a:xfrm>
          <a:prstGeom prst="rect">
            <a:avLst/>
          </a:prstGeom>
        </p:spPr>
      </p:pic>
      <p:sp>
        <p:nvSpPr>
          <p:cNvPr id="4" name="Textfeld 3">
            <a:extLst>
              <a:ext uri="{FF2B5EF4-FFF2-40B4-BE49-F238E27FC236}">
                <a16:creationId xmlns:a16="http://schemas.microsoft.com/office/drawing/2014/main" id="{CD9064B2-6E32-50F6-7D96-6B0E25779F6E}"/>
              </a:ext>
            </a:extLst>
          </p:cNvPr>
          <p:cNvSpPr txBox="1"/>
          <p:nvPr/>
        </p:nvSpPr>
        <p:spPr>
          <a:xfrm>
            <a:off x="7242809" y="1397675"/>
            <a:ext cx="4297809" cy="2031325"/>
          </a:xfrm>
          <a:prstGeom prst="rect">
            <a:avLst/>
          </a:prstGeom>
          <a:solidFill>
            <a:srgbClr val="92D050"/>
          </a:solidFill>
        </p:spPr>
        <p:txBody>
          <a:bodyPr wrap="square" rtlCol="0">
            <a:spAutoFit/>
          </a:bodyPr>
          <a:lstStyle/>
          <a:p>
            <a:r>
              <a:rPr lang="de-DE" dirty="0"/>
              <a:t>*Jeder ist zur Ersten </a:t>
            </a:r>
            <a:r>
              <a:rPr lang="de-DE" b="1" dirty="0"/>
              <a:t>Hilfe verpflichtet</a:t>
            </a:r>
            <a:r>
              <a:rPr lang="de-DE" dirty="0"/>
              <a:t> - das Minimum ist, die Rettung zu alarmieren. Wer die </a:t>
            </a:r>
            <a:r>
              <a:rPr lang="de-DE" b="1" dirty="0"/>
              <a:t>Erste Hilfe</a:t>
            </a:r>
            <a:r>
              <a:rPr lang="de-DE" dirty="0"/>
              <a:t> unterlässt, macht sich strafbar. Ausnahmen: Opfer lehnt Hilfe ab, Opfer ist tot, andere helfen, man bringt sich in Gefahr oder verletzt die Aufsichtspflicht (für seine Kinder)</a:t>
            </a:r>
          </a:p>
        </p:txBody>
      </p:sp>
    </p:spTree>
    <p:extLst>
      <p:ext uri="{BB962C8B-B14F-4D97-AF65-F5344CB8AC3E}">
        <p14:creationId xmlns:p14="http://schemas.microsoft.com/office/powerpoint/2010/main" val="613827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Verhalten in Notfällen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18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Fortsetzung </a:t>
            </a:r>
            <a:r>
              <a:rPr lang="de-DE" sz="2200" i="1" spc="-55" dirty="0">
                <a:solidFill>
                  <a:schemeClr val="tx1"/>
                </a:solidFill>
                <a:latin typeface="Calibri" panose="020F0502020204030204" pitchFamily="34" charset="0"/>
                <a:cs typeface="Calibri" panose="020F0502020204030204" pitchFamily="34" charset="0"/>
              </a:rPr>
              <a:t>Rettungskette</a:t>
            </a:r>
            <a:r>
              <a:rPr lang="de-DE" sz="2200" spc="-55" dirty="0">
                <a:solidFill>
                  <a:schemeClr val="tx1"/>
                </a:solidFill>
                <a:latin typeface="Calibri" panose="020F0502020204030204" pitchFamily="34" charset="0"/>
                <a:cs typeface="Calibri" panose="020F0502020204030204" pitchFamily="34" charset="0"/>
              </a:rPr>
              <a:t> </a:t>
            </a:r>
          </a:p>
          <a:p>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4. weiter Erste Hilfe leisten</a:t>
            </a:r>
          </a:p>
          <a:p>
            <a:r>
              <a:rPr lang="de-DE" sz="2200" spc="-55" dirty="0">
                <a:solidFill>
                  <a:schemeClr val="tx1"/>
                </a:solidFill>
                <a:latin typeface="Calibri" panose="020F0502020204030204" pitchFamily="34" charset="0"/>
                <a:cs typeface="Calibri" panose="020F0502020204030204" pitchFamily="34" charset="0"/>
              </a:rPr>
              <a:t>  z.B. Wundversorgung, Betreuung, etc...</a:t>
            </a:r>
          </a:p>
          <a:p>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5. Rettungsdienst trifft ein und übernimmt Versorgung</a:t>
            </a:r>
            <a:br>
              <a:rPr lang="de-DE" sz="2200" spc="-55" dirty="0">
                <a:solidFill>
                  <a:schemeClr val="tx1"/>
                </a:solidFill>
                <a:latin typeface="Calibri" panose="020F0502020204030204" pitchFamily="34" charset="0"/>
                <a:cs typeface="Calibri" panose="020F0502020204030204" pitchFamily="34" charset="0"/>
              </a:rPr>
            </a:br>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6. Betroffener kommt in die Notaufnahme eines Krankenhauses</a:t>
            </a: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0598CCB5-5AB3-58EE-7432-FD6694970C78}"/>
              </a:ext>
            </a:extLst>
          </p:cNvPr>
          <p:cNvPicPr>
            <a:picLocks noChangeAspect="1"/>
          </p:cNvPicPr>
          <p:nvPr/>
        </p:nvPicPr>
        <p:blipFill>
          <a:blip r:embed="rId2"/>
          <a:stretch>
            <a:fillRect/>
          </a:stretch>
        </p:blipFill>
        <p:spPr>
          <a:xfrm>
            <a:off x="6781330" y="1360385"/>
            <a:ext cx="4021946" cy="2306597"/>
          </a:xfrm>
          <a:prstGeom prst="rect">
            <a:avLst/>
          </a:prstGeom>
        </p:spPr>
      </p:pic>
    </p:spTree>
    <p:extLst>
      <p:ext uri="{BB962C8B-B14F-4D97-AF65-F5344CB8AC3E}">
        <p14:creationId xmlns:p14="http://schemas.microsoft.com/office/powerpoint/2010/main" val="2770951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Programm</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946092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v"/>
              <a:defRPr/>
            </a:pPr>
            <a:r>
              <a:rPr lang="de-DE" sz="2400" dirty="0">
                <a:solidFill>
                  <a:schemeClr val="tx1"/>
                </a:solidFill>
              </a:rPr>
              <a:t>Überblick über das deutsche Gesundheitssystem</a:t>
            </a:r>
          </a:p>
          <a:p>
            <a:pPr marL="285750" indent="-285750">
              <a:lnSpc>
                <a:spcPct val="150000"/>
              </a:lnSpc>
              <a:buFont typeface="Wingdings" panose="05000000000000000000" pitchFamily="2" charset="2"/>
              <a:buChar char="v"/>
              <a:defRPr/>
            </a:pPr>
            <a:r>
              <a:rPr lang="de-DE" sz="2400" dirty="0">
                <a:solidFill>
                  <a:schemeClr val="tx1"/>
                </a:solidFill>
              </a:rPr>
              <a:t>Leistungen der gesetzlichen Krankenversicherungen</a:t>
            </a:r>
          </a:p>
          <a:p>
            <a:pPr marL="285750" indent="-285750">
              <a:lnSpc>
                <a:spcPct val="150000"/>
              </a:lnSpc>
              <a:buFont typeface="Wingdings" panose="05000000000000000000" pitchFamily="2" charset="2"/>
              <a:buChar char="v"/>
              <a:defRPr/>
            </a:pPr>
            <a:r>
              <a:rPr lang="de-DE" sz="2400" dirty="0">
                <a:solidFill>
                  <a:schemeClr val="tx1"/>
                </a:solidFill>
              </a:rPr>
              <a:t>Arztbesuch, Zahnarzt, Apotheke, Krankenhaus, Impfungen</a:t>
            </a:r>
          </a:p>
          <a:p>
            <a:pPr marL="285750" indent="-285750">
              <a:lnSpc>
                <a:spcPct val="150000"/>
              </a:lnSpc>
              <a:buFont typeface="Wingdings" panose="05000000000000000000" pitchFamily="2" charset="2"/>
              <a:buChar char="v"/>
              <a:defRPr/>
            </a:pPr>
            <a:r>
              <a:rPr lang="de-DE" sz="2400" dirty="0">
                <a:solidFill>
                  <a:schemeClr val="tx1"/>
                </a:solidFill>
              </a:rPr>
              <a:t>Rezept, Überweisung, Krankmeldung</a:t>
            </a:r>
          </a:p>
          <a:p>
            <a:pPr marL="285750" indent="-285750">
              <a:lnSpc>
                <a:spcPct val="150000"/>
              </a:lnSpc>
              <a:buFont typeface="Wingdings" panose="05000000000000000000" pitchFamily="2" charset="2"/>
              <a:buChar char="v"/>
              <a:defRPr/>
            </a:pPr>
            <a:r>
              <a:rPr lang="de-DE" sz="2400" dirty="0">
                <a:solidFill>
                  <a:schemeClr val="tx1"/>
                </a:solidFill>
              </a:rPr>
              <a:t>Verhalten bei Notfällen</a:t>
            </a:r>
          </a:p>
          <a:p>
            <a:pPr marL="285750" indent="-285750">
              <a:lnSpc>
                <a:spcPct val="150000"/>
              </a:lnSpc>
              <a:buFont typeface="Wingdings" panose="05000000000000000000" pitchFamily="2" charset="2"/>
              <a:buChar char="v"/>
              <a:defRPr/>
            </a:pPr>
            <a:r>
              <a:rPr lang="de-DE" sz="2400" dirty="0">
                <a:solidFill>
                  <a:schemeClr val="tx1"/>
                </a:solidFill>
              </a:rPr>
              <a:t>Angebote an der Universität Augsburg</a:t>
            </a: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F19214BE-FF13-A301-4384-313AF1C256F7}"/>
              </a:ext>
            </a:extLst>
          </p:cNvPr>
          <p:cNvPicPr>
            <a:picLocks noChangeAspect="1"/>
          </p:cNvPicPr>
          <p:nvPr/>
        </p:nvPicPr>
        <p:blipFill>
          <a:blip r:embed="rId2"/>
          <a:stretch>
            <a:fillRect/>
          </a:stretch>
        </p:blipFill>
        <p:spPr>
          <a:xfrm>
            <a:off x="7108601" y="3545192"/>
            <a:ext cx="3580444" cy="2685332"/>
          </a:xfrm>
          <a:prstGeom prst="rect">
            <a:avLst/>
          </a:prstGeom>
        </p:spPr>
      </p:pic>
    </p:spTree>
    <p:extLst>
      <p:ext uri="{BB962C8B-B14F-4D97-AF65-F5344CB8AC3E}">
        <p14:creationId xmlns:p14="http://schemas.microsoft.com/office/powerpoint/2010/main" val="2531329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Verhalten in Notfällen </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bei nicht lebensbedrohlichen Notfällen (gequetschte Finger, Fieber, Schmerzen) kann die </a:t>
            </a:r>
            <a:r>
              <a:rPr lang="de-DE" sz="1800" i="1" spc="-55" dirty="0">
                <a:solidFill>
                  <a:schemeClr val="tx1"/>
                </a:solidFill>
                <a:latin typeface="Calibri" panose="020F0502020204030204" pitchFamily="34" charset="0"/>
                <a:cs typeface="Calibri" panose="020F0502020204030204" pitchFamily="34" charset="0"/>
              </a:rPr>
              <a:t>Notaufnahme</a:t>
            </a:r>
            <a:r>
              <a:rPr lang="de-DE" sz="1800" spc="-55" dirty="0">
                <a:solidFill>
                  <a:schemeClr val="tx1"/>
                </a:solidFill>
                <a:latin typeface="Calibri" panose="020F0502020204030204" pitchFamily="34" charset="0"/>
                <a:cs typeface="Calibri" panose="020F0502020204030204" pitchFamily="34" charset="0"/>
              </a:rPr>
              <a:t> auch selbst aufgesucht werden</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erreichbar über die Telefonnummer: 116 117 </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immer dann erreichbar, wenn der Hausarzt geschlossen hat</a:t>
            </a: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r>
              <a:rPr lang="de-DE" sz="1800" b="1" spc="-55" dirty="0">
                <a:solidFill>
                  <a:schemeClr val="tx1"/>
                </a:solidFill>
                <a:latin typeface="Calibri" panose="020F0502020204030204" pitchFamily="34" charset="0"/>
                <a:cs typeface="Calibri" panose="020F0502020204030204" pitchFamily="34" charset="0"/>
              </a:rPr>
              <a:t>KVB Bereitschaftspraxis Vincentinum </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Franziskanergasse 12 - 86152 Augsburg (Zentrum)</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Busse 35 und 44 „Klinik Vincentinum“</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Tram 1 „</a:t>
            </a:r>
            <a:r>
              <a:rPr lang="de-DE" sz="1800" spc="-55" dirty="0" err="1">
                <a:solidFill>
                  <a:schemeClr val="tx1"/>
                </a:solidFill>
                <a:latin typeface="Calibri" panose="020F0502020204030204" pitchFamily="34" charset="0"/>
                <a:cs typeface="Calibri" panose="020F0502020204030204" pitchFamily="34" charset="0"/>
              </a:rPr>
              <a:t>Fuggerei</a:t>
            </a:r>
            <a:r>
              <a:rPr lang="de-DE" sz="1800" spc="-55" dirty="0">
                <a:solidFill>
                  <a:schemeClr val="tx1"/>
                </a:solidFill>
                <a:latin typeface="Calibri" panose="020F0502020204030204" pitchFamily="34" charset="0"/>
                <a:cs typeface="Calibri" panose="020F0502020204030204" pitchFamily="34" charset="0"/>
              </a:rPr>
              <a:t>“ (Entfernung ca. 500 m)</a:t>
            </a:r>
          </a:p>
          <a:p>
            <a:endParaRPr lang="de-DE" sz="2000" spc="-55" dirty="0">
              <a:solidFill>
                <a:srgbClr val="BD258F"/>
              </a:solidFill>
              <a:latin typeface="Calibri" panose="020F0502020204030204" pitchFamily="34" charset="0"/>
              <a:cs typeface="Calibri" panose="020F0502020204030204" pitchFamily="34" charset="0"/>
            </a:endParaRPr>
          </a:p>
          <a:p>
            <a:r>
              <a:rPr lang="de-DE" sz="1800" b="1" spc="-55" dirty="0">
                <a:solidFill>
                  <a:schemeClr val="tx1"/>
                </a:solidFill>
                <a:latin typeface="Calibri" panose="020F0502020204030204" pitchFamily="34" charset="0"/>
                <a:cs typeface="Calibri" panose="020F0502020204030204" pitchFamily="34" charset="0"/>
              </a:rPr>
              <a:t>KVB Bereitschaftspraxis Uniklinikum </a:t>
            </a:r>
          </a:p>
          <a:p>
            <a:pPr marL="342900" indent="-342900">
              <a:buFont typeface="Wingdings" panose="05000000000000000000" pitchFamily="2" charset="2"/>
              <a:buChar char="v"/>
            </a:pPr>
            <a:r>
              <a:rPr lang="de-DE" sz="1800" spc="-55" dirty="0" err="1">
                <a:solidFill>
                  <a:schemeClr val="tx1"/>
                </a:solidFill>
                <a:latin typeface="Calibri" panose="020F0502020204030204" pitchFamily="34" charset="0"/>
                <a:cs typeface="Calibri" panose="020F0502020204030204" pitchFamily="34" charset="0"/>
              </a:rPr>
              <a:t>Stenglinstraße</a:t>
            </a:r>
            <a:r>
              <a:rPr lang="de-DE" sz="1800" spc="-55" dirty="0">
                <a:solidFill>
                  <a:schemeClr val="tx1"/>
                </a:solidFill>
                <a:latin typeface="Calibri" panose="020F0502020204030204" pitchFamily="34" charset="0"/>
                <a:cs typeface="Calibri" panose="020F0502020204030204" pitchFamily="34" charset="0"/>
              </a:rPr>
              <a:t> 2, 86156 Augsburg (Eingang </a:t>
            </a:r>
            <a:r>
              <a:rPr lang="de-DE" sz="1800" i="1" spc="-55" dirty="0">
                <a:solidFill>
                  <a:schemeClr val="tx1"/>
                </a:solidFill>
                <a:latin typeface="Calibri" panose="020F0502020204030204" pitchFamily="34" charset="0"/>
                <a:cs typeface="Calibri" panose="020F0502020204030204" pitchFamily="34" charset="0"/>
              </a:rPr>
              <a:t>Notaufnahme</a:t>
            </a:r>
            <a:r>
              <a:rPr lang="de-DE" sz="18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Busse 32 &amp; Tram 2 “Uniklinik“</a:t>
            </a: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hlinkClick r:id="rId2"/>
              </a:rPr>
              <a:t>https://www.kvb.de/patienten/</a:t>
            </a:r>
            <a:endParaRPr lang="de-DE" sz="1800" spc="-55" dirty="0">
              <a:solidFill>
                <a:schemeClr val="tx1"/>
              </a:solidFill>
              <a:latin typeface="Calibri" panose="020F0502020204030204" pitchFamily="34" charset="0"/>
              <a:cs typeface="Calibri" panose="020F0502020204030204" pitchFamily="34" charset="0"/>
            </a:endParaRPr>
          </a:p>
          <a:p>
            <a:r>
              <a:rPr lang="de-DE" sz="1800" spc="-55" dirty="0">
                <a:solidFill>
                  <a:schemeClr val="tx1"/>
                </a:solidFill>
                <a:latin typeface="Calibri" panose="020F0502020204030204" pitchFamily="34" charset="0"/>
                <a:cs typeface="Calibri" panose="020F0502020204030204" pitchFamily="34" charset="0"/>
              </a:rPr>
              <a:t>       </a:t>
            </a:r>
            <a:r>
              <a:rPr lang="de-DE" sz="1800" u="sng" spc="-55" dirty="0">
                <a:solidFill>
                  <a:schemeClr val="tx1"/>
                </a:solidFill>
                <a:latin typeface="Calibri" panose="020F0502020204030204" pitchFamily="34" charset="0"/>
                <a:cs typeface="Calibri" panose="020F0502020204030204" pitchFamily="34" charset="0"/>
              </a:rPr>
              <a:t>aerztlicher-bereitschaftsdienst#c8743</a:t>
            </a: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CF5DF424-9D2E-988D-2965-90300229411F}"/>
              </a:ext>
            </a:extLst>
          </p:cNvPr>
          <p:cNvPicPr>
            <a:picLocks noChangeAspect="1"/>
          </p:cNvPicPr>
          <p:nvPr/>
        </p:nvPicPr>
        <p:blipFill>
          <a:blip r:embed="rId3"/>
          <a:stretch>
            <a:fillRect/>
          </a:stretch>
        </p:blipFill>
        <p:spPr>
          <a:xfrm>
            <a:off x="7582327" y="1782781"/>
            <a:ext cx="3974815" cy="1987408"/>
          </a:xfrm>
          <a:prstGeom prst="rect">
            <a:avLst/>
          </a:prstGeom>
        </p:spPr>
      </p:pic>
      <p:pic>
        <p:nvPicPr>
          <p:cNvPr id="6" name="Grafik 5">
            <a:extLst>
              <a:ext uri="{FF2B5EF4-FFF2-40B4-BE49-F238E27FC236}">
                <a16:creationId xmlns:a16="http://schemas.microsoft.com/office/drawing/2014/main" id="{843E0F52-BCC3-C3C1-906A-9D377EC86B67}"/>
              </a:ext>
            </a:extLst>
          </p:cNvPr>
          <p:cNvPicPr>
            <a:picLocks noChangeAspect="1"/>
          </p:cNvPicPr>
          <p:nvPr/>
        </p:nvPicPr>
        <p:blipFill>
          <a:blip r:embed="rId4"/>
          <a:stretch>
            <a:fillRect/>
          </a:stretch>
        </p:blipFill>
        <p:spPr>
          <a:xfrm>
            <a:off x="6450886" y="4007266"/>
            <a:ext cx="5106256" cy="2308782"/>
          </a:xfrm>
          <a:prstGeom prst="rect">
            <a:avLst/>
          </a:prstGeom>
        </p:spPr>
      </p:pic>
      <p:sp>
        <p:nvSpPr>
          <p:cNvPr id="2" name="Pfeil: nach rechts 1">
            <a:extLst>
              <a:ext uri="{FF2B5EF4-FFF2-40B4-BE49-F238E27FC236}">
                <a16:creationId xmlns:a16="http://schemas.microsoft.com/office/drawing/2014/main" id="{4E40D13A-A610-BDC9-EC03-BE34327A4D82}"/>
              </a:ext>
            </a:extLst>
          </p:cNvPr>
          <p:cNvSpPr/>
          <p:nvPr/>
        </p:nvSpPr>
        <p:spPr>
          <a:xfrm rot="14576046" flipH="1">
            <a:off x="6069875" y="3295105"/>
            <a:ext cx="1375954" cy="267789"/>
          </a:xfrm>
          <a:prstGeom prst="rightArrow">
            <a:avLst/>
          </a:prstGeom>
          <a:solidFill>
            <a:srgbClr val="AD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feil: nach rechts 2">
            <a:extLst>
              <a:ext uri="{FF2B5EF4-FFF2-40B4-BE49-F238E27FC236}">
                <a16:creationId xmlns:a16="http://schemas.microsoft.com/office/drawing/2014/main" id="{410194FA-6D2B-6E70-E986-5546108054A5}"/>
              </a:ext>
            </a:extLst>
          </p:cNvPr>
          <p:cNvSpPr/>
          <p:nvPr/>
        </p:nvSpPr>
        <p:spPr>
          <a:xfrm rot="3282043" flipH="1">
            <a:off x="10182081" y="5542288"/>
            <a:ext cx="1375954" cy="267789"/>
          </a:xfrm>
          <a:prstGeom prst="rightArrow">
            <a:avLst/>
          </a:prstGeom>
          <a:solidFill>
            <a:srgbClr val="AD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07727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Notfallnummern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35405538-95AF-F886-1CD2-0EA1DC675CF3}"/>
              </a:ext>
            </a:extLst>
          </p:cNvPr>
          <p:cNvPicPr>
            <a:picLocks noChangeAspect="1"/>
          </p:cNvPicPr>
          <p:nvPr/>
        </p:nvPicPr>
        <p:blipFill>
          <a:blip r:embed="rId2"/>
          <a:stretch>
            <a:fillRect/>
          </a:stretch>
        </p:blipFill>
        <p:spPr>
          <a:xfrm>
            <a:off x="3703112" y="1366372"/>
            <a:ext cx="4785775" cy="4785775"/>
          </a:xfrm>
          <a:prstGeom prst="rect">
            <a:avLst/>
          </a:prstGeom>
        </p:spPr>
      </p:pic>
    </p:spTree>
    <p:extLst>
      <p:ext uri="{BB962C8B-B14F-4D97-AF65-F5344CB8AC3E}">
        <p14:creationId xmlns:p14="http://schemas.microsoft.com/office/powerpoint/2010/main" val="2516484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2E5E6B16-D318-59B3-69A5-62CBD7F63E96}"/>
              </a:ext>
            </a:extLst>
          </p:cNvPr>
          <p:cNvPicPr>
            <a:picLocks noChangeAspect="1"/>
          </p:cNvPicPr>
          <p:nvPr/>
        </p:nvPicPr>
        <p:blipFill>
          <a:blip r:embed="rId2"/>
          <a:stretch>
            <a:fillRect/>
          </a:stretch>
        </p:blipFill>
        <p:spPr>
          <a:xfrm>
            <a:off x="3538506" y="347195"/>
            <a:ext cx="5114987" cy="6407451"/>
          </a:xfrm>
          <a:prstGeom prst="rect">
            <a:avLst/>
          </a:prstGeom>
        </p:spPr>
      </p:pic>
    </p:spTree>
    <p:extLst>
      <p:ext uri="{BB962C8B-B14F-4D97-AF65-F5344CB8AC3E}">
        <p14:creationId xmlns:p14="http://schemas.microsoft.com/office/powerpoint/2010/main" val="1334833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Weitere Angebote und Netzwerke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Informationen der </a:t>
            </a:r>
            <a:r>
              <a:rPr lang="de-DE" sz="1800" b="1" spc="-55" dirty="0">
                <a:latin typeface="Calibri" panose="020F0502020204030204" pitchFamily="34" charset="0"/>
                <a:cs typeface="Calibri" panose="020F0502020204030204" pitchFamily="34" charset="0"/>
              </a:rPr>
              <a:t>Krankenversicherungen</a:t>
            </a:r>
            <a:r>
              <a:rPr lang="de-DE" sz="1800" spc="-55" dirty="0">
                <a:solidFill>
                  <a:schemeClr val="tx1"/>
                </a:solidFill>
                <a:latin typeface="Calibri" panose="020F0502020204030204" pitchFamily="34" charset="0"/>
                <a:cs typeface="Calibri" panose="020F0502020204030204" pitchFamily="34" charset="0"/>
              </a:rPr>
              <a:t> nutzen (Broschüren, Online-Portale)</a:t>
            </a:r>
          </a:p>
          <a:p>
            <a:endParaRPr lang="de-DE" sz="1800" spc="-55" dirty="0">
              <a:solidFill>
                <a:schemeClr val="tx1"/>
              </a:solidFill>
              <a:latin typeface="Calibri" panose="020F0502020204030204" pitchFamily="34" charset="0"/>
              <a:cs typeface="Calibri" panose="020F0502020204030204" pitchFamily="34" charset="0"/>
              <a:hlinkClick r:id="rId2"/>
            </a:endParaRPr>
          </a:p>
          <a:p>
            <a:r>
              <a:rPr lang="de-DE" sz="1800" spc="-55" dirty="0">
                <a:solidFill>
                  <a:schemeClr val="tx1"/>
                </a:solidFill>
                <a:latin typeface="Calibri" panose="020F0502020204030204" pitchFamily="34" charset="0"/>
                <a:cs typeface="Calibri" panose="020F0502020204030204" pitchFamily="34" charset="0"/>
                <a:hlinkClick r:id="rId2"/>
              </a:rPr>
              <a:t>https://www.tk.de/service/app/2009028/gesundheitskurs/ergebnis.app?faces-redirect=true</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5" name="Grafik 4">
            <a:extLst>
              <a:ext uri="{FF2B5EF4-FFF2-40B4-BE49-F238E27FC236}">
                <a16:creationId xmlns:a16="http://schemas.microsoft.com/office/drawing/2014/main" id="{0F60436D-0653-BD26-D761-6AD75846CE27}"/>
              </a:ext>
            </a:extLst>
          </p:cNvPr>
          <p:cNvPicPr>
            <a:picLocks noChangeAspect="1"/>
          </p:cNvPicPr>
          <p:nvPr/>
        </p:nvPicPr>
        <p:blipFill>
          <a:blip r:embed="rId3"/>
          <a:stretch>
            <a:fillRect/>
          </a:stretch>
        </p:blipFill>
        <p:spPr>
          <a:xfrm>
            <a:off x="6831738" y="3666982"/>
            <a:ext cx="4814863" cy="1675856"/>
          </a:xfrm>
          <a:prstGeom prst="rect">
            <a:avLst/>
          </a:prstGeom>
        </p:spPr>
      </p:pic>
      <p:pic>
        <p:nvPicPr>
          <p:cNvPr id="3" name="Grafik 2">
            <a:extLst>
              <a:ext uri="{FF2B5EF4-FFF2-40B4-BE49-F238E27FC236}">
                <a16:creationId xmlns:a16="http://schemas.microsoft.com/office/drawing/2014/main" id="{2A9653B6-1528-6EAE-E509-FBEBA11C9BF8}"/>
              </a:ext>
            </a:extLst>
          </p:cNvPr>
          <p:cNvPicPr>
            <a:picLocks noChangeAspect="1"/>
          </p:cNvPicPr>
          <p:nvPr/>
        </p:nvPicPr>
        <p:blipFill>
          <a:blip r:embed="rId4"/>
          <a:stretch>
            <a:fillRect/>
          </a:stretch>
        </p:blipFill>
        <p:spPr>
          <a:xfrm>
            <a:off x="1118945" y="2211422"/>
            <a:ext cx="5712793" cy="4288971"/>
          </a:xfrm>
          <a:prstGeom prst="rect">
            <a:avLst/>
          </a:prstGeom>
        </p:spPr>
      </p:pic>
    </p:spTree>
    <p:extLst>
      <p:ext uri="{BB962C8B-B14F-4D97-AF65-F5344CB8AC3E}">
        <p14:creationId xmlns:p14="http://schemas.microsoft.com/office/powerpoint/2010/main" val="965621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2F9F9-7219-A594-E50E-94C4BA7E6DE3}"/>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83FF2FF4-8AB1-0ADB-3A82-255744A769E5}"/>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Weitere Angebote und Netzwerke</a:t>
            </a:r>
          </a:p>
        </p:txBody>
      </p:sp>
      <p:sp>
        <p:nvSpPr>
          <p:cNvPr id="24" name="Untertitel 23">
            <a:extLst>
              <a:ext uri="{FF2B5EF4-FFF2-40B4-BE49-F238E27FC236}">
                <a16:creationId xmlns:a16="http://schemas.microsoft.com/office/drawing/2014/main" id="{D03E1B5A-03BA-20C6-D3EF-799AD598C42C}"/>
              </a:ext>
            </a:extLst>
          </p:cNvPr>
          <p:cNvSpPr>
            <a:spLocks noGrp="1"/>
          </p:cNvSpPr>
          <p:nvPr>
            <p:ph type="subTitle" idx="13"/>
          </p:nvPr>
        </p:nvSpPr>
        <p:spPr>
          <a:xfrm>
            <a:off x="719400" y="1181818"/>
            <a:ext cx="10150658" cy="4970329"/>
          </a:xfrm>
        </p:spPr>
        <p:txBody>
          <a:bodyPr/>
          <a:lstStyle/>
          <a:p>
            <a:r>
              <a:rPr lang="de-DE" sz="1800" dirty="0">
                <a:solidFill>
                  <a:schemeClr val="tx1"/>
                </a:solidFill>
              </a:rPr>
              <a:t>Die Techniker Krankenkasse bietet in ihrem TK-</a:t>
            </a:r>
            <a:r>
              <a:rPr lang="de-DE" sz="1800" dirty="0" err="1">
                <a:solidFill>
                  <a:schemeClr val="tx1"/>
                </a:solidFill>
              </a:rPr>
              <a:t>StudyGuide</a:t>
            </a:r>
            <a:r>
              <a:rPr lang="de-DE" sz="1800" dirty="0">
                <a:solidFill>
                  <a:schemeClr val="tx1"/>
                </a:solidFill>
              </a:rPr>
              <a:t> eine Vielzahl an Kursen an, um die Soft Skills und die Gesundheit von Studierenden zu stärken. Das Angebot ist </a:t>
            </a:r>
            <a:r>
              <a:rPr lang="de-DE" sz="1800" b="1" dirty="0"/>
              <a:t>kostenlos für alle Studierenden </a:t>
            </a:r>
            <a:r>
              <a:rPr lang="de-DE" sz="1800" dirty="0">
                <a:solidFill>
                  <a:schemeClr val="tx1"/>
                </a:solidFill>
              </a:rPr>
              <a:t>(egal, wo krankenversichert) und kann auch von Studierenden besucht werden, die sich noch nicht in Deutschland aufhalten. </a:t>
            </a:r>
          </a:p>
          <a:p>
            <a:endParaRPr lang="de-DE" sz="1800" dirty="0">
              <a:solidFill>
                <a:schemeClr val="tx1"/>
              </a:solidFill>
            </a:endParaRPr>
          </a:p>
          <a:p>
            <a:r>
              <a:rPr lang="de-DE" sz="1800" dirty="0">
                <a:solidFill>
                  <a:schemeClr val="tx1"/>
                </a:solidFill>
              </a:rPr>
              <a:t>Alle Informationen finden Sie auf der folgenden Webseite:</a:t>
            </a:r>
          </a:p>
          <a:p>
            <a:r>
              <a:rPr lang="de-DE" sz="1800" dirty="0">
                <a:solidFill>
                  <a:srgbClr val="000000"/>
                </a:solidFill>
                <a:hlinkClick r:id="rId2">
                  <a:extLst>
                    <a:ext uri="{A12FA001-AC4F-418D-AE19-62706E023703}">
                      <ahyp:hlinkClr xmlns:ahyp="http://schemas.microsoft.com/office/drawing/2018/hyperlinkcolor" val="tx"/>
                    </a:ext>
                  </a:extLst>
                </a:hlinkClick>
              </a:rPr>
              <a:t>https://online.gib-base.de/gib/TK/l42gts</a:t>
            </a:r>
            <a:r>
              <a:rPr lang="de-DE" sz="1800" dirty="0">
                <a:solidFill>
                  <a:schemeClr val="tx1"/>
                </a:solidFill>
                <a:hlinkClick r:id="rId2">
                  <a:extLst>
                    <a:ext uri="{A12FA001-AC4F-418D-AE19-62706E023703}">
                      <ahyp:hlinkClr xmlns:ahyp="http://schemas.microsoft.com/office/drawing/2018/hyperlinkcolor" val="tx"/>
                    </a:ext>
                  </a:extLst>
                </a:hlinkClick>
              </a:rPr>
              <a:t>/</a:t>
            </a:r>
            <a:r>
              <a:rPr lang="de-DE" sz="1800" dirty="0">
                <a:solidFill>
                  <a:schemeClr val="tx1"/>
                </a:solidFill>
              </a:rPr>
              <a:t>.</a:t>
            </a:r>
            <a:endParaRPr lang="de-DE" sz="1800" spc="-55" dirty="0">
              <a:solidFill>
                <a:schemeClr val="tx1"/>
              </a:solidFill>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E7502A01-E53B-0161-88F8-2333C15CDD92}"/>
              </a:ext>
            </a:extLst>
          </p:cNvPr>
          <p:cNvPicPr>
            <a:picLocks noChangeAspect="1"/>
          </p:cNvPicPr>
          <p:nvPr/>
        </p:nvPicPr>
        <p:blipFill>
          <a:blip r:embed="rId3"/>
          <a:srcRect l="8572" t="10293" r="15555" b="26095"/>
          <a:stretch>
            <a:fillRect/>
          </a:stretch>
        </p:blipFill>
        <p:spPr>
          <a:xfrm>
            <a:off x="2808514" y="3412691"/>
            <a:ext cx="6574972" cy="3445309"/>
          </a:xfrm>
          <a:prstGeom prst="rect">
            <a:avLst/>
          </a:prstGeom>
        </p:spPr>
      </p:pic>
      <p:sp>
        <p:nvSpPr>
          <p:cNvPr id="2" name="Ellipse 1">
            <a:extLst>
              <a:ext uri="{FF2B5EF4-FFF2-40B4-BE49-F238E27FC236}">
                <a16:creationId xmlns:a16="http://schemas.microsoft.com/office/drawing/2014/main" id="{342A4E78-4FFF-D162-A2E3-D7BA0FE4E9E6}"/>
              </a:ext>
            </a:extLst>
          </p:cNvPr>
          <p:cNvSpPr/>
          <p:nvPr/>
        </p:nvSpPr>
        <p:spPr>
          <a:xfrm>
            <a:off x="6209211" y="3412691"/>
            <a:ext cx="1358538" cy="3058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5943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Weitere Angebote und Netzwerke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342900" indent="-342900">
              <a:buFont typeface="Wingdings" panose="05000000000000000000" pitchFamily="2" charset="2"/>
              <a:buChar char="v"/>
            </a:pPr>
            <a:r>
              <a:rPr lang="de-DE" sz="1800" b="1" spc="-55" dirty="0">
                <a:solidFill>
                  <a:schemeClr val="tx1"/>
                </a:solidFill>
                <a:latin typeface="Calibri" panose="020F0502020204030204" pitchFamily="34" charset="0"/>
                <a:cs typeface="Calibri" panose="020F0502020204030204" pitchFamily="34" charset="0"/>
              </a:rPr>
              <a:t>Gesundheitswörterbuch</a:t>
            </a:r>
            <a:r>
              <a:rPr lang="de-DE" sz="1800" spc="-55" dirty="0">
                <a:solidFill>
                  <a:schemeClr val="tx1"/>
                </a:solidFill>
                <a:latin typeface="Calibri" panose="020F0502020204030204" pitchFamily="34" charset="0"/>
                <a:cs typeface="Calibri" panose="020F0502020204030204" pitchFamily="34" charset="0"/>
              </a:rPr>
              <a:t> - </a:t>
            </a:r>
            <a:r>
              <a:rPr lang="de-DE" sz="1800" spc="-55" dirty="0">
                <a:solidFill>
                  <a:schemeClr val="tx1"/>
                </a:solidFill>
                <a:latin typeface="Calibri" panose="020F0502020204030204" pitchFamily="34" charset="0"/>
                <a:cs typeface="Calibri" panose="020F0502020204030204" pitchFamily="34" charset="0"/>
                <a:hlinkClick r:id="rId2"/>
              </a:rPr>
              <a:t>https://www.studierendenwerke.de/beitrag/erste-hilfe-illustriertes-gesundheitswoerterbuch-hinweise-fuer-auslaendische-studierende-in-deutschland-1</a:t>
            </a:r>
            <a:r>
              <a:rPr lang="de-DE" sz="1800" spc="-55" dirty="0">
                <a:solidFill>
                  <a:schemeClr val="tx1"/>
                </a:solidFill>
                <a:latin typeface="Calibri" panose="020F0502020204030204" pitchFamily="34" charset="0"/>
                <a:cs typeface="Calibri" panose="020F0502020204030204" pitchFamily="34" charset="0"/>
              </a:rPr>
              <a:t> </a:t>
            </a: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899C5ABC-855D-CEDB-A91B-F246FC6D711D}"/>
              </a:ext>
            </a:extLst>
          </p:cNvPr>
          <p:cNvPicPr>
            <a:picLocks noChangeAspect="1"/>
          </p:cNvPicPr>
          <p:nvPr/>
        </p:nvPicPr>
        <p:blipFill>
          <a:blip r:embed="rId3"/>
          <a:stretch>
            <a:fillRect/>
          </a:stretch>
        </p:blipFill>
        <p:spPr>
          <a:xfrm>
            <a:off x="7206509" y="2072361"/>
            <a:ext cx="3364591" cy="4617448"/>
          </a:xfrm>
          <a:prstGeom prst="rect">
            <a:avLst/>
          </a:prstGeom>
        </p:spPr>
      </p:pic>
      <p:pic>
        <p:nvPicPr>
          <p:cNvPr id="5" name="Grafik 4">
            <a:extLst>
              <a:ext uri="{FF2B5EF4-FFF2-40B4-BE49-F238E27FC236}">
                <a16:creationId xmlns:a16="http://schemas.microsoft.com/office/drawing/2014/main" id="{0D3D84F6-EB81-88B7-E0C8-EF4ED710558B}"/>
              </a:ext>
            </a:extLst>
          </p:cNvPr>
          <p:cNvPicPr>
            <a:picLocks noChangeAspect="1"/>
          </p:cNvPicPr>
          <p:nvPr/>
        </p:nvPicPr>
        <p:blipFill>
          <a:blip r:embed="rId4"/>
          <a:stretch>
            <a:fillRect/>
          </a:stretch>
        </p:blipFill>
        <p:spPr>
          <a:xfrm>
            <a:off x="444137" y="2205375"/>
            <a:ext cx="6300818" cy="4484434"/>
          </a:xfrm>
          <a:prstGeom prst="rect">
            <a:avLst/>
          </a:prstGeom>
        </p:spPr>
      </p:pic>
    </p:spTree>
    <p:extLst>
      <p:ext uri="{BB962C8B-B14F-4D97-AF65-F5344CB8AC3E}">
        <p14:creationId xmlns:p14="http://schemas.microsoft.com/office/powerpoint/2010/main" val="1154600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Weitere Angebote und Netzwerke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342900" indent="-342900">
              <a:buFont typeface="Wingdings" panose="05000000000000000000" pitchFamily="2" charset="2"/>
              <a:buChar char="v"/>
            </a:pPr>
            <a:r>
              <a:rPr lang="de-DE" sz="1800" b="1" spc="-55" dirty="0" err="1">
                <a:solidFill>
                  <a:schemeClr val="tx1"/>
                </a:solidFill>
                <a:latin typeface="Calibri" panose="020F0502020204030204" pitchFamily="34" charset="0"/>
                <a:cs typeface="Calibri" panose="020F0502020204030204" pitchFamily="34" charset="0"/>
              </a:rPr>
              <a:t>B!st</a:t>
            </a:r>
            <a:r>
              <a:rPr lang="de-DE" sz="1800" b="1" spc="-55" dirty="0">
                <a:solidFill>
                  <a:schemeClr val="tx1"/>
                </a:solidFill>
                <a:latin typeface="Calibri" panose="020F0502020204030204" pitchFamily="34" charset="0"/>
                <a:cs typeface="Calibri" panose="020F0502020204030204" pitchFamily="34" charset="0"/>
              </a:rPr>
              <a:t> – Beratungsstelle im Studentenwerk</a:t>
            </a:r>
            <a:endParaRPr lang="de-DE" sz="1800" spc="-55" dirty="0">
              <a:solidFill>
                <a:schemeClr val="tx1"/>
              </a:solidFill>
              <a:latin typeface="Calibri" panose="020F0502020204030204" pitchFamily="34" charset="0"/>
              <a:cs typeface="Calibri" panose="020F0502020204030204" pitchFamily="34" charset="0"/>
            </a:endParaRPr>
          </a:p>
          <a:p>
            <a:r>
              <a:rPr lang="de-DE" sz="1800" spc="-55" dirty="0">
                <a:solidFill>
                  <a:schemeClr val="tx1"/>
                </a:solidFill>
                <a:latin typeface="Calibri" panose="020F0502020204030204" pitchFamily="34" charset="0"/>
                <a:cs typeface="Calibri" panose="020F0502020204030204" pitchFamily="34" charset="0"/>
              </a:rPr>
              <a:t>	</a:t>
            </a:r>
            <a:r>
              <a:rPr lang="de-DE" sz="1800" spc="-55" dirty="0">
                <a:solidFill>
                  <a:schemeClr val="tx1"/>
                </a:solidFill>
                <a:latin typeface="Calibri" panose="020F0502020204030204" pitchFamily="34" charset="0"/>
                <a:cs typeface="Calibri" panose="020F0502020204030204" pitchFamily="34" charset="0"/>
                <a:hlinkClick r:id="rId2"/>
              </a:rPr>
              <a:t>https://studierendenwerk-augsburg.de/sprechzeiten/</a:t>
            </a:r>
            <a:r>
              <a:rPr lang="de-DE" sz="1800" spc="-55" dirty="0">
                <a:solidFill>
                  <a:schemeClr val="tx1"/>
                </a:solidFill>
                <a:latin typeface="Calibri" panose="020F0502020204030204" pitchFamily="34" charset="0"/>
                <a:cs typeface="Calibri" panose="020F0502020204030204" pitchFamily="34" charset="0"/>
              </a:rPr>
              <a:t> </a:t>
            </a:r>
          </a:p>
          <a:p>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r>
              <a:rPr lang="de-DE" sz="1800" spc="-55" dirty="0">
                <a:solidFill>
                  <a:schemeClr val="tx1"/>
                </a:solidFill>
                <a:latin typeface="Calibri" panose="020F0502020204030204" pitchFamily="34" charset="0"/>
                <a:cs typeface="Calibri" panose="020F0502020204030204" pitchFamily="34" charset="0"/>
              </a:rPr>
              <a:t>Beratung zu den Themen:</a:t>
            </a:r>
          </a:p>
          <a:p>
            <a:endParaRPr lang="de-DE" sz="18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de-DE" sz="1800" spc="-55" dirty="0">
                <a:solidFill>
                  <a:schemeClr val="tx1"/>
                </a:solidFill>
                <a:latin typeface="Calibri" panose="020F0502020204030204" pitchFamily="34" charset="0"/>
                <a:cs typeface="Calibri" panose="020F0502020204030204" pitchFamily="34" charset="0"/>
              </a:rPr>
              <a:t>Soziales, Studienfinanzierung</a:t>
            </a:r>
          </a:p>
          <a:p>
            <a:pPr marL="285750" indent="-285750">
              <a:buFont typeface="Wingdings" panose="05000000000000000000" pitchFamily="2" charset="2"/>
              <a:buChar char="Ø"/>
            </a:pPr>
            <a:r>
              <a:rPr lang="de-DE" sz="1800" spc="-55" dirty="0">
                <a:solidFill>
                  <a:schemeClr val="tx1"/>
                </a:solidFill>
                <a:latin typeface="Calibri" panose="020F0502020204030204" pitchFamily="34" charset="0"/>
                <a:cs typeface="Calibri" panose="020F0502020204030204" pitchFamily="34" charset="0"/>
              </a:rPr>
              <a:t>Rechtsberatung</a:t>
            </a:r>
          </a:p>
          <a:p>
            <a:pPr marL="285750" indent="-285750">
              <a:buFont typeface="Wingdings" panose="05000000000000000000" pitchFamily="2" charset="2"/>
              <a:buChar char="Ø"/>
            </a:pPr>
            <a:r>
              <a:rPr lang="de-DE" sz="1800" spc="-55" dirty="0">
                <a:solidFill>
                  <a:schemeClr val="tx1"/>
                </a:solidFill>
                <a:latin typeface="Calibri" panose="020F0502020204030204" pitchFamily="34" charset="0"/>
                <a:cs typeface="Calibri" panose="020F0502020204030204" pitchFamily="34" charset="0"/>
              </a:rPr>
              <a:t>Psychologische Beratung</a:t>
            </a:r>
          </a:p>
          <a:p>
            <a:pPr marL="285750" indent="-285750">
              <a:buFont typeface="Wingdings" panose="05000000000000000000" pitchFamily="2" charset="2"/>
              <a:buChar char="Ø"/>
            </a:pPr>
            <a:r>
              <a:rPr lang="de-DE" sz="1800" spc="-55" dirty="0">
                <a:solidFill>
                  <a:schemeClr val="tx1"/>
                </a:solidFill>
                <a:latin typeface="Calibri" panose="020F0502020204030204" pitchFamily="34" charset="0"/>
                <a:cs typeface="Calibri" panose="020F0502020204030204" pitchFamily="34" charset="0"/>
              </a:rPr>
              <a:t>Studierende mit Handicap und chronischer Erkrankung</a:t>
            </a:r>
          </a:p>
          <a:p>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DE68819A-5937-E85C-75AD-B22820DED894}"/>
              </a:ext>
            </a:extLst>
          </p:cNvPr>
          <p:cNvPicPr>
            <a:picLocks noChangeAspect="1"/>
          </p:cNvPicPr>
          <p:nvPr/>
        </p:nvPicPr>
        <p:blipFill>
          <a:blip r:embed="rId3"/>
          <a:stretch>
            <a:fillRect/>
          </a:stretch>
        </p:blipFill>
        <p:spPr>
          <a:xfrm>
            <a:off x="5875736" y="3027661"/>
            <a:ext cx="5334744" cy="2857899"/>
          </a:xfrm>
          <a:prstGeom prst="rect">
            <a:avLst/>
          </a:prstGeom>
        </p:spPr>
      </p:pic>
    </p:spTree>
    <p:extLst>
      <p:ext uri="{BB962C8B-B14F-4D97-AF65-F5344CB8AC3E}">
        <p14:creationId xmlns:p14="http://schemas.microsoft.com/office/powerpoint/2010/main" val="14389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Weitere Angebote und Netzwerke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342900" indent="-342900">
              <a:buFont typeface="Wingdings" panose="05000000000000000000" pitchFamily="2" charset="2"/>
              <a:buChar char="v"/>
            </a:pPr>
            <a:r>
              <a:rPr lang="de-DE" sz="1800" b="1" spc="-55" dirty="0">
                <a:solidFill>
                  <a:schemeClr val="tx1"/>
                </a:solidFill>
                <a:latin typeface="Calibri" panose="020F0502020204030204" pitchFamily="34" charset="0"/>
                <a:cs typeface="Calibri" panose="020F0502020204030204" pitchFamily="34" charset="0"/>
              </a:rPr>
              <a:t>Zentrale Studienberatung </a:t>
            </a:r>
          </a:p>
          <a:p>
            <a:r>
              <a:rPr lang="de-DE" sz="1800" spc="-55" dirty="0">
                <a:solidFill>
                  <a:schemeClr val="tx1"/>
                </a:solidFill>
                <a:latin typeface="Calibri" panose="020F0502020204030204" pitchFamily="34" charset="0"/>
                <a:cs typeface="Calibri" panose="020F0502020204030204" pitchFamily="34" charset="0"/>
              </a:rPr>
              <a:t>	Lernberatung, Prüfungsmanagement, Zeit- und Selbstmanagement, Study-Work-Life-Beratung</a:t>
            </a:r>
          </a:p>
          <a:p>
            <a:r>
              <a:rPr lang="de-DE" sz="1800" spc="-55" dirty="0">
                <a:solidFill>
                  <a:schemeClr val="tx1"/>
                </a:solidFill>
                <a:latin typeface="Calibri" panose="020F0502020204030204" pitchFamily="34" charset="0"/>
                <a:cs typeface="Calibri" panose="020F0502020204030204" pitchFamily="34" charset="0"/>
              </a:rPr>
              <a:t>	psychologische Betreuung und Beratung</a:t>
            </a:r>
          </a:p>
          <a:p>
            <a:endParaRPr lang="de-DE" sz="1800" spc="-55" dirty="0">
              <a:solidFill>
                <a:schemeClr val="tx1"/>
              </a:solidFill>
              <a:latin typeface="Calibri" panose="020F0502020204030204" pitchFamily="34" charset="0"/>
              <a:cs typeface="Calibri" panose="020F0502020204030204" pitchFamily="34" charset="0"/>
            </a:endParaRPr>
          </a:p>
          <a:p>
            <a:r>
              <a:rPr lang="de-DE" sz="1800" spc="-55" dirty="0">
                <a:solidFill>
                  <a:schemeClr val="tx1"/>
                </a:solidFill>
                <a:latin typeface="Calibri" panose="020F0502020204030204" pitchFamily="34" charset="0"/>
                <a:cs typeface="Calibri" panose="020F0502020204030204" pitchFamily="34" charset="0"/>
              </a:rPr>
              <a:t>	Zoom-Reihe und Workshops in Präsenz für Studierende</a:t>
            </a:r>
          </a:p>
          <a:p>
            <a:r>
              <a:rPr lang="de-DE" sz="1800" spc="-55" dirty="0">
                <a:solidFill>
                  <a:schemeClr val="tx1"/>
                </a:solidFill>
                <a:latin typeface="Calibri" panose="020F0502020204030204" pitchFamily="34" charset="0"/>
                <a:cs typeface="Calibri" panose="020F0502020204030204" pitchFamily="34" charset="0"/>
              </a:rPr>
              <a:t>	</a:t>
            </a:r>
            <a:r>
              <a:rPr lang="de-DE" sz="1800" spc="-55" dirty="0">
                <a:solidFill>
                  <a:schemeClr val="tx1"/>
                </a:solidFill>
                <a:latin typeface="Calibri" panose="020F0502020204030204" pitchFamily="34" charset="0"/>
                <a:cs typeface="Calibri" panose="020F0502020204030204" pitchFamily="34" charset="0"/>
                <a:hlinkClick r:id="rId2"/>
              </a:rPr>
              <a:t>https://www.uni-augsburg.de/de/organisation/einrichtungen/studienberatung/workshops/</a:t>
            </a: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Themen: Lernplan erstellen, Resilienz im Studium, Zeitmanagement, (Seminar-)Arbeiten verfassen, Prokrastination, Selbst- und Lernmotivation etc. </a:t>
            </a: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5A2BFA7E-FBAF-EDE1-C19C-B918162255A7}"/>
              </a:ext>
            </a:extLst>
          </p:cNvPr>
          <p:cNvPicPr>
            <a:picLocks noChangeAspect="1"/>
          </p:cNvPicPr>
          <p:nvPr/>
        </p:nvPicPr>
        <p:blipFill>
          <a:blip r:embed="rId3"/>
          <a:stretch>
            <a:fillRect/>
          </a:stretch>
        </p:blipFill>
        <p:spPr>
          <a:xfrm>
            <a:off x="6305005" y="3950746"/>
            <a:ext cx="3885579" cy="2201401"/>
          </a:xfrm>
          <a:prstGeom prst="rect">
            <a:avLst/>
          </a:prstGeom>
        </p:spPr>
      </p:pic>
    </p:spTree>
    <p:extLst>
      <p:ext uri="{BB962C8B-B14F-4D97-AF65-F5344CB8AC3E}">
        <p14:creationId xmlns:p14="http://schemas.microsoft.com/office/powerpoint/2010/main" val="3615943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Weitere Angebote und Netzwerke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285750" indent="-28575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Angebote </a:t>
            </a:r>
            <a:r>
              <a:rPr lang="de-DE" sz="1800" b="1" spc="-55" dirty="0">
                <a:solidFill>
                  <a:schemeClr val="tx1"/>
                </a:solidFill>
                <a:latin typeface="Calibri" panose="020F0502020204030204" pitchFamily="34" charset="0"/>
                <a:cs typeface="Calibri" panose="020F0502020204030204" pitchFamily="34" charset="0"/>
              </a:rPr>
              <a:t>Hochschulsport</a:t>
            </a:r>
            <a:r>
              <a:rPr lang="de-DE" sz="1800" spc="-55" dirty="0">
                <a:solidFill>
                  <a:schemeClr val="tx1"/>
                </a:solidFill>
                <a:latin typeface="Calibri" panose="020F0502020204030204" pitchFamily="34" charset="0"/>
                <a:cs typeface="Calibri" panose="020F0502020204030204" pitchFamily="34" charset="0"/>
              </a:rPr>
              <a:t> und </a:t>
            </a:r>
            <a:r>
              <a:rPr lang="de-DE" sz="1800" b="1" spc="-55" dirty="0">
                <a:solidFill>
                  <a:schemeClr val="tx1"/>
                </a:solidFill>
                <a:latin typeface="Calibri" panose="020F0502020204030204" pitchFamily="34" charset="0"/>
                <a:cs typeface="Calibri" panose="020F0502020204030204" pitchFamily="34" charset="0"/>
              </a:rPr>
              <a:t>Gesundheitsmanagement</a:t>
            </a:r>
            <a:r>
              <a:rPr lang="de-DE" sz="1800" spc="-55" dirty="0">
                <a:solidFill>
                  <a:schemeClr val="tx1"/>
                </a:solidFill>
                <a:latin typeface="Calibri" panose="020F0502020204030204" pitchFamily="34" charset="0"/>
                <a:cs typeface="Calibri" panose="020F0502020204030204" pitchFamily="34" charset="0"/>
              </a:rPr>
              <a:t> nutzen</a:t>
            </a:r>
          </a:p>
          <a:p>
            <a:r>
              <a:rPr lang="de-DE" sz="1800" spc="-55" dirty="0">
                <a:solidFill>
                  <a:schemeClr val="tx1"/>
                </a:solidFill>
                <a:latin typeface="Calibri" panose="020F0502020204030204" pitchFamily="34" charset="0"/>
                <a:cs typeface="Calibri" panose="020F0502020204030204" pitchFamily="34" charset="0"/>
              </a:rPr>
              <a:t>	</a:t>
            </a:r>
            <a:r>
              <a:rPr lang="de-DE" sz="1800" spc="-55" dirty="0">
                <a:solidFill>
                  <a:schemeClr val="tx1"/>
                </a:solidFill>
                <a:latin typeface="Calibri" panose="020F0502020204030204" pitchFamily="34" charset="0"/>
                <a:cs typeface="Calibri" panose="020F0502020204030204" pitchFamily="34" charset="0"/>
                <a:hlinkClick r:id="rId2"/>
              </a:rPr>
              <a:t>https://hsa.sport.uni-augsburg.de/index.php/de/</a:t>
            </a: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5C57546D-4F1A-E584-0DB1-B87779DC85D9}"/>
              </a:ext>
            </a:extLst>
          </p:cNvPr>
          <p:cNvPicPr>
            <a:picLocks noChangeAspect="1"/>
          </p:cNvPicPr>
          <p:nvPr/>
        </p:nvPicPr>
        <p:blipFill>
          <a:blip r:embed="rId3"/>
          <a:srcRect t="9144" b="5214"/>
          <a:stretch>
            <a:fillRect/>
          </a:stretch>
        </p:blipFill>
        <p:spPr>
          <a:xfrm>
            <a:off x="1736599" y="1833508"/>
            <a:ext cx="8718802" cy="4666885"/>
          </a:xfrm>
          <a:prstGeom prst="rect">
            <a:avLst/>
          </a:prstGeom>
        </p:spPr>
      </p:pic>
    </p:spTree>
    <p:extLst>
      <p:ext uri="{BB962C8B-B14F-4D97-AF65-F5344CB8AC3E}">
        <p14:creationId xmlns:p14="http://schemas.microsoft.com/office/powerpoint/2010/main" val="1245486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Blutspende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1039319" y="1421110"/>
            <a:ext cx="10433281" cy="3492013"/>
          </a:xfrm>
        </p:spPr>
        <p:txBody>
          <a:bodyPr/>
          <a:lstStyle/>
          <a:p>
            <a:pPr marL="285750" indent="-285750">
              <a:buFont typeface="Wingdings" panose="05000000000000000000" pitchFamily="2" charset="2"/>
              <a:buChar char="§"/>
            </a:pPr>
            <a:r>
              <a:rPr lang="de-DE" sz="1800" spc="-55" dirty="0">
                <a:solidFill>
                  <a:schemeClr val="tx1"/>
                </a:solidFill>
                <a:cs typeface="Calibri" panose="020F0502020204030204" pitchFamily="34" charset="0"/>
              </a:rPr>
              <a:t>Es gibt die Möglichkeit, beim Roten Kreuz Blut zu spenden. Die Blutspende selbst dauert circa 10 Minuten und man bekommt dort als Dankschön etwas zu Essen und ein kleines Geschenk. Bei der ersten Spende wird das Blut kostenlos für Sie medizinisch gecheckt.</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rPr>
              <a:t>Bei Interesse können Sie hier einen Termin in Ihrer Nähe finden: </a:t>
            </a:r>
            <a:r>
              <a:rPr lang="de-DE" sz="1800" spc="-55" dirty="0">
                <a:solidFill>
                  <a:schemeClr val="tx1"/>
                </a:solidFill>
                <a:cs typeface="Calibri" panose="020F0502020204030204" pitchFamily="34" charset="0"/>
                <a:hlinkClick r:id="rId3"/>
              </a:rPr>
              <a:t>https://www.blutspendedienst.com/</a:t>
            </a:r>
            <a:r>
              <a:rPr lang="de-DE" sz="1800" spc="-55" dirty="0">
                <a:solidFill>
                  <a:schemeClr val="tx1"/>
                </a:solidFill>
                <a:cs typeface="Calibri" panose="020F0502020204030204" pitchFamily="34" charset="0"/>
              </a:rPr>
              <a:t>.</a:t>
            </a:r>
          </a:p>
          <a:p>
            <a:endParaRPr lang="de-DE" sz="1800" spc="-55" dirty="0">
              <a:solidFill>
                <a:schemeClr val="tx1"/>
              </a:solidFill>
              <a:cs typeface="Calibri" panose="020F0502020204030204" pitchFamily="34" charset="0"/>
            </a:endParaRPr>
          </a:p>
          <a:p>
            <a:pPr marL="285750" indent="-285750">
              <a:buFont typeface="Wingdings" panose="05000000000000000000" pitchFamily="2" charset="2"/>
              <a:buChar char="§"/>
            </a:pPr>
            <a:r>
              <a:rPr lang="de-DE" sz="1800" spc="-55" dirty="0">
                <a:solidFill>
                  <a:schemeClr val="tx1"/>
                </a:solidFill>
                <a:cs typeface="Calibri" panose="020F0502020204030204" pitchFamily="34" charset="0"/>
              </a:rPr>
              <a:t>Bei Interesse gibt es auch die Plasmaspende in der Innenstadt: </a:t>
            </a:r>
            <a:r>
              <a:rPr lang="de-DE" sz="1800" spc="-55" dirty="0">
                <a:solidFill>
                  <a:schemeClr val="tx1"/>
                </a:solidFill>
                <a:cs typeface="Calibri" panose="020F0502020204030204" pitchFamily="34" charset="0"/>
                <a:hlinkClick r:id="rId4"/>
              </a:rPr>
              <a:t>https://www.haema.de/plasmaspende/</a:t>
            </a:r>
            <a:r>
              <a:rPr lang="de-DE" sz="1800" spc="-55" dirty="0">
                <a:solidFill>
                  <a:schemeClr val="tx1"/>
                </a:solidFill>
                <a:cs typeface="Calibri" panose="020F0502020204030204" pitchFamily="34" charset="0"/>
              </a:rPr>
              <a:t>.</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rPr>
              <a:t>Als Aufwandsentschädigung erhalten Sie 25€ bei jeder Spende.</a:t>
            </a:r>
          </a:p>
          <a:p>
            <a:pPr marL="285750" indent="-285750">
              <a:buFont typeface="Wingdings" panose="05000000000000000000" pitchFamily="2" charset="2"/>
              <a:buChar char="§"/>
            </a:pPr>
            <a:endParaRPr lang="de-DE" sz="1800" dirty="0">
              <a:solidFill>
                <a:schemeClr val="tx1"/>
              </a:solidFill>
              <a:cs typeface="Calibri" panose="020F0502020204030204" pitchFamily="34" charset="0"/>
            </a:endParaRPr>
          </a:p>
          <a:p>
            <a:pPr marL="285750" indent="-285750">
              <a:buFont typeface="Wingdings" panose="05000000000000000000" pitchFamily="2" charset="2"/>
              <a:buChar char="§"/>
            </a:pPr>
            <a:endParaRPr lang="de-DE" sz="1800" spc="-55" dirty="0">
              <a:solidFill>
                <a:srgbClr val="BD258F"/>
              </a:solidFill>
              <a:cs typeface="Calibri" panose="020F0502020204030204" pitchFamily="34" charset="0"/>
            </a:endParaRPr>
          </a:p>
          <a:p>
            <a:endParaRPr lang="de-DE" sz="1800" spc="-55" dirty="0">
              <a:solidFill>
                <a:srgbClr val="BD258F"/>
              </a:solidFill>
              <a:cs typeface="Arial MT"/>
            </a:endParaRPr>
          </a:p>
          <a:p>
            <a:endParaRPr lang="de-DE" sz="1800" u="heavy" spc="-5" dirty="0">
              <a:solidFill>
                <a:srgbClr val="0433FF"/>
              </a:solidFill>
              <a:uFill>
                <a:solidFill>
                  <a:srgbClr val="0433FF"/>
                </a:solidFill>
              </a:uFill>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1674411C-6A4D-4E5D-341B-6037AE2AE56C}"/>
              </a:ext>
            </a:extLst>
          </p:cNvPr>
          <p:cNvPicPr>
            <a:picLocks noChangeAspect="1"/>
          </p:cNvPicPr>
          <p:nvPr/>
        </p:nvPicPr>
        <p:blipFill>
          <a:blip r:embed="rId5"/>
          <a:stretch>
            <a:fillRect/>
          </a:stretch>
        </p:blipFill>
        <p:spPr>
          <a:xfrm>
            <a:off x="1762129" y="4097116"/>
            <a:ext cx="3743325" cy="1219200"/>
          </a:xfrm>
          <a:prstGeom prst="rect">
            <a:avLst/>
          </a:prstGeom>
        </p:spPr>
      </p:pic>
      <p:pic>
        <p:nvPicPr>
          <p:cNvPr id="7" name="Grafik 6">
            <a:extLst>
              <a:ext uri="{FF2B5EF4-FFF2-40B4-BE49-F238E27FC236}">
                <a16:creationId xmlns:a16="http://schemas.microsoft.com/office/drawing/2014/main" id="{BD979162-9D70-CC5D-F0BC-4E06C8474C61}"/>
              </a:ext>
            </a:extLst>
          </p:cNvPr>
          <p:cNvPicPr>
            <a:picLocks noChangeAspect="1"/>
          </p:cNvPicPr>
          <p:nvPr/>
        </p:nvPicPr>
        <p:blipFill>
          <a:blip r:embed="rId6"/>
          <a:stretch>
            <a:fillRect/>
          </a:stretch>
        </p:blipFill>
        <p:spPr>
          <a:xfrm>
            <a:off x="7671142" y="3922523"/>
            <a:ext cx="2926080" cy="1981200"/>
          </a:xfrm>
          <a:prstGeom prst="rect">
            <a:avLst/>
          </a:prstGeom>
        </p:spPr>
      </p:pic>
    </p:spTree>
    <p:extLst>
      <p:ext uri="{BB962C8B-B14F-4D97-AF65-F5344CB8AC3E}">
        <p14:creationId xmlns:p14="http://schemas.microsoft.com/office/powerpoint/2010/main" val="231288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pPr>
              <a:lnSpc>
                <a:spcPct val="150000"/>
              </a:lnSpc>
              <a:defRPr/>
            </a:pPr>
            <a:r>
              <a:rPr lang="de-DE" sz="2800" dirty="0">
                <a:solidFill>
                  <a:schemeClr val="tx1"/>
                </a:solidFill>
              </a:rPr>
              <a:t>Arten der Krankenversicherungen (KV) in Deutschland</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753200" cy="4970329"/>
          </a:xfrm>
        </p:spPr>
        <p:txBody>
          <a:bodyPr/>
          <a:lstStyle/>
          <a:p>
            <a:pPr marL="0" indent="0">
              <a:buFontTx/>
              <a:buNone/>
              <a:defRPr/>
            </a:pPr>
            <a:r>
              <a:rPr lang="de-DE" altLang="de-DE" sz="2400" b="1" dirty="0"/>
              <a:t>Wer an einer deutschen Hochschule studiert, braucht eine Krankenversicherung. Es gibt für Studierende aus dem Ausland (Aufenthalt nach §16b) zwei Arten:</a:t>
            </a:r>
          </a:p>
          <a:p>
            <a:pPr marL="0" indent="0">
              <a:buFontTx/>
              <a:buNone/>
              <a:defRPr/>
            </a:pPr>
            <a:endParaRPr lang="de-DE" altLang="de-DE" sz="1600" dirty="0"/>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42F69DB4-8547-64E6-6A12-7C836684FDC4}"/>
              </a:ext>
            </a:extLst>
          </p:cNvPr>
          <p:cNvSpPr/>
          <p:nvPr/>
        </p:nvSpPr>
        <p:spPr>
          <a:xfrm>
            <a:off x="1082472" y="2100394"/>
            <a:ext cx="4476205" cy="783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Gesetzliche Krankenversicherungen</a:t>
            </a:r>
          </a:p>
        </p:txBody>
      </p:sp>
      <p:sp>
        <p:nvSpPr>
          <p:cNvPr id="5" name="Ellipse 4">
            <a:extLst>
              <a:ext uri="{FF2B5EF4-FFF2-40B4-BE49-F238E27FC236}">
                <a16:creationId xmlns:a16="http://schemas.microsoft.com/office/drawing/2014/main" id="{79717459-444E-1CD7-7302-19478CE7CEC2}"/>
              </a:ext>
            </a:extLst>
          </p:cNvPr>
          <p:cNvSpPr/>
          <p:nvPr/>
        </p:nvSpPr>
        <p:spPr>
          <a:xfrm>
            <a:off x="6218262" y="2116182"/>
            <a:ext cx="4545875" cy="783772"/>
          </a:xfrm>
          <a:prstGeom prst="ellipse">
            <a:avLst/>
          </a:prstGeom>
          <a:solidFill>
            <a:srgbClr val="47D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Private Krankenversicherungen</a:t>
            </a:r>
          </a:p>
        </p:txBody>
      </p:sp>
      <p:pic>
        <p:nvPicPr>
          <p:cNvPr id="6" name="Grafik 5">
            <a:extLst>
              <a:ext uri="{FF2B5EF4-FFF2-40B4-BE49-F238E27FC236}">
                <a16:creationId xmlns:a16="http://schemas.microsoft.com/office/drawing/2014/main" id="{4E180ED1-818D-DF0D-3704-F979617E60DC}"/>
              </a:ext>
            </a:extLst>
          </p:cNvPr>
          <p:cNvPicPr>
            <a:picLocks noChangeAspect="1"/>
          </p:cNvPicPr>
          <p:nvPr/>
        </p:nvPicPr>
        <p:blipFill>
          <a:blip r:embed="rId2"/>
          <a:stretch>
            <a:fillRect/>
          </a:stretch>
        </p:blipFill>
        <p:spPr>
          <a:xfrm>
            <a:off x="1304398" y="3237315"/>
            <a:ext cx="1353429" cy="573074"/>
          </a:xfrm>
          <a:prstGeom prst="rect">
            <a:avLst/>
          </a:prstGeom>
        </p:spPr>
      </p:pic>
      <p:pic>
        <p:nvPicPr>
          <p:cNvPr id="7" name="Grafik 6">
            <a:extLst>
              <a:ext uri="{FF2B5EF4-FFF2-40B4-BE49-F238E27FC236}">
                <a16:creationId xmlns:a16="http://schemas.microsoft.com/office/drawing/2014/main" id="{9077CBA8-819C-D5A9-2D99-4F02BFB91846}"/>
              </a:ext>
            </a:extLst>
          </p:cNvPr>
          <p:cNvPicPr>
            <a:picLocks noChangeAspect="1"/>
          </p:cNvPicPr>
          <p:nvPr/>
        </p:nvPicPr>
        <p:blipFill>
          <a:blip r:embed="rId3"/>
          <a:stretch>
            <a:fillRect/>
          </a:stretch>
        </p:blipFill>
        <p:spPr>
          <a:xfrm>
            <a:off x="3034792" y="3133363"/>
            <a:ext cx="1676545" cy="938865"/>
          </a:xfrm>
          <a:prstGeom prst="rect">
            <a:avLst/>
          </a:prstGeom>
        </p:spPr>
      </p:pic>
      <p:pic>
        <p:nvPicPr>
          <p:cNvPr id="8" name="Grafik 7">
            <a:extLst>
              <a:ext uri="{FF2B5EF4-FFF2-40B4-BE49-F238E27FC236}">
                <a16:creationId xmlns:a16="http://schemas.microsoft.com/office/drawing/2014/main" id="{2F545FB4-1866-F201-948D-0345E69DF3C0}"/>
              </a:ext>
            </a:extLst>
          </p:cNvPr>
          <p:cNvPicPr>
            <a:picLocks noChangeAspect="1"/>
          </p:cNvPicPr>
          <p:nvPr/>
        </p:nvPicPr>
        <p:blipFill>
          <a:blip r:embed="rId4"/>
          <a:stretch>
            <a:fillRect/>
          </a:stretch>
        </p:blipFill>
        <p:spPr>
          <a:xfrm>
            <a:off x="3466282" y="4569820"/>
            <a:ext cx="1170533" cy="823031"/>
          </a:xfrm>
          <a:prstGeom prst="rect">
            <a:avLst/>
          </a:prstGeom>
        </p:spPr>
      </p:pic>
      <p:pic>
        <p:nvPicPr>
          <p:cNvPr id="9" name="Grafik 8">
            <a:extLst>
              <a:ext uri="{FF2B5EF4-FFF2-40B4-BE49-F238E27FC236}">
                <a16:creationId xmlns:a16="http://schemas.microsoft.com/office/drawing/2014/main" id="{82365A91-4934-A0EB-554A-64C39B535183}"/>
              </a:ext>
            </a:extLst>
          </p:cNvPr>
          <p:cNvPicPr>
            <a:picLocks noChangeAspect="1"/>
          </p:cNvPicPr>
          <p:nvPr/>
        </p:nvPicPr>
        <p:blipFill>
          <a:blip r:embed="rId5"/>
          <a:stretch>
            <a:fillRect/>
          </a:stretch>
        </p:blipFill>
        <p:spPr>
          <a:xfrm>
            <a:off x="1210491" y="4271090"/>
            <a:ext cx="1853345" cy="597460"/>
          </a:xfrm>
          <a:prstGeom prst="rect">
            <a:avLst/>
          </a:prstGeom>
        </p:spPr>
      </p:pic>
      <p:pic>
        <p:nvPicPr>
          <p:cNvPr id="10" name="Grafik 9">
            <a:extLst>
              <a:ext uri="{FF2B5EF4-FFF2-40B4-BE49-F238E27FC236}">
                <a16:creationId xmlns:a16="http://schemas.microsoft.com/office/drawing/2014/main" id="{A45CB34F-1FA9-C070-9B02-45CC556A6B15}"/>
              </a:ext>
            </a:extLst>
          </p:cNvPr>
          <p:cNvPicPr>
            <a:picLocks noChangeAspect="1"/>
          </p:cNvPicPr>
          <p:nvPr/>
        </p:nvPicPr>
        <p:blipFill>
          <a:blip r:embed="rId6"/>
          <a:stretch>
            <a:fillRect/>
          </a:stretch>
        </p:blipFill>
        <p:spPr>
          <a:xfrm>
            <a:off x="1365952" y="5067412"/>
            <a:ext cx="1542422" cy="1005927"/>
          </a:xfrm>
          <a:prstGeom prst="rect">
            <a:avLst/>
          </a:prstGeom>
        </p:spPr>
      </p:pic>
      <p:sp>
        <p:nvSpPr>
          <p:cNvPr id="11" name="Textfeld 10">
            <a:extLst>
              <a:ext uri="{FF2B5EF4-FFF2-40B4-BE49-F238E27FC236}">
                <a16:creationId xmlns:a16="http://schemas.microsoft.com/office/drawing/2014/main" id="{CBA36144-348D-B679-ACBF-19AF275ED7A8}"/>
              </a:ext>
            </a:extLst>
          </p:cNvPr>
          <p:cNvSpPr txBox="1"/>
          <p:nvPr/>
        </p:nvSpPr>
        <p:spPr>
          <a:xfrm>
            <a:off x="3459798" y="5562298"/>
            <a:ext cx="1793966" cy="646331"/>
          </a:xfrm>
          <a:prstGeom prst="rect">
            <a:avLst/>
          </a:prstGeom>
          <a:noFill/>
        </p:spPr>
        <p:txBody>
          <a:bodyPr wrap="square" rtlCol="0">
            <a:spAutoFit/>
          </a:bodyPr>
          <a:lstStyle/>
          <a:p>
            <a:r>
              <a:rPr lang="de-DE" dirty="0"/>
              <a:t>… und viele weitere …</a:t>
            </a:r>
          </a:p>
        </p:txBody>
      </p:sp>
      <p:pic>
        <p:nvPicPr>
          <p:cNvPr id="12" name="Grafik 11">
            <a:extLst>
              <a:ext uri="{FF2B5EF4-FFF2-40B4-BE49-F238E27FC236}">
                <a16:creationId xmlns:a16="http://schemas.microsoft.com/office/drawing/2014/main" id="{1E23C4A2-6E19-BA14-C14E-556B1054805B}"/>
              </a:ext>
            </a:extLst>
          </p:cNvPr>
          <p:cNvPicPr>
            <a:picLocks noChangeAspect="1"/>
          </p:cNvPicPr>
          <p:nvPr/>
        </p:nvPicPr>
        <p:blipFill>
          <a:blip r:embed="rId7"/>
          <a:stretch>
            <a:fillRect/>
          </a:stretch>
        </p:blipFill>
        <p:spPr>
          <a:xfrm>
            <a:off x="7139257" y="3340817"/>
            <a:ext cx="2017951" cy="652329"/>
          </a:xfrm>
          <a:prstGeom prst="rect">
            <a:avLst/>
          </a:prstGeom>
        </p:spPr>
      </p:pic>
      <p:pic>
        <p:nvPicPr>
          <p:cNvPr id="13" name="Grafik 12">
            <a:extLst>
              <a:ext uri="{FF2B5EF4-FFF2-40B4-BE49-F238E27FC236}">
                <a16:creationId xmlns:a16="http://schemas.microsoft.com/office/drawing/2014/main" id="{23075A14-C25C-A92C-770A-FA23A4429FE7}"/>
              </a:ext>
            </a:extLst>
          </p:cNvPr>
          <p:cNvPicPr>
            <a:picLocks noChangeAspect="1"/>
          </p:cNvPicPr>
          <p:nvPr/>
        </p:nvPicPr>
        <p:blipFill>
          <a:blip r:embed="rId8"/>
          <a:stretch>
            <a:fillRect/>
          </a:stretch>
        </p:blipFill>
        <p:spPr>
          <a:xfrm>
            <a:off x="7255091" y="4100627"/>
            <a:ext cx="1902117" cy="1140051"/>
          </a:xfrm>
          <a:prstGeom prst="rect">
            <a:avLst/>
          </a:prstGeom>
        </p:spPr>
      </p:pic>
      <p:pic>
        <p:nvPicPr>
          <p:cNvPr id="14" name="Grafik 13">
            <a:extLst>
              <a:ext uri="{FF2B5EF4-FFF2-40B4-BE49-F238E27FC236}">
                <a16:creationId xmlns:a16="http://schemas.microsoft.com/office/drawing/2014/main" id="{6018CD57-B66A-3BFD-66E2-A4D25D31463A}"/>
              </a:ext>
            </a:extLst>
          </p:cNvPr>
          <p:cNvPicPr>
            <a:picLocks noChangeAspect="1"/>
          </p:cNvPicPr>
          <p:nvPr/>
        </p:nvPicPr>
        <p:blipFill>
          <a:blip r:embed="rId9"/>
          <a:stretch>
            <a:fillRect/>
          </a:stretch>
        </p:blipFill>
        <p:spPr>
          <a:xfrm>
            <a:off x="7227656" y="5392851"/>
            <a:ext cx="1841152" cy="768163"/>
          </a:xfrm>
          <a:prstGeom prst="rect">
            <a:avLst/>
          </a:prstGeom>
        </p:spPr>
      </p:pic>
      <p:cxnSp>
        <p:nvCxnSpPr>
          <p:cNvPr id="15" name="Gerader Verbinder 14">
            <a:extLst>
              <a:ext uri="{FF2B5EF4-FFF2-40B4-BE49-F238E27FC236}">
                <a16:creationId xmlns:a16="http://schemas.microsoft.com/office/drawing/2014/main" id="{7497E373-6D86-BC7C-21D1-AFA1556D8E1D}"/>
              </a:ext>
            </a:extLst>
          </p:cNvPr>
          <p:cNvCxnSpPr/>
          <p:nvPr/>
        </p:nvCxnSpPr>
        <p:spPr>
          <a:xfrm>
            <a:off x="5863590" y="2401456"/>
            <a:ext cx="0" cy="339834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88503F29-1C88-A076-9263-299F0372B0E4}"/>
              </a:ext>
            </a:extLst>
          </p:cNvPr>
          <p:cNvPicPr>
            <a:picLocks noChangeAspect="1"/>
          </p:cNvPicPr>
          <p:nvPr/>
        </p:nvPicPr>
        <p:blipFill>
          <a:blip r:embed="rId10"/>
          <a:stretch>
            <a:fillRect/>
          </a:stretch>
        </p:blipFill>
        <p:spPr>
          <a:xfrm>
            <a:off x="9250597" y="4868550"/>
            <a:ext cx="1619476" cy="571580"/>
          </a:xfrm>
          <a:prstGeom prst="rect">
            <a:avLst/>
          </a:prstGeom>
        </p:spPr>
      </p:pic>
    </p:spTree>
    <p:extLst>
      <p:ext uri="{BB962C8B-B14F-4D97-AF65-F5344CB8AC3E}">
        <p14:creationId xmlns:p14="http://schemas.microsoft.com/office/powerpoint/2010/main" val="3872824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926145" cy="6792686"/>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sz="1200"/>
          </a:p>
        </p:txBody>
      </p:sp>
      <p:sp>
        <p:nvSpPr>
          <p:cNvPr id="3" name="TextBox 3"/>
          <p:cNvSpPr txBox="1"/>
          <p:nvPr/>
        </p:nvSpPr>
        <p:spPr>
          <a:xfrm>
            <a:off x="685800" y="3033576"/>
            <a:ext cx="10820400" cy="1839350"/>
          </a:xfrm>
          <a:prstGeom prst="rect">
            <a:avLst/>
          </a:prstGeom>
        </p:spPr>
        <p:txBody>
          <a:bodyPr lIns="0" tIns="0" rIns="0" bIns="0" rtlCol="0" anchor="t">
            <a:spAutoFit/>
          </a:bodyPr>
          <a:lstStyle/>
          <a:p>
            <a:pPr algn="just">
              <a:lnSpc>
                <a:spcPts val="2613"/>
              </a:lnSpc>
              <a:spcBef>
                <a:spcPct val="0"/>
              </a:spcBef>
            </a:pPr>
            <a:endParaRPr sz="1200" dirty="0"/>
          </a:p>
          <a:p>
            <a:pPr algn="just">
              <a:lnSpc>
                <a:spcPts val="3033"/>
              </a:lnSpc>
              <a:spcBef>
                <a:spcPct val="0"/>
              </a:spcBef>
            </a:pPr>
            <a:r>
              <a:rPr lang="en-US" sz="2166" b="1" dirty="0" err="1">
                <a:solidFill>
                  <a:srgbClr val="A3017C"/>
                </a:solidFill>
                <a:latin typeface="Canva Sans Bold"/>
                <a:ea typeface="Canva Sans Bold"/>
                <a:cs typeface="Canva Sans Bold"/>
                <a:sym typeface="Canva Sans Bold"/>
              </a:rPr>
              <a:t>Diese</a:t>
            </a:r>
            <a:r>
              <a:rPr lang="en-US" sz="2166" b="1" dirty="0">
                <a:solidFill>
                  <a:srgbClr val="A3017C"/>
                </a:solidFill>
                <a:latin typeface="Canva Sans Bold"/>
                <a:ea typeface="Canva Sans Bold"/>
                <a:cs typeface="Canva Sans Bold"/>
                <a:sym typeface="Canva Sans Bold"/>
              </a:rPr>
              <a:t> </a:t>
            </a:r>
            <a:r>
              <a:rPr lang="en-US" sz="2166" b="1" dirty="0" err="1">
                <a:solidFill>
                  <a:srgbClr val="A3017C"/>
                </a:solidFill>
                <a:latin typeface="Canva Sans Bold"/>
                <a:ea typeface="Canva Sans Bold"/>
                <a:cs typeface="Canva Sans Bold"/>
                <a:sym typeface="Canva Sans Bold"/>
              </a:rPr>
              <a:t>Präsentation</a:t>
            </a:r>
            <a:r>
              <a:rPr lang="en-US" sz="2166" b="1" dirty="0">
                <a:solidFill>
                  <a:srgbClr val="A3017C"/>
                </a:solidFill>
                <a:latin typeface="Canva Sans Bold"/>
                <a:ea typeface="Canva Sans Bold"/>
                <a:cs typeface="Canva Sans Bold"/>
                <a:sym typeface="Canva Sans Bold"/>
              </a:rPr>
              <a:t> </a:t>
            </a:r>
            <a:r>
              <a:rPr lang="en-US" sz="2166" b="1" dirty="0" err="1">
                <a:solidFill>
                  <a:srgbClr val="A3017C"/>
                </a:solidFill>
                <a:latin typeface="Canva Sans Bold"/>
                <a:ea typeface="Canva Sans Bold"/>
                <a:cs typeface="Canva Sans Bold"/>
                <a:sym typeface="Canva Sans Bold"/>
              </a:rPr>
              <a:t>ist</a:t>
            </a:r>
            <a:r>
              <a:rPr lang="en-US" sz="2166" b="1" dirty="0">
                <a:solidFill>
                  <a:srgbClr val="A3017C"/>
                </a:solidFill>
                <a:latin typeface="Canva Sans Bold"/>
                <a:ea typeface="Canva Sans Bold"/>
                <a:cs typeface="Canva Sans Bold"/>
                <a:sym typeface="Canva Sans Bold"/>
              </a:rPr>
              <a:t> die </a:t>
            </a:r>
            <a:r>
              <a:rPr lang="en-US" sz="2166" b="1" dirty="0" err="1">
                <a:solidFill>
                  <a:srgbClr val="A3017C"/>
                </a:solidFill>
                <a:latin typeface="Canva Sans Bold"/>
                <a:ea typeface="Canva Sans Bold"/>
                <a:cs typeface="Canva Sans Bold"/>
                <a:sym typeface="Canva Sans Bold"/>
              </a:rPr>
              <a:t>fünfte</a:t>
            </a:r>
            <a:r>
              <a:rPr lang="en-US" sz="2166" b="1" dirty="0">
                <a:solidFill>
                  <a:srgbClr val="A3017C"/>
                </a:solidFill>
                <a:latin typeface="Canva Sans Bold"/>
                <a:ea typeface="Canva Sans Bold"/>
                <a:cs typeface="Canva Sans Bold"/>
                <a:sym typeface="Canva Sans Bold"/>
              </a:rPr>
              <a:t> von </a:t>
            </a:r>
            <a:r>
              <a:rPr lang="en-US" sz="2166" b="1" dirty="0" err="1">
                <a:solidFill>
                  <a:srgbClr val="A3017C"/>
                </a:solidFill>
                <a:latin typeface="Canva Sans Bold"/>
                <a:ea typeface="Canva Sans Bold"/>
                <a:cs typeface="Canva Sans Bold"/>
                <a:sym typeface="Canva Sans Bold"/>
              </a:rPr>
              <a:t>insgesamt</a:t>
            </a:r>
            <a:r>
              <a:rPr lang="en-US" sz="2166" b="1" dirty="0">
                <a:solidFill>
                  <a:srgbClr val="A3017C"/>
                </a:solidFill>
                <a:latin typeface="Canva Sans Bold"/>
                <a:ea typeface="Canva Sans Bold"/>
                <a:cs typeface="Canva Sans Bold"/>
                <a:sym typeface="Canva Sans Bold"/>
              </a:rPr>
              <a:t> </a:t>
            </a:r>
            <a:r>
              <a:rPr lang="en-US" sz="2166" b="1" dirty="0" err="1">
                <a:solidFill>
                  <a:srgbClr val="A3017C"/>
                </a:solidFill>
                <a:latin typeface="Canva Sans Bold"/>
                <a:ea typeface="Canva Sans Bold"/>
                <a:cs typeface="Canva Sans Bold"/>
                <a:sym typeface="Canva Sans Bold"/>
              </a:rPr>
              <a:t>sieben</a:t>
            </a:r>
            <a:r>
              <a:rPr lang="en-US" sz="2166" dirty="0">
                <a:solidFill>
                  <a:srgbClr val="A3017C"/>
                </a:solidFill>
                <a:latin typeface="Canva Sans"/>
                <a:ea typeface="Canva Sans"/>
                <a:cs typeface="Canva Sans"/>
                <a:sym typeface="Canva Sans"/>
              </a:rPr>
              <a:t>.</a:t>
            </a:r>
            <a:r>
              <a:rPr lang="en-US" sz="2166" dirty="0">
                <a:solidFill>
                  <a:srgbClr val="000000"/>
                </a:solidFill>
                <a:latin typeface="Canva Sans"/>
                <a:ea typeface="Canva Sans"/>
                <a:cs typeface="Canva Sans"/>
                <a:sym typeface="Canva Sans"/>
              </a:rPr>
              <a:t> Wir </a:t>
            </a:r>
            <a:r>
              <a:rPr lang="en-US" sz="2166" dirty="0" err="1">
                <a:solidFill>
                  <a:srgbClr val="000000"/>
                </a:solidFill>
                <a:latin typeface="Canva Sans"/>
                <a:ea typeface="Canva Sans"/>
                <a:cs typeface="Canva Sans"/>
                <a:sym typeface="Canva Sans"/>
              </a:rPr>
              <a:t>empfehlen</a:t>
            </a:r>
            <a:r>
              <a:rPr lang="en-US" sz="2166" dirty="0">
                <a:solidFill>
                  <a:srgbClr val="000000"/>
                </a:solidFill>
                <a:latin typeface="Canva Sans"/>
                <a:ea typeface="Canva Sans"/>
                <a:cs typeface="Canva Sans"/>
                <a:sym typeface="Canva Sans"/>
              </a:rPr>
              <a:t>, alle </a:t>
            </a:r>
            <a:r>
              <a:rPr lang="en-US" sz="2166" dirty="0" err="1">
                <a:solidFill>
                  <a:srgbClr val="000000"/>
                </a:solidFill>
                <a:latin typeface="Canva Sans"/>
                <a:ea typeface="Canva Sans"/>
                <a:cs typeface="Canva Sans"/>
                <a:sym typeface="Canva Sans"/>
              </a:rPr>
              <a:t>Präsentationen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sorgfältig</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durchzusehen</a:t>
            </a:r>
            <a:r>
              <a:rPr lang="en-US" sz="2166" dirty="0">
                <a:solidFill>
                  <a:srgbClr val="000000"/>
                </a:solidFill>
                <a:latin typeface="Canva Sans"/>
                <a:ea typeface="Canva Sans"/>
                <a:cs typeface="Canva Sans"/>
                <a:sym typeface="Canva Sans"/>
              </a:rPr>
              <a:t>, um gut </a:t>
            </a:r>
            <a:r>
              <a:rPr lang="en-US" sz="2166" dirty="0" err="1">
                <a:solidFill>
                  <a:srgbClr val="000000"/>
                </a:solidFill>
                <a:latin typeface="Canva Sans"/>
                <a:ea typeface="Canva Sans"/>
                <a:cs typeface="Canva Sans"/>
                <a:sym typeface="Canva Sans"/>
              </a:rPr>
              <a:t>vorbereitet</a:t>
            </a:r>
            <a:r>
              <a:rPr lang="en-US" sz="2166" dirty="0">
                <a:solidFill>
                  <a:srgbClr val="000000"/>
                </a:solidFill>
                <a:latin typeface="Canva Sans"/>
                <a:ea typeface="Canva Sans"/>
                <a:cs typeface="Canva Sans"/>
                <a:sym typeface="Canva Sans"/>
              </a:rPr>
              <a:t> in </a:t>
            </a:r>
            <a:r>
              <a:rPr lang="en-US" sz="2166" dirty="0" err="1">
                <a:solidFill>
                  <a:srgbClr val="000000"/>
                </a:solidFill>
                <a:latin typeface="Canva Sans"/>
                <a:ea typeface="Canva Sans"/>
                <a:cs typeface="Canva Sans"/>
                <a:sym typeface="Canva Sans"/>
              </a:rPr>
              <a:t>Ihr</a:t>
            </a:r>
            <a:r>
              <a:rPr lang="en-US" sz="2166" dirty="0">
                <a:solidFill>
                  <a:srgbClr val="000000"/>
                </a:solidFill>
                <a:latin typeface="Canva Sans"/>
                <a:ea typeface="Canva Sans"/>
                <a:cs typeface="Canva Sans"/>
                <a:sym typeface="Canva Sans"/>
              </a:rPr>
              <a:t> Studium </a:t>
            </a:r>
            <a:r>
              <a:rPr lang="en-US" sz="2166" dirty="0" err="1">
                <a:solidFill>
                  <a:srgbClr val="000000"/>
                </a:solidFill>
                <a:latin typeface="Canva Sans"/>
                <a:ea typeface="Canva Sans"/>
                <a:cs typeface="Canva Sans"/>
                <a:sym typeface="Canva Sans"/>
              </a:rPr>
              <a:t>zu</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starten</a:t>
            </a:r>
            <a:r>
              <a:rPr lang="en-US" sz="2166" dirty="0">
                <a:solidFill>
                  <a:srgbClr val="000000"/>
                </a:solidFill>
                <a:latin typeface="Canva Sans"/>
                <a:ea typeface="Canva Sans"/>
                <a:cs typeface="Canva Sans"/>
                <a:sym typeface="Canva Sans"/>
              </a:rPr>
              <a:t> und </a:t>
            </a:r>
            <a:r>
              <a:rPr lang="en-US" sz="2166" dirty="0" err="1">
                <a:solidFill>
                  <a:srgbClr val="000000"/>
                </a:solidFill>
                <a:latin typeface="Canva Sans"/>
                <a:ea typeface="Canva Sans"/>
                <a:cs typeface="Canva Sans"/>
                <a:sym typeface="Canva Sans"/>
              </a:rPr>
              <a:t>wichtige</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Fragen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zu</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klären</a:t>
            </a:r>
            <a:r>
              <a:rPr lang="en-US" sz="2166" dirty="0">
                <a:solidFill>
                  <a:srgbClr val="000000"/>
                </a:solidFill>
                <a:latin typeface="Canva Sans"/>
                <a:ea typeface="Canva Sans"/>
                <a:cs typeface="Canva Sans"/>
                <a:sym typeface="Canva Sans"/>
              </a:rPr>
              <a:t>: </a:t>
            </a:r>
          </a:p>
          <a:p>
            <a:pPr algn="just">
              <a:lnSpc>
                <a:spcPts val="3033"/>
              </a:lnSpc>
              <a:spcBef>
                <a:spcPct val="0"/>
              </a:spcBef>
            </a:pPr>
            <a:r>
              <a:rPr lang="en-US" sz="2166" u="sng" dirty="0">
                <a:solidFill>
                  <a:srgbClr val="000000"/>
                </a:solidFill>
                <a:latin typeface="Canva Sans"/>
                <a:ea typeface="Canva Sans"/>
                <a:cs typeface="Canva Sans"/>
                <a:sym typeface="Canva Sans"/>
                <a:hlinkClick r:id="rId3" tooltip="https://www.uni-augsburg.de/en/portal/internationals/abschluss/study-preparation-course/"/>
              </a:rPr>
              <a:t>https://www.uni-augsburg.de/de/portal/internationals/abschluss/svk/.</a:t>
            </a:r>
            <a:r>
              <a:rPr lang="en-US" sz="2166" dirty="0">
                <a:solidFill>
                  <a:srgbClr val="000000"/>
                </a:solidFill>
                <a:latin typeface="Canva Sans"/>
                <a:ea typeface="Canva Sans"/>
                <a:cs typeface="Canva Sans"/>
                <a:sym typeface="Canva Sans"/>
              </a:rPr>
              <a:t> </a:t>
            </a:r>
          </a:p>
        </p:txBody>
      </p:sp>
      <p:sp>
        <p:nvSpPr>
          <p:cNvPr id="4" name="Freeform 4"/>
          <p:cNvSpPr/>
          <p:nvPr/>
        </p:nvSpPr>
        <p:spPr>
          <a:xfrm>
            <a:off x="10060948" y="1334515"/>
            <a:ext cx="1557739" cy="1518087"/>
          </a:xfrm>
          <a:custGeom>
            <a:avLst/>
            <a:gdLst/>
            <a:ahLst/>
            <a:cxnLst/>
            <a:rect l="l" t="t" r="r" b="b"/>
            <a:pathLst>
              <a:path w="2336608" h="2277131">
                <a:moveTo>
                  <a:pt x="0" y="0"/>
                </a:moveTo>
                <a:lnTo>
                  <a:pt x="2336608" y="0"/>
                </a:lnTo>
                <a:lnTo>
                  <a:pt x="2336608" y="2277131"/>
                </a:lnTo>
                <a:lnTo>
                  <a:pt x="0" y="2277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sz="1200"/>
          </a:p>
        </p:txBody>
      </p:sp>
      <p:sp>
        <p:nvSpPr>
          <p:cNvPr id="5" name="TextBox 5"/>
          <p:cNvSpPr txBox="1"/>
          <p:nvPr/>
        </p:nvSpPr>
        <p:spPr>
          <a:xfrm>
            <a:off x="415836" y="399995"/>
            <a:ext cx="2974251" cy="514628"/>
          </a:xfrm>
          <a:prstGeom prst="rect">
            <a:avLst/>
          </a:prstGeom>
        </p:spPr>
        <p:txBody>
          <a:bodyPr lIns="0" tIns="0" rIns="0" bIns="0" rtlCol="0" anchor="t">
            <a:spAutoFit/>
          </a:bodyPr>
          <a:lstStyle/>
          <a:p>
            <a:pPr algn="ctr">
              <a:lnSpc>
                <a:spcPts val="4386"/>
              </a:lnSpc>
              <a:spcBef>
                <a:spcPct val="0"/>
              </a:spcBef>
            </a:pPr>
            <a:r>
              <a:rPr lang="en-US" sz="3133" b="1" dirty="0">
                <a:solidFill>
                  <a:srgbClr val="A3017C"/>
                </a:solidFill>
                <a:latin typeface="Canva Sans Bold"/>
                <a:ea typeface="Canva Sans Bold"/>
                <a:cs typeface="Canva Sans Bold"/>
                <a:sym typeface="Canva Sans Bold"/>
              </a:rPr>
              <a:t>Noch </a:t>
            </a:r>
            <a:r>
              <a:rPr lang="en-US" sz="3133" b="1" dirty="0" err="1">
                <a:solidFill>
                  <a:srgbClr val="A3017C"/>
                </a:solidFill>
                <a:latin typeface="Canva Sans Bold"/>
                <a:ea typeface="Canva Sans Bold"/>
                <a:cs typeface="Canva Sans Bold"/>
                <a:sym typeface="Canva Sans Bold"/>
              </a:rPr>
              <a:t>Fragen</a:t>
            </a:r>
            <a:r>
              <a:rPr lang="en-US" sz="3133" b="1" dirty="0">
                <a:solidFill>
                  <a:srgbClr val="A3017C"/>
                </a:solidFill>
                <a:latin typeface="Canva Sans Bold"/>
                <a:ea typeface="Canva Sans Bold"/>
                <a:cs typeface="Canva Sans Bold"/>
                <a:sym typeface="Canva Sans Bold"/>
              </a:rPr>
              <a:t>?</a:t>
            </a:r>
          </a:p>
        </p:txBody>
      </p:sp>
      <p:sp>
        <p:nvSpPr>
          <p:cNvPr id="6" name="TextBox 6"/>
          <p:cNvSpPr txBox="1"/>
          <p:nvPr/>
        </p:nvSpPr>
        <p:spPr>
          <a:xfrm>
            <a:off x="685800" y="1314618"/>
            <a:ext cx="8800755" cy="1505925"/>
          </a:xfrm>
          <a:prstGeom prst="rect">
            <a:avLst/>
          </a:prstGeom>
        </p:spPr>
        <p:txBody>
          <a:bodyPr lIns="0" tIns="0" rIns="0" bIns="0" rtlCol="0" anchor="t">
            <a:spAutoFit/>
          </a:bodyPr>
          <a:lstStyle/>
          <a:p>
            <a:pPr algn="just">
              <a:lnSpc>
                <a:spcPts val="3032"/>
              </a:lnSpc>
              <a:spcBef>
                <a:spcPct val="0"/>
              </a:spcBef>
            </a:pPr>
            <a:r>
              <a:rPr lang="en-US" sz="2166" dirty="0">
                <a:solidFill>
                  <a:srgbClr val="000000"/>
                </a:solidFill>
                <a:latin typeface="Canva Sans"/>
                <a:ea typeface="Canva Sans"/>
                <a:cs typeface="Canva Sans"/>
                <a:sym typeface="Canva Sans"/>
              </a:rPr>
              <a:t>Das </a:t>
            </a:r>
            <a:r>
              <a:rPr lang="en-US" sz="2166" dirty="0" err="1">
                <a:solidFill>
                  <a:srgbClr val="000000"/>
                </a:solidFill>
                <a:latin typeface="Canva Sans"/>
                <a:ea typeface="Canva Sans"/>
                <a:cs typeface="Canva Sans"/>
                <a:sym typeface="Canva Sans"/>
              </a:rPr>
              <a:t>Akademische</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Auslandsamt</a:t>
            </a:r>
            <a:r>
              <a:rPr lang="en-US" sz="2166" dirty="0">
                <a:solidFill>
                  <a:srgbClr val="000000"/>
                </a:solidFill>
                <a:latin typeface="Canva Sans"/>
                <a:ea typeface="Canva Sans"/>
                <a:cs typeface="Canva Sans"/>
                <a:sym typeface="Canva Sans"/>
              </a:rPr>
              <a:t> der Universität Augsburg hat für </a:t>
            </a:r>
            <a:r>
              <a:rPr lang="en-US" sz="2166" dirty="0" err="1">
                <a:solidFill>
                  <a:srgbClr val="000000"/>
                </a:solidFill>
                <a:latin typeface="Canva Sans"/>
                <a:ea typeface="Canva Sans"/>
                <a:cs typeface="Canva Sans"/>
                <a:sym typeface="Canva Sans"/>
              </a:rPr>
              <a:t>internationale</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Erstsemester</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eine</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Präsentationsreihe</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mit</a:t>
            </a:r>
            <a:r>
              <a:rPr lang="en-US" sz="2166" dirty="0">
                <a:solidFill>
                  <a:srgbClr val="000000"/>
                </a:solidFill>
                <a:latin typeface="Canva Sans"/>
                <a:ea typeface="Canva Sans"/>
                <a:cs typeface="Canva Sans"/>
                <a:sym typeface="Canva Sans"/>
              </a:rPr>
              <a:t> den </a:t>
            </a:r>
            <a:r>
              <a:rPr lang="en-US" sz="2166" dirty="0" err="1">
                <a:solidFill>
                  <a:srgbClr val="000000"/>
                </a:solidFill>
                <a:latin typeface="Canva Sans"/>
                <a:ea typeface="Canva Sans"/>
                <a:cs typeface="Canva Sans"/>
                <a:sym typeface="Canva Sans"/>
              </a:rPr>
              <a:t>wichtigsten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Informationen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rund</a:t>
            </a:r>
            <a:r>
              <a:rPr lang="en-US" sz="2166" dirty="0">
                <a:solidFill>
                  <a:srgbClr val="000000"/>
                </a:solidFill>
                <a:latin typeface="Canva Sans"/>
                <a:ea typeface="Canva Sans"/>
                <a:cs typeface="Canva Sans"/>
                <a:sym typeface="Canva Sans"/>
              </a:rPr>
              <a:t> um das Studium und Leben in Augsburg </a:t>
            </a:r>
            <a:r>
              <a:rPr lang="en-US" sz="2166" dirty="0" err="1">
                <a:solidFill>
                  <a:srgbClr val="000000"/>
                </a:solidFill>
                <a:latin typeface="Canva Sans"/>
                <a:ea typeface="Canva Sans"/>
                <a:cs typeface="Canva Sans"/>
                <a:sym typeface="Canva Sans"/>
              </a:rPr>
              <a:t>zusammengestellt</a:t>
            </a:r>
            <a:r>
              <a:rPr lang="en-US" sz="2166" dirty="0">
                <a:solidFill>
                  <a:srgbClr val="000000"/>
                </a:solidFill>
                <a:latin typeface="Canva Sans"/>
                <a:ea typeface="Canva Sans"/>
                <a:cs typeface="Canva Sans"/>
                <a:sym typeface="Canva Sans"/>
              </a:rPr>
              <a:t>. </a:t>
            </a:r>
          </a:p>
        </p:txBody>
      </p:sp>
      <p:sp>
        <p:nvSpPr>
          <p:cNvPr id="7" name="TextBox 7"/>
          <p:cNvSpPr txBox="1"/>
          <p:nvPr/>
        </p:nvSpPr>
        <p:spPr>
          <a:xfrm>
            <a:off x="685800" y="5192464"/>
            <a:ext cx="10932887" cy="1515992"/>
          </a:xfrm>
          <a:prstGeom prst="rect">
            <a:avLst/>
          </a:prstGeom>
        </p:spPr>
        <p:txBody>
          <a:bodyPr wrap="square" lIns="0" tIns="0" rIns="0" bIns="0" rtlCol="0" anchor="t">
            <a:spAutoFit/>
          </a:bodyPr>
          <a:lstStyle/>
          <a:p>
            <a:pPr algn="just">
              <a:lnSpc>
                <a:spcPts val="3033"/>
              </a:lnSpc>
            </a:pPr>
            <a:endParaRPr sz="1200" dirty="0"/>
          </a:p>
          <a:p>
            <a:pPr algn="just">
              <a:lnSpc>
                <a:spcPts val="3033"/>
              </a:lnSpc>
              <a:spcBef>
                <a:spcPct val="0"/>
              </a:spcBef>
            </a:pPr>
            <a:r>
              <a:rPr lang="en-US" sz="2166" dirty="0" err="1">
                <a:solidFill>
                  <a:srgbClr val="000000"/>
                </a:solidFill>
                <a:latin typeface="Canva Sans"/>
                <a:ea typeface="Canva Sans"/>
                <a:cs typeface="Canva Sans"/>
                <a:sym typeface="Canva Sans"/>
              </a:rPr>
              <a:t>Sollten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nach</a:t>
            </a:r>
            <a:r>
              <a:rPr lang="en-US" sz="2166" dirty="0">
                <a:solidFill>
                  <a:srgbClr val="000000"/>
                </a:solidFill>
                <a:latin typeface="Canva Sans"/>
                <a:ea typeface="Canva Sans"/>
                <a:cs typeface="Canva Sans"/>
                <a:sym typeface="Canva Sans"/>
              </a:rPr>
              <a:t> der </a:t>
            </a:r>
            <a:r>
              <a:rPr lang="en-US" sz="2166" dirty="0" err="1">
                <a:solidFill>
                  <a:srgbClr val="000000"/>
                </a:solidFill>
                <a:latin typeface="Canva Sans"/>
                <a:ea typeface="Canva Sans"/>
                <a:cs typeface="Canva Sans"/>
                <a:sym typeface="Canva Sans"/>
              </a:rPr>
              <a:t>Sichtung</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aller</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Präsentationen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weiterhin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Fragen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offen</a:t>
            </a:r>
            <a:r>
              <a:rPr lang="en-US" sz="2166" dirty="0">
                <a:solidFill>
                  <a:srgbClr val="000000"/>
                </a:solidFill>
                <a:latin typeface="Canva Sans"/>
                <a:ea typeface="Canva Sans"/>
                <a:cs typeface="Canva Sans"/>
                <a:sym typeface="Canva Sans"/>
              </a:rPr>
              <a:t> sein, </a:t>
            </a:r>
            <a:r>
              <a:rPr lang="en-US" sz="2166" dirty="0" err="1">
                <a:solidFill>
                  <a:srgbClr val="000000"/>
                </a:solidFill>
                <a:latin typeface="Canva Sans"/>
                <a:ea typeface="Canva Sans"/>
                <a:cs typeface="Canva Sans"/>
                <a:sym typeface="Canva Sans"/>
              </a:rPr>
              <a:t>schreiben</a:t>
            </a:r>
            <a:r>
              <a:rPr lang="en-US" sz="2166" dirty="0">
                <a:solidFill>
                  <a:srgbClr val="000000"/>
                </a:solidFill>
                <a:latin typeface="Canva Sans"/>
                <a:ea typeface="Canva Sans"/>
                <a:cs typeface="Canva Sans"/>
                <a:sym typeface="Canva Sans"/>
              </a:rPr>
              <a:t> Sie </a:t>
            </a:r>
            <a:r>
              <a:rPr lang="en-US" sz="2166" dirty="0" err="1">
                <a:solidFill>
                  <a:srgbClr val="000000"/>
                </a:solidFill>
                <a:latin typeface="Canva Sans"/>
                <a:ea typeface="Canva Sans"/>
                <a:cs typeface="Canva Sans"/>
                <a:sym typeface="Canva Sans"/>
              </a:rPr>
              <a:t>uns</a:t>
            </a:r>
            <a:r>
              <a:rPr lang="en-US" sz="2166" dirty="0">
                <a:solidFill>
                  <a:srgbClr val="000000"/>
                </a:solidFill>
                <a:latin typeface="Canva Sans"/>
                <a:ea typeface="Canva Sans"/>
                <a:cs typeface="Canva Sans"/>
                <a:sym typeface="Canva Sans"/>
              </a:rPr>
              <a:t> gerne </a:t>
            </a:r>
            <a:r>
              <a:rPr lang="en-US" sz="2166" dirty="0" err="1">
                <a:solidFill>
                  <a:srgbClr val="000000"/>
                </a:solidFill>
                <a:latin typeface="Canva Sans"/>
                <a:ea typeface="Canva Sans"/>
                <a:cs typeface="Canva Sans"/>
                <a:sym typeface="Canva Sans"/>
              </a:rPr>
              <a:t>eine</a:t>
            </a:r>
            <a:r>
              <a:rPr lang="en-US" sz="2166" dirty="0">
                <a:solidFill>
                  <a:srgbClr val="000000"/>
                </a:solidFill>
                <a:latin typeface="Canva Sans"/>
                <a:ea typeface="Canva Sans"/>
                <a:cs typeface="Canva Sans"/>
                <a:sym typeface="Canva Sans"/>
              </a:rPr>
              <a:t> E-Mail an: svk@aaa.uni-augsburg.de.</a:t>
            </a:r>
          </a:p>
          <a:p>
            <a:pPr algn="just">
              <a:lnSpc>
                <a:spcPts val="3033"/>
              </a:lnSpc>
              <a:spcBef>
                <a:spcPct val="0"/>
              </a:spcBef>
            </a:pPr>
            <a:endParaRPr lang="en-US" sz="2166" dirty="0">
              <a:solidFill>
                <a:srgbClr val="000000"/>
              </a:solidFill>
              <a:latin typeface="Canva Sans"/>
              <a:ea typeface="Canva Sans"/>
              <a:cs typeface="Canva Sans"/>
              <a:sym typeface="Canv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Private</a:t>
            </a:r>
            <a:r>
              <a:rPr lang="de-DE" dirty="0">
                <a:latin typeface="Calibri" panose="020F0502020204030204" pitchFamily="34" charset="0"/>
                <a:cs typeface="Calibri" panose="020F0502020204030204" pitchFamily="34" charset="0"/>
              </a:rPr>
              <a:t> Krankenversicherung (PKV)</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384029" cy="4970329"/>
          </a:xfrm>
        </p:spPr>
        <p:txBody>
          <a:bodyPr/>
          <a:lstStyle/>
          <a:p>
            <a:pPr>
              <a:defRPr/>
            </a:pPr>
            <a:endParaRPr lang="de-DE" altLang="de-DE" sz="1800" dirty="0">
              <a:solidFill>
                <a:schemeClr val="tx1"/>
              </a:solidFill>
            </a:endParaRPr>
          </a:p>
          <a:p>
            <a:pPr marL="285750" indent="-285750">
              <a:buFont typeface="Wingdings" panose="05000000000000000000" pitchFamily="2" charset="2"/>
              <a:buChar char="v"/>
              <a:defRPr/>
            </a:pPr>
            <a:r>
              <a:rPr lang="de-DE" altLang="de-DE" dirty="0">
                <a:solidFill>
                  <a:schemeClr val="tx1"/>
                </a:solidFill>
              </a:rPr>
              <a:t>Es gibt unzählige internationale und nationale Anbieter</a:t>
            </a:r>
          </a:p>
          <a:p>
            <a:pPr>
              <a:defRPr/>
            </a:pPr>
            <a:r>
              <a:rPr lang="de-DE" altLang="de-DE" b="1" dirty="0">
                <a:solidFill>
                  <a:schemeClr val="tx1"/>
                </a:solidFill>
              </a:rPr>
              <a:t>     Die Ausländerbehörde (Nicht-EU-Bürger) akzeptiert in der Regel nur deutsche Anbieter!</a:t>
            </a:r>
          </a:p>
          <a:p>
            <a:pPr marL="285750" indent="-285750">
              <a:buFont typeface="Wingdings" panose="05000000000000000000" pitchFamily="2" charset="2"/>
              <a:buChar char="v"/>
              <a:defRPr/>
            </a:pPr>
            <a:endParaRPr lang="de-DE" altLang="de-DE" dirty="0">
              <a:solidFill>
                <a:schemeClr val="tx1"/>
              </a:solidFill>
            </a:endParaRPr>
          </a:p>
          <a:p>
            <a:pPr marL="285750" indent="-285750">
              <a:buFont typeface="Wingdings" panose="05000000000000000000" pitchFamily="2" charset="2"/>
              <a:buChar char="v"/>
              <a:defRPr/>
            </a:pPr>
            <a:r>
              <a:rPr lang="de-DE" altLang="de-DE" b="1" dirty="0">
                <a:solidFill>
                  <a:schemeClr val="tx1"/>
                </a:solidFill>
              </a:rPr>
              <a:t>Vorsicht: Wer im Laufe seines Studiums einmal in der privaten </a:t>
            </a:r>
            <a:r>
              <a:rPr lang="de-DE" altLang="de-DE" b="1">
                <a:solidFill>
                  <a:schemeClr val="tx1"/>
                </a:solidFill>
              </a:rPr>
              <a:t>Krankenversicherung ist, </a:t>
            </a:r>
            <a:r>
              <a:rPr lang="de-DE" altLang="de-DE" b="1" dirty="0">
                <a:solidFill>
                  <a:schemeClr val="tx1"/>
                </a:solidFill>
              </a:rPr>
              <a:t>kann nicht mehr in die gesetzliche wechseln! </a:t>
            </a:r>
          </a:p>
          <a:p>
            <a:pPr marL="285750" indent="-285750">
              <a:buFont typeface="Wingdings" panose="05000000000000000000" pitchFamily="2" charset="2"/>
              <a:buChar char="v"/>
              <a:defRPr/>
            </a:pPr>
            <a:endParaRPr lang="de-DE" altLang="de-DE" dirty="0">
              <a:solidFill>
                <a:schemeClr val="tx1"/>
              </a:solidFill>
            </a:endParaRPr>
          </a:p>
          <a:p>
            <a:pPr marL="285750" indent="-285750">
              <a:buFont typeface="Wingdings" panose="05000000000000000000" pitchFamily="2" charset="2"/>
              <a:buChar char="v"/>
              <a:defRPr/>
            </a:pPr>
            <a:r>
              <a:rPr lang="de-DE" altLang="de-DE" dirty="0">
                <a:solidFill>
                  <a:schemeClr val="tx1"/>
                </a:solidFill>
              </a:rPr>
              <a:t>wer unter 30 Jahre alt ist, kann - wer 30 Jahre oder älter ist, </a:t>
            </a:r>
            <a:r>
              <a:rPr lang="de-DE" altLang="de-DE" b="1" dirty="0">
                <a:solidFill>
                  <a:schemeClr val="tx1"/>
                </a:solidFill>
              </a:rPr>
              <a:t>muss </a:t>
            </a:r>
            <a:r>
              <a:rPr lang="de-DE" altLang="de-DE" dirty="0">
                <a:solidFill>
                  <a:schemeClr val="tx1"/>
                </a:solidFill>
              </a:rPr>
              <a:t>- eine PKV wählen</a:t>
            </a:r>
          </a:p>
          <a:p>
            <a:pPr>
              <a:defRPr/>
            </a:pPr>
            <a:endParaRPr lang="de-DE" altLang="de-DE" dirty="0">
              <a:solidFill>
                <a:schemeClr val="tx1"/>
              </a:solidFill>
            </a:endParaRPr>
          </a:p>
          <a:p>
            <a:pPr marL="285750" indent="-285750">
              <a:buFont typeface="Wingdings" panose="05000000000000000000" pitchFamily="2" charset="2"/>
              <a:buChar char="v"/>
              <a:defRPr/>
            </a:pPr>
            <a:r>
              <a:rPr lang="de-DE" altLang="de-DE" dirty="0">
                <a:solidFill>
                  <a:schemeClr val="tx1"/>
                </a:solidFill>
              </a:rPr>
              <a:t>wichtigste Unterschiede zur gesetzlichen Krankenversicherung:</a:t>
            </a:r>
          </a:p>
          <a:p>
            <a:pPr marL="742950" lvl="1" indent="-285750" algn="l">
              <a:buFont typeface="Wingdings" panose="05000000000000000000" pitchFamily="2" charset="2"/>
              <a:buChar char="v"/>
              <a:defRPr/>
            </a:pPr>
            <a:r>
              <a:rPr lang="de-DE" altLang="de-DE" dirty="0"/>
              <a:t>L</a:t>
            </a:r>
            <a:r>
              <a:rPr lang="de-DE" altLang="de-DE" dirty="0">
                <a:solidFill>
                  <a:schemeClr val="tx1"/>
                </a:solidFill>
              </a:rPr>
              <a:t>eistungen werden zwischen Versicherten und Versicherung genau festgelegt</a:t>
            </a:r>
          </a:p>
          <a:p>
            <a:pPr marL="742950" lvl="1" indent="-285750" algn="l">
              <a:buFont typeface="Wingdings" panose="05000000000000000000" pitchFamily="2" charset="2"/>
              <a:buChar char="v"/>
              <a:defRPr/>
            </a:pPr>
            <a:r>
              <a:rPr lang="de-DE" altLang="de-DE" dirty="0">
                <a:solidFill>
                  <a:schemeClr val="tx1"/>
                </a:solidFill>
              </a:rPr>
              <a:t>Höhe der Beiträge richtet sich nach den „gebuchten“ Leistungen sowie Alter, Geschlecht (und Einkommen des Versicherten)</a:t>
            </a:r>
          </a:p>
          <a:p>
            <a:pPr marL="742950" lvl="1" indent="-285750" algn="l">
              <a:buFont typeface="Wingdings" panose="05000000000000000000" pitchFamily="2" charset="2"/>
              <a:buChar char="v"/>
              <a:defRPr/>
            </a:pPr>
            <a:r>
              <a:rPr lang="de-DE" altLang="de-DE" dirty="0">
                <a:solidFill>
                  <a:schemeClr val="tx1"/>
                </a:solidFill>
              </a:rPr>
              <a:t>Versicherte zahlen alle anfallenden Kosten zunächst selbst, können später Rückerstattung beantragen</a:t>
            </a:r>
          </a:p>
          <a:p>
            <a:pPr lvl="1" algn="l">
              <a:defRPr/>
            </a:pPr>
            <a:endParaRPr lang="de-DE" altLang="de-DE" dirty="0">
              <a:solidFill>
                <a:schemeClr val="tx1"/>
              </a:solidFill>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4144DF18-9966-D7EC-00D0-8AFE1BE9780B}"/>
              </a:ext>
            </a:extLst>
          </p:cNvPr>
          <p:cNvSpPr/>
          <p:nvPr/>
        </p:nvSpPr>
        <p:spPr>
          <a:xfrm>
            <a:off x="6923314" y="398046"/>
            <a:ext cx="3692435" cy="783772"/>
          </a:xfrm>
          <a:prstGeom prst="ellipse">
            <a:avLst/>
          </a:prstGeom>
          <a:solidFill>
            <a:srgbClr val="47D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Private KV</a:t>
            </a:r>
          </a:p>
        </p:txBody>
      </p:sp>
    </p:spTree>
    <p:extLst>
      <p:ext uri="{BB962C8B-B14F-4D97-AF65-F5344CB8AC3E}">
        <p14:creationId xmlns:p14="http://schemas.microsoft.com/office/powerpoint/2010/main" val="1580918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Gesetzliche</a:t>
            </a:r>
            <a:r>
              <a:rPr lang="de-DE" dirty="0">
                <a:latin typeface="Calibri" panose="020F0502020204030204" pitchFamily="34" charset="0"/>
                <a:cs typeface="Calibri" panose="020F0502020204030204" pitchFamily="34" charset="0"/>
              </a:rPr>
              <a:t> Krankenversicherung (GKV)</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98988"/>
            <a:ext cx="10619160" cy="5088898"/>
          </a:xfrm>
        </p:spPr>
        <p:txBody>
          <a:bodyPr/>
          <a:lstStyle/>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Aufgabe der GKV ist es, die Gesundheit der Versicherten:</a:t>
            </a:r>
          </a:p>
          <a:p>
            <a:pPr marL="800100" lvl="1" indent="-342900" algn="l">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zu erhalten  (Vorbeugung)</a:t>
            </a:r>
          </a:p>
          <a:p>
            <a:pPr marL="800100" lvl="1" indent="-342900" algn="l">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wiederherzustellen (Linderung akuter Beschwerden)</a:t>
            </a:r>
          </a:p>
          <a:p>
            <a:pPr marL="800100" lvl="1" indent="-342900" algn="l">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ihren Gesundheitszustand zu bessern (Rehabilitation)</a:t>
            </a:r>
          </a:p>
          <a:p>
            <a:pPr marL="342900" indent="-34290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Momentan gibt es mehr als 100 gesetzliche Krankenkassen</a:t>
            </a:r>
          </a:p>
          <a:p>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Gesetzliche Krankenversicherungen müssen ihren Versicherten gesetzlich festgelegte Leistungen anbieten (Pflichtleistungen)</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Und können zusätzliche Leistungen anbieten (Zusatzleistungen)</a:t>
            </a:r>
          </a:p>
          <a:p>
            <a:pPr marL="342900" indent="-34290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b="1" spc="-55" dirty="0">
                <a:solidFill>
                  <a:schemeClr val="tx1"/>
                </a:solidFill>
                <a:latin typeface="Calibri" panose="020F0502020204030204" pitchFamily="34" charset="0"/>
                <a:cs typeface="Calibri" panose="020F0502020204030204" pitchFamily="34" charset="0"/>
              </a:rPr>
              <a:t>Studentische Krankenversicherung:</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monatlich ca. 145 Euro Krankenversicherung, inkl. Pflegeversicherung</a:t>
            </a:r>
          </a:p>
          <a:p>
            <a:pPr marL="342900" indent="-342900">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möglich bis zur Vollendung des 30. Lebensjahres oder bis zum Ende des 14. Fachsemesters (Verlängerungsmöglichkeit z.B. bei Behinderung, Kindererziehung)</a:t>
            </a: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3B3CEC53-AC68-F4AE-282D-A83A5F3D92D2}"/>
              </a:ext>
            </a:extLst>
          </p:cNvPr>
          <p:cNvSpPr/>
          <p:nvPr/>
        </p:nvSpPr>
        <p:spPr>
          <a:xfrm>
            <a:off x="7768046" y="1007102"/>
            <a:ext cx="3500846" cy="783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Gesetzliche KV</a:t>
            </a:r>
          </a:p>
        </p:txBody>
      </p:sp>
    </p:spTree>
    <p:extLst>
      <p:ext uri="{BB962C8B-B14F-4D97-AF65-F5344CB8AC3E}">
        <p14:creationId xmlns:p14="http://schemas.microsoft.com/office/powerpoint/2010/main" val="146038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Leistungen der </a:t>
            </a:r>
            <a:r>
              <a:rPr lang="de-DE" dirty="0">
                <a:solidFill>
                  <a:schemeClr val="tx2"/>
                </a:solidFill>
                <a:latin typeface="Calibri" panose="020F0502020204030204" pitchFamily="34" charset="0"/>
                <a:cs typeface="Calibri" panose="020F0502020204030204" pitchFamily="34" charset="0"/>
              </a:rPr>
              <a:t>gesetzlichen</a:t>
            </a:r>
            <a:r>
              <a:rPr lang="de-DE" dirty="0">
                <a:latin typeface="Calibri" panose="020F0502020204030204" pitchFamily="34" charset="0"/>
                <a:cs typeface="Calibri" panose="020F0502020204030204" pitchFamily="34" charset="0"/>
              </a:rPr>
              <a:t> Krankenversicherung (1/2)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1132966" cy="5676182"/>
          </a:xfrm>
        </p:spPr>
        <p:txBody>
          <a:bodyPr/>
          <a:lstStyle/>
          <a:p>
            <a:r>
              <a:rPr lang="de-DE" sz="2200" b="1" spc="-55" dirty="0">
                <a:solidFill>
                  <a:schemeClr val="tx1"/>
                </a:solidFill>
                <a:latin typeface="Calibri" panose="020F0502020204030204" pitchFamily="34" charset="0"/>
                <a:cs typeface="Calibri" panose="020F0502020204030204" pitchFamily="34" charset="0"/>
              </a:rPr>
              <a:t>zur Vorbeugung von Krankheiten</a:t>
            </a:r>
          </a:p>
          <a:p>
            <a:pPr marL="800100" lvl="1" indent="-342900" algn="l">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Impfungen (z.B. Mumps-Masern-Röteln, Polio, Tetanus, Diphtherie, Corona, Influenza …)</a:t>
            </a:r>
          </a:p>
          <a:p>
            <a:pPr marL="800100" lvl="1" indent="-342900" algn="l">
              <a:buFont typeface="Wingdings" panose="05000000000000000000" pitchFamily="2" charset="2"/>
              <a:buChar char="v"/>
            </a:pPr>
            <a:r>
              <a:rPr lang="de-DE" sz="2200" spc="-55" dirty="0">
                <a:solidFill>
                  <a:schemeClr val="tx2"/>
                </a:solidFill>
                <a:latin typeface="Calibri" panose="020F0502020204030204" pitchFamily="34" charset="0"/>
                <a:cs typeface="Calibri" panose="020F0502020204030204" pitchFamily="34" charset="0"/>
              </a:rPr>
              <a:t>Vorsorgeuntersuchungen</a:t>
            </a:r>
            <a:r>
              <a:rPr lang="de-DE" sz="2200" spc="-55" dirty="0">
                <a:solidFill>
                  <a:schemeClr val="tx1"/>
                </a:solidFill>
                <a:latin typeface="Calibri" panose="020F0502020204030204" pitchFamily="34" charset="0"/>
                <a:cs typeface="Calibri" panose="020F0502020204030204" pitchFamily="34" charset="0"/>
              </a:rPr>
              <a:t> (Zahnarzt, 2x pro Jahr); Augenarzt, Hautarzt &amp; Gynäkologe (1x pro Jahr) </a:t>
            </a:r>
          </a:p>
          <a:p>
            <a:pPr marL="800100" lvl="1" indent="-342900" algn="l">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Sportkurse (Fitnessstudio, Online-Kurse </a:t>
            </a: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de-DE" sz="2200" spc="-55" dirty="0">
                <a:solidFill>
                  <a:schemeClr val="tx1"/>
                </a:solidFill>
                <a:latin typeface="Calibri" panose="020F0502020204030204" pitchFamily="34" charset="0"/>
                <a:cs typeface="Calibri" panose="020F0502020204030204" pitchFamily="34" charset="0"/>
              </a:rPr>
              <a:t> um einen Überblick über </a:t>
            </a:r>
            <a:r>
              <a:rPr lang="de-DE" sz="2200" spc="-55" dirty="0">
                <a:latin typeface="Calibri" panose="020F0502020204030204" pitchFamily="34" charset="0"/>
                <a:cs typeface="Calibri" panose="020F0502020204030204" pitchFamily="34" charset="0"/>
              </a:rPr>
              <a:t>diese Angebote zu bekommen sollten Sie bei Ihrer Versicherung </a:t>
            </a:r>
            <a:r>
              <a:rPr lang="de-DE" sz="2200" spc="-55" dirty="0">
                <a:solidFill>
                  <a:schemeClr val="tx1"/>
                </a:solidFill>
                <a:latin typeface="Calibri" panose="020F0502020204030204" pitchFamily="34" charset="0"/>
                <a:cs typeface="Calibri" panose="020F0502020204030204" pitchFamily="34" charset="0"/>
              </a:rPr>
              <a:t>nachfragen!)</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b="1" spc="-55" dirty="0">
                <a:solidFill>
                  <a:schemeClr val="tx1"/>
                </a:solidFill>
                <a:latin typeface="Calibri" panose="020F0502020204030204" pitchFamily="34" charset="0"/>
                <a:cs typeface="Calibri" panose="020F0502020204030204" pitchFamily="34" charset="0"/>
              </a:rPr>
              <a:t>zur Früherkennung von Krankheiten</a:t>
            </a:r>
            <a:r>
              <a:rPr lang="de-DE"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z.B. Krebsvorsorge </a:t>
            </a: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de-DE" sz="2200" spc="-55" dirty="0">
                <a:solidFill>
                  <a:schemeClr val="tx1"/>
                </a:solidFill>
                <a:latin typeface="Calibri" panose="020F0502020204030204" pitchFamily="34" charset="0"/>
                <a:cs typeface="Calibri" panose="020F0502020204030204" pitchFamily="34" charset="0"/>
              </a:rPr>
              <a:t> Hautkrebs ab dem Alter 20 alle zwei Jahre</a:t>
            </a:r>
          </a:p>
          <a:p>
            <a:endParaRPr lang="de-DE" sz="2200" spc="-55" dirty="0">
              <a:solidFill>
                <a:schemeClr val="tx1"/>
              </a:solidFill>
              <a:latin typeface="Calibri" panose="020F0502020204030204" pitchFamily="34" charset="0"/>
              <a:cs typeface="Calibri" panose="020F0502020204030204" pitchFamily="34" charset="0"/>
            </a:endParaRPr>
          </a:p>
          <a:p>
            <a:r>
              <a:rPr lang="de-DE" sz="2200" b="1" spc="-55" dirty="0">
                <a:solidFill>
                  <a:schemeClr val="tx1"/>
                </a:solidFill>
                <a:latin typeface="Calibri" panose="020F0502020204030204" pitchFamily="34" charset="0"/>
                <a:cs typeface="Calibri" panose="020F0502020204030204" pitchFamily="34" charset="0"/>
              </a:rPr>
              <a:t>bei (akuter) Krankheit</a:t>
            </a:r>
          </a:p>
          <a:p>
            <a:pPr marL="800100" lvl="1" indent="-342900" algn="l">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ärztliche Versorgung (einschließlich Psychotherapie)</a:t>
            </a:r>
          </a:p>
          <a:p>
            <a:pPr marL="800100" lvl="1" indent="-342900" algn="l">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Versorgung mit Arzneimitteln/ Medikamenten</a:t>
            </a:r>
          </a:p>
          <a:p>
            <a:pPr marL="800100" lvl="1" indent="-342900" algn="l">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Krankenhausbehandlung und Krankenpflege</a:t>
            </a: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35C93793-1491-DE90-9EA2-EEE5953C845D}"/>
              </a:ext>
            </a:extLst>
          </p:cNvPr>
          <p:cNvSpPr/>
          <p:nvPr/>
        </p:nvSpPr>
        <p:spPr>
          <a:xfrm>
            <a:off x="8168640" y="4676502"/>
            <a:ext cx="3500846" cy="783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Gesetzliche KV</a:t>
            </a:r>
          </a:p>
        </p:txBody>
      </p:sp>
    </p:spTree>
    <p:extLst>
      <p:ext uri="{BB962C8B-B14F-4D97-AF65-F5344CB8AC3E}">
        <p14:creationId xmlns:p14="http://schemas.microsoft.com/office/powerpoint/2010/main" val="356860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Leistungen der </a:t>
            </a:r>
            <a:r>
              <a:rPr lang="de-DE" dirty="0">
                <a:solidFill>
                  <a:schemeClr val="tx2"/>
                </a:solidFill>
                <a:latin typeface="Calibri" panose="020F0502020204030204" pitchFamily="34" charset="0"/>
                <a:cs typeface="Calibri" panose="020F0502020204030204" pitchFamily="34" charset="0"/>
              </a:rPr>
              <a:t>gesetzlichen</a:t>
            </a:r>
            <a:r>
              <a:rPr lang="de-DE" dirty="0">
                <a:latin typeface="Calibri" panose="020F0502020204030204" pitchFamily="34" charset="0"/>
                <a:cs typeface="Calibri" panose="020F0502020204030204" pitchFamily="34" charset="0"/>
              </a:rPr>
              <a:t> Krankenversicherung (2/2)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61916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r>
              <a:rPr lang="de-DE" sz="2200" b="1" spc="-55" dirty="0">
                <a:solidFill>
                  <a:schemeClr val="tx1"/>
                </a:solidFill>
                <a:latin typeface="Calibri" panose="020F0502020204030204" pitchFamily="34" charset="0"/>
                <a:cs typeface="Calibri" panose="020F0502020204030204" pitchFamily="34" charset="0"/>
              </a:rPr>
              <a:t>zur medizinischen Rehabilitation</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Unterstützung nach Schlaganfall, Herzinfarkt, Unfall, Tumorentfernung etc. </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b="1" spc="-55" dirty="0">
                <a:solidFill>
                  <a:schemeClr val="tx1"/>
                </a:solidFill>
                <a:latin typeface="Calibri" panose="020F0502020204030204" pitchFamily="34" charset="0"/>
                <a:cs typeface="Calibri" panose="020F0502020204030204" pitchFamily="34" charset="0"/>
              </a:rPr>
              <a:t>bei Schwangerschaft und Mutterschaft</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Vorsorgeuntersuchungen</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Entbindung/ Geburt im Krankenhaus</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Nachsorge (für Mutter und Kind) </a:t>
            </a:r>
          </a:p>
          <a:p>
            <a:endParaRPr lang="de-DE" sz="2200" spc="-55" dirty="0">
              <a:solidFill>
                <a:schemeClr val="tx1"/>
              </a:solidFill>
              <a:latin typeface="Calibri" panose="020F0502020204030204" pitchFamily="34" charset="0"/>
              <a:cs typeface="Calibri" panose="020F0502020204030204" pitchFamily="34" charset="0"/>
            </a:endParaRPr>
          </a:p>
          <a:p>
            <a:r>
              <a:rPr lang="de-DE" sz="2200" b="1" spc="-55" dirty="0">
                <a:solidFill>
                  <a:schemeClr val="tx1"/>
                </a:solidFill>
                <a:latin typeface="Calibri" panose="020F0502020204030204" pitchFamily="34" charset="0"/>
                <a:cs typeface="Calibri" panose="020F0502020204030204" pitchFamily="34" charset="0"/>
              </a:rPr>
              <a:t>Wichtig:</a:t>
            </a:r>
            <a:r>
              <a:rPr lang="de-DE" sz="2200" spc="-55" dirty="0">
                <a:solidFill>
                  <a:schemeClr val="tx1"/>
                </a:solidFill>
                <a:latin typeface="Calibri" panose="020F0502020204030204" pitchFamily="34" charset="0"/>
                <a:cs typeface="Calibri" panose="020F0502020204030204" pitchFamily="34" charset="0"/>
              </a:rPr>
              <a:t> </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Die Leistungen der verschiedenen Versicherungen sind zum Teil etwas unterschiedlich </a:t>
            </a:r>
            <a:br>
              <a:rPr lang="de-DE" sz="2200" spc="-55" dirty="0">
                <a:solidFill>
                  <a:schemeClr val="tx1"/>
                </a:solidFill>
                <a:latin typeface="Calibri" panose="020F0502020204030204" pitchFamily="34" charset="0"/>
                <a:cs typeface="Calibri" panose="020F0502020204030204" pitchFamily="34" charset="0"/>
              </a:rPr>
            </a:b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de-DE" sz="2200" spc="-55" dirty="0">
                <a:solidFill>
                  <a:schemeClr val="tx1"/>
                </a:solidFill>
                <a:latin typeface="Calibri" panose="020F0502020204030204" pitchFamily="34" charset="0"/>
                <a:cs typeface="Calibri" panose="020F0502020204030204" pitchFamily="34" charset="0"/>
              </a:rPr>
              <a:t> deshalb sollten Sie genaue Informationen bei den einzelnen Versicherungen recherchieren. </a:t>
            </a: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z="2200" spc="-55" dirty="0">
                <a:solidFill>
                  <a:schemeClr val="tx1"/>
                </a:solidFill>
                <a:latin typeface="Calibri" panose="020F0502020204030204" pitchFamily="34" charset="0"/>
                <a:cs typeface="Calibri" panose="020F0502020204030204" pitchFamily="34" charset="0"/>
              </a:rPr>
              <a:t>Einen Überblick finden Sie auch hier </a:t>
            </a:r>
            <a:r>
              <a:rPr lang="de-DE" sz="2200" spc="-55" dirty="0">
                <a:solidFill>
                  <a:schemeClr val="tx1"/>
                </a:solidFill>
                <a:latin typeface="Calibri" panose="020F0502020204030204" pitchFamily="34" charset="0"/>
                <a:cs typeface="Calibri" panose="020F0502020204030204" pitchFamily="34" charset="0"/>
                <a:hlinkClick r:id="rId2"/>
              </a:rPr>
              <a:t>https://krankenkassen.check24.de</a:t>
            </a:r>
            <a:r>
              <a:rPr lang="de-DE"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A8897CA8-7CC3-0AE4-979F-8B6629340671}"/>
              </a:ext>
            </a:extLst>
          </p:cNvPr>
          <p:cNvSpPr/>
          <p:nvPr/>
        </p:nvSpPr>
        <p:spPr>
          <a:xfrm>
            <a:off x="7175862" y="3037114"/>
            <a:ext cx="3500846" cy="783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Gesetzliche KV</a:t>
            </a:r>
          </a:p>
        </p:txBody>
      </p:sp>
    </p:spTree>
    <p:extLst>
      <p:ext uri="{BB962C8B-B14F-4D97-AF65-F5344CB8AC3E}">
        <p14:creationId xmlns:p14="http://schemas.microsoft.com/office/powerpoint/2010/main" val="3465518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Der Arztbesuch</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5603023" cy="4970329"/>
          </a:xfrm>
        </p:spPr>
        <p:txBody>
          <a:bodyPr/>
          <a:lstStyle/>
          <a:p>
            <a:endParaRPr lang="de-DE" sz="2000" b="1" spc="-55" dirty="0">
              <a:solidFill>
                <a:srgbClr val="BD258F"/>
              </a:solidFill>
              <a:latin typeface="Calibri" panose="020F0502020204030204" pitchFamily="34" charset="0"/>
              <a:cs typeface="Calibri" panose="020F0502020204030204" pitchFamily="34" charset="0"/>
            </a:endParaRPr>
          </a:p>
          <a:p>
            <a:r>
              <a:rPr lang="de-DE" sz="2200" b="1" spc="-55" dirty="0">
                <a:solidFill>
                  <a:schemeClr val="tx1"/>
                </a:solidFill>
                <a:latin typeface="Calibri" panose="020F0502020204030204" pitchFamily="34" charset="0"/>
                <a:cs typeface="Calibri" panose="020F0502020204030204" pitchFamily="34" charset="0"/>
              </a:rPr>
              <a:t>Zu welchem Arzt gehen?</a:t>
            </a:r>
          </a:p>
          <a:p>
            <a:pPr marL="342900" indent="-342900">
              <a:buFont typeface="Wingdings" panose="05000000000000000000" pitchFamily="2" charset="2"/>
              <a:buChar char="§"/>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Ärzte sind frei wählbar</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der erste Gang sollte zum </a:t>
            </a:r>
            <a:r>
              <a:rPr lang="de-DE" sz="2200" b="1" spc="-55" dirty="0">
                <a:solidFill>
                  <a:schemeClr val="tx1"/>
                </a:solidFill>
                <a:latin typeface="Calibri" panose="020F0502020204030204" pitchFamily="34" charset="0"/>
                <a:cs typeface="Calibri" panose="020F0502020204030204" pitchFamily="34" charset="0"/>
              </a:rPr>
              <a:t>Hausarzt</a:t>
            </a:r>
            <a:r>
              <a:rPr lang="de-DE" sz="2200" spc="-55" dirty="0">
                <a:solidFill>
                  <a:schemeClr val="tx1"/>
                </a:solidFill>
                <a:latin typeface="Calibri" panose="020F0502020204030204" pitchFamily="34" charset="0"/>
                <a:cs typeface="Calibri" panose="020F0502020204030204" pitchFamily="34" charset="0"/>
              </a:rPr>
              <a:t> sein</a:t>
            </a:r>
            <a:br>
              <a:rPr lang="de-DE" sz="2200" spc="-55" dirty="0">
                <a:solidFill>
                  <a:schemeClr val="tx1"/>
                </a:solidFill>
                <a:latin typeface="Calibri" panose="020F0502020204030204" pitchFamily="34" charset="0"/>
                <a:cs typeface="Calibri" panose="020F0502020204030204" pitchFamily="34" charset="0"/>
              </a:rPr>
            </a:br>
            <a:r>
              <a:rPr lang="de-DE" sz="2200" spc="-55" dirty="0">
                <a:solidFill>
                  <a:schemeClr val="tx1"/>
                </a:solidFill>
                <a:latin typeface="Calibri" panose="020F0502020204030204" pitchFamily="34" charset="0"/>
                <a:cs typeface="Calibri" panose="020F0502020204030204" pitchFamily="34" charset="0"/>
              </a:rPr>
              <a:t>(Allgemeinmediziner)</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Folgende Plattformen helfen Ihnen bei der Terminsuche: </a:t>
            </a:r>
            <a:r>
              <a:rPr lang="de-DE" sz="2200" spc="-55" dirty="0">
                <a:solidFill>
                  <a:schemeClr val="tx1"/>
                </a:solidFill>
                <a:latin typeface="Calibri" panose="020F0502020204030204" pitchFamily="34" charset="0"/>
                <a:cs typeface="Calibri" panose="020F0502020204030204" pitchFamily="34" charset="0"/>
                <a:hlinkClick r:id="rId2"/>
              </a:rPr>
              <a:t>www.jameda.de/</a:t>
            </a:r>
            <a:r>
              <a:rPr lang="de-DE" sz="2200" spc="-55" dirty="0">
                <a:solidFill>
                  <a:schemeClr val="tx1"/>
                </a:solidFill>
                <a:latin typeface="Calibri" panose="020F0502020204030204" pitchFamily="34" charset="0"/>
                <a:cs typeface="Calibri" panose="020F0502020204030204" pitchFamily="34" charset="0"/>
              </a:rPr>
              <a:t> oder </a:t>
            </a:r>
            <a:r>
              <a:rPr lang="de-DE" sz="2200" spc="-55" dirty="0">
                <a:solidFill>
                  <a:schemeClr val="tx1"/>
                </a:solidFill>
                <a:latin typeface="Calibri" panose="020F0502020204030204" pitchFamily="34" charset="0"/>
                <a:cs typeface="Calibri" panose="020F0502020204030204" pitchFamily="34" charset="0"/>
                <a:hlinkClick r:id="rId3"/>
              </a:rPr>
              <a:t>www.doctolib.de</a:t>
            </a:r>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andere Studierende nach ihren Erfahrungen fragen ist auch eine gute Idee</a:t>
            </a: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AF426272-B47B-90C2-7975-D89DFE04B98C}"/>
              </a:ext>
            </a:extLst>
          </p:cNvPr>
          <p:cNvPicPr>
            <a:picLocks noChangeAspect="1"/>
          </p:cNvPicPr>
          <p:nvPr/>
        </p:nvPicPr>
        <p:blipFill>
          <a:blip r:embed="rId4"/>
          <a:stretch>
            <a:fillRect/>
          </a:stretch>
        </p:blipFill>
        <p:spPr>
          <a:xfrm>
            <a:off x="6453051" y="2436222"/>
            <a:ext cx="4876800" cy="3238500"/>
          </a:xfrm>
          <a:prstGeom prst="rect">
            <a:avLst/>
          </a:prstGeom>
        </p:spPr>
      </p:pic>
    </p:spTree>
    <p:extLst>
      <p:ext uri="{BB962C8B-B14F-4D97-AF65-F5344CB8AC3E}">
        <p14:creationId xmlns:p14="http://schemas.microsoft.com/office/powerpoint/2010/main" val="38719343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AGENDAWIZARD" val="&lt;ee4p&gt;&lt;layouts&gt;&lt;layout name=&quot;Box 1&quot; id=&quot;1_1&quot;&gt;&lt;standard&gt;&lt;textframe horizontalAnchor=&quot;1&quot; marginBottom=&quot;6&quot; marginLeft=&quot;0&quot; marginRight=&quot;0&quot; marginTop=&quot;6&quot; orientation=&quot;1&quot; verticalAnchor=&quot;1&quot; /&gt;&lt;font name=&quot;Arial&quot; bold=&quot;0&quot; italic=&quot;0&quot; color=&quot;13&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10;      &lt;subtitle&gt;&#10;        &lt;position left=&quot;31.25&quot; top=&quot;92.00031&quot; width=&quot;657.75&quot; height=&quot;19.25&quot;/&gt;&#10;        &lt;font size=&quot;16&quot;/&gt;&#10;        &lt;textframe marginBottom=&quot;0&quot; marginTop=&quot;0&quot;/&gt;&#10;        &lt;paragraphformat alignment=&quot;1&quot;/&gt;&#10;      &lt;/subtitle&gt;&#10;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lowedLevels=&quot;4&quot; itemNoFormats=&quot;{1}¦{1}.{2}¦{3:alphaLC}¦{3:alphaLC}.{4:alphaLC}&quot; /&gt;&lt;!-- Agenda item formats --&gt;&lt;cases&gt;&lt;case level=&quot;1&quot; selected=&quot;0&quot; break=&quot;0&quot; topMinSpacing=&quot;5&quot; topMaxSpacing=&quot;5&quot; bottomMinSpacing=&quot;0&quot; bottomMaxSpacing=&quot;0&quot;&gt;&lt;element field=&quot;itemno&quot; type=&quot;autoshape&quot; autoShapeType=&quot;1&quot; indent=&quot;(level-1)*(itemSingleHeight+topicLeftSpacing)&quot; indent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 indent=&quot;(level-1)*(itemSingleHeight+topicLeftSpacing)&quot; indentType=&quot;2&quot;&gt;&lt;paragraphformat alignment=&quot;1&quot; /&gt;&lt;textframe marginLeft=&quot;6&quot; /&gt;&lt;font bold=&quot;1&quot; /&gt;&lt;/element&gt;&lt;element field=&quot;responsible&quot; type=&quot;autoshape&quot; autoShapeType=&quot;1&quot; indent=&quot;(level-1)*(itemSingleHeight+topicLeftSpacing)&quot; indentType=&quot;1&quot;&gt;&lt;paragraphformat alignment=&quot;1&quot; /&gt;&lt;/element&gt;&lt;element field=&quot;freecolumn&quot; type=&quot;autoshape&quot; autoShapeType=&quot;1&quot; indent=&quot;(level-1)*(itemSingleHeight+topicLeftSpacing)&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level*(itemSingleHeight+topicLeftSpacing)&quot; top=&quot;0&quot; width=&quot;agendaWidth-topicLeftSpacing-itemNoWidth-(level-1)*(itemSingleHeight+topicLeftSpacing)&quot; height=&quot;itemHeight&quot; /&gt;&lt;fill foreColor=&quot;#D9D9D9&quot; visible=&quot;1&quot; /&gt;&lt;/element&gt;&lt;element field=&quot;itemno&quot; type=&quot;autoshape&quot; autoShapeType=&quot;1&quot; indent=&quot;(level-1)*(itemSingleHeight+topicLeftSpacing)&quot; indent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 indent=&quot;(level-1)*(itemSingleHeight+topicLeftSpacing)&quot; indentType=&quot;2&quot;&gt;&lt;paragraphformat alignment=&quot;1&quot; /&gt;&lt;font bold=&quot;1&quot; /&gt;&lt;textframe marginLeft=&quot;6&quot; /&gt;&lt;/element&gt;&lt;element field=&quot;responsible&quot; type=&quot;autoshape&quot; autoShapeType=&quot;1&quot; indent=&quot;(level-1)*(itemSingleHeight+topicLeftSpacing)&quot; indentType=&quot;1&quot;&gt;&lt;paragraphformat alignment=&quot;1&quot; /&gt;&lt;/element&gt;&lt;element field=&quot;freecolumn&quot; type=&quot;autoshape&quot; autoShapeType=&quot;1&quot; indent=&quot;(level-1)*(itemSingleHeight+topicLeftSpacing)&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0&quot; break=&quot;1&quot; topMinSpacing=&quot;5&quot; topMaxSpacing=&quot;5&quot; bottomMinSpacing=&quot;0&quot; bottomMaxSpacing=&quot;0&quot;&gt;&lt;element field=&quot;topic&quot; type=&quot;autoshape&quot; autoShapeType=&quot;1&quot; indent=&quot;(level-1)*(itemSingleHeight+topicLeftSpacing)&quot; indentType=&quot;2&quot;&gt;&lt;paragraphformat alignment=&quot;1&quot; /&gt;&lt;textframe marginLeft=&quot;6&quot; /&gt;&lt;font bold=&quot;1&quot; italic=&quot;1&quot; /&gt;&lt;/element&gt;&lt;element field=&quot;responsible&quot; type=&quot;autoshape&quot; autoShapeType=&quot;1&quot; indent=&quot;(level-1)*(itemSingleHeight+topicLeftSpacing)&quot; indentType=&quot;1&quot;&gt;&lt;paragraphformat alignment=&quot;1&quot; /&gt;&lt;font italic=&quot;1&quot; /&gt;&lt;/element&gt;&lt;element field=&quot;freecolumn&quot; type=&quot;autoshape&quot; autoShapeType=&quot;1&quot; indent=&quot;(level-1)*(itemSingleHeight+topicLeftSpacing)&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level*(itemSingleHeight+topicLeftSpacing)&quot; top=&quot;0&quot; width=&quot;agendaWidth-topicLeftSpacing-itemNoWidth-(level-1)*(itemSingleHeight+topicLeftSpacing)&quot; height=&quot;itemHeight&quot; /&gt;&lt;fill foreColor=&quot;#D9D9D9&quot; visible=&quot;1&quot; /&gt;&lt;/element&gt;&lt;element field=&quot;topic&quot; type=&quot;autoshape&quot; autoShapeType=&quot;1&quot; indent=&quot;(level-1)*(itemSingleHeight+topicLeftSpacing)&quot; indentType=&quot;2&quot;&gt;&lt;paragraphformat alignment=&quot;1&quot; /&gt;&lt;font bold=&quot;1&quot; italic=&quot;1&quot; /&gt;&lt;textframe marginLeft=&quot;6&quot; /&gt;&lt;/element&gt;&lt;element field=&quot;responsible&quot; type=&quot;autoshape&quot; autoShapeType=&quot;1&quot; indent=&quot;(level-1)*(itemSingleHeight+topicLeftSpacing)&quot; indentType=&quot;1&quot;&gt;&lt;paragraphformat alignment=&quot;1&quot; /&gt;&lt;font italic=&quot;1&quot; /&gt;&lt;/element&gt;&lt;element field=&quot;freecolumn&quot; type=&quot;autoshape&quot; autoShapeType=&quot;1&quot; indent=&quot;(level-1)*(itemSingleHeight+topicLeftSpacing)&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layoutId=&quot;1_1&quot; createSections=&quot;0&quot;&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items /&gt;&lt;/agenda&gt;&lt;agenda name=&quot;Guidelines&quot; title=&quot;Guidelines&quot; subtitle=&quot;&quot; sizingModeId=&quot;2&quot; fontSize=&quot;16&quot; fontSizeAuto=&quot;1&quot; startTime=&quot;540&quot; timeFormatId=&quot;1&quot; startItemNo=&quot;1&quot; createSingleAgendaSlide=&quot;1&quot; createSeparatingSlides=&quot;1&quot; createBackupSlide=&quot;1&quot; layoutId=&quot;1_1&quot; createSections=&quot;0&quot;&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items /&gt;&lt;/agenda&gt;&lt;/contents&gt;&lt;/ee4p&gt;"/>
</p:tagLst>
</file>

<file path=ppt/tags/tag10.xml><?xml version="1.0" encoding="utf-8"?>
<p:tagLst xmlns:a="http://schemas.openxmlformats.org/drawingml/2006/main" xmlns:r="http://schemas.openxmlformats.org/officeDocument/2006/relationships" xmlns:p="http://schemas.openxmlformats.org/presentationml/2006/main">
  <p:tag name="SHAPE_LOCKS" val="3"/>
</p:tagLst>
</file>

<file path=ppt/tags/tag11.xml><?xml version="1.0" encoding="utf-8"?>
<p:tagLst xmlns:a="http://schemas.openxmlformats.org/drawingml/2006/main" xmlns:r="http://schemas.openxmlformats.org/officeDocument/2006/relationships" xmlns:p="http://schemas.openxmlformats.org/presentationml/2006/main">
  <p:tag name="SHAPE_LOCKS" val="3"/>
</p:tagLst>
</file>

<file path=ppt/tags/tag12.xml><?xml version="1.0" encoding="utf-8"?>
<p:tagLst xmlns:a="http://schemas.openxmlformats.org/drawingml/2006/main" xmlns:r="http://schemas.openxmlformats.org/officeDocument/2006/relationships" xmlns:p="http://schemas.openxmlformats.org/presentationml/2006/main">
  <p:tag name="SHAPE_LOCKS" val="3"/>
</p:tagLst>
</file>

<file path=ppt/tags/tag13.xml><?xml version="1.0" encoding="utf-8"?>
<p:tagLst xmlns:a="http://schemas.openxmlformats.org/drawingml/2006/main" xmlns:r="http://schemas.openxmlformats.org/officeDocument/2006/relationships" xmlns:p="http://schemas.openxmlformats.org/presentationml/2006/main">
  <p:tag name="SHAPE_LOCKS" val="3"/>
</p:tagLst>
</file>

<file path=ppt/tags/tag14.xml><?xml version="1.0" encoding="utf-8"?>
<p:tagLst xmlns:a="http://schemas.openxmlformats.org/drawingml/2006/main" xmlns:r="http://schemas.openxmlformats.org/officeDocument/2006/relationships" xmlns:p="http://schemas.openxmlformats.org/presentationml/2006/main">
  <p:tag name="SHAPE_LOCKS" val="3"/>
</p:tagLst>
</file>

<file path=ppt/tags/tag15.xml><?xml version="1.0" encoding="utf-8"?>
<p:tagLst xmlns:a="http://schemas.openxmlformats.org/drawingml/2006/main" xmlns:r="http://schemas.openxmlformats.org/officeDocument/2006/relationships" xmlns:p="http://schemas.openxmlformats.org/presentationml/2006/main">
  <p:tag name="SHAPE_LOCKS" val="3"/>
</p:tagLst>
</file>

<file path=ppt/tags/tag2.xml><?xml version="1.0" encoding="utf-8"?>
<p:tagLst xmlns:a="http://schemas.openxmlformats.org/drawingml/2006/main" xmlns:r="http://schemas.openxmlformats.org/officeDocument/2006/relationships" xmlns:p="http://schemas.openxmlformats.org/presentationml/2006/main">
  <p:tag name="SHAPE_LOCKS" val="7"/>
</p:tagLst>
</file>

<file path=ppt/tags/tag3.xml><?xml version="1.0" encoding="utf-8"?>
<p:tagLst xmlns:a="http://schemas.openxmlformats.org/drawingml/2006/main" xmlns:r="http://schemas.openxmlformats.org/officeDocument/2006/relationships" xmlns:p="http://schemas.openxmlformats.org/presentationml/2006/main">
  <p:tag name="SHAPE_LOCKS" val="7"/>
</p:tagLst>
</file>

<file path=ppt/tags/tag4.xml><?xml version="1.0" encoding="utf-8"?>
<p:tagLst xmlns:a="http://schemas.openxmlformats.org/drawingml/2006/main" xmlns:r="http://schemas.openxmlformats.org/officeDocument/2006/relationships" xmlns:p="http://schemas.openxmlformats.org/presentationml/2006/main">
  <p:tag name="SHAPE_LOCKS" val="7"/>
</p:tagLst>
</file>

<file path=ppt/tags/tag5.xml><?xml version="1.0" encoding="utf-8"?>
<p:tagLst xmlns:a="http://schemas.openxmlformats.org/drawingml/2006/main" xmlns:r="http://schemas.openxmlformats.org/officeDocument/2006/relationships" xmlns:p="http://schemas.openxmlformats.org/presentationml/2006/main">
  <p:tag name="SHAPE_LOCKS" val="7"/>
</p:tagLst>
</file>

<file path=ppt/tags/tag6.xml><?xml version="1.0" encoding="utf-8"?>
<p:tagLst xmlns:a="http://schemas.openxmlformats.org/drawingml/2006/main" xmlns:r="http://schemas.openxmlformats.org/officeDocument/2006/relationships" xmlns:p="http://schemas.openxmlformats.org/presentationml/2006/main">
  <p:tag name="SHAPE_LOCKS" val="7"/>
</p:tagLst>
</file>

<file path=ppt/tags/tag7.xml><?xml version="1.0" encoding="utf-8"?>
<p:tagLst xmlns:a="http://schemas.openxmlformats.org/drawingml/2006/main" xmlns:r="http://schemas.openxmlformats.org/officeDocument/2006/relationships" xmlns:p="http://schemas.openxmlformats.org/presentationml/2006/main">
  <p:tag name="SHAPE_LOCKS" val="3"/>
</p:tagLst>
</file>

<file path=ppt/tags/tag8.xml><?xml version="1.0" encoding="utf-8"?>
<p:tagLst xmlns:a="http://schemas.openxmlformats.org/drawingml/2006/main" xmlns:r="http://schemas.openxmlformats.org/officeDocument/2006/relationships" xmlns:p="http://schemas.openxmlformats.org/presentationml/2006/main">
  <p:tag name="SHAPE_LOCKS" val="3"/>
</p:tagLst>
</file>

<file path=ppt/tags/tag9.xml><?xml version="1.0" encoding="utf-8"?>
<p:tagLst xmlns:a="http://schemas.openxmlformats.org/drawingml/2006/main" xmlns:r="http://schemas.openxmlformats.org/officeDocument/2006/relationships" xmlns:p="http://schemas.openxmlformats.org/presentationml/2006/main">
  <p:tag name="SHAPE_LOCKS" val="3"/>
</p:tagLst>
</file>

<file path=ppt/theme/theme1.xml><?xml version="1.0" encoding="utf-8"?>
<a:theme xmlns:a="http://schemas.openxmlformats.org/drawingml/2006/main" name="Office">
  <a:themeElements>
    <a:clrScheme name="Einrichtungen, Kommunikation">
      <a:dk1>
        <a:sysClr val="windowText" lastClr="000000"/>
      </a:dk1>
      <a:lt1>
        <a:sysClr val="window" lastClr="FFFFFF"/>
      </a:lt1>
      <a:dk2>
        <a:srgbClr val="AD007C"/>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inrichtungen, Kommunikation">
        <a:dk1>
          <a:sysClr val="windowText" lastClr="000000"/>
        </a:dk1>
        <a:lt1>
          <a:sysClr val="window" lastClr="FFFFFF"/>
        </a:lt1>
        <a:dk2>
          <a:srgbClr val="AD007C"/>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Katholisch-Theologische Fakultät">
        <a:dk1>
          <a:sysClr val="windowText" lastClr="000000"/>
        </a:dk1>
        <a:lt1>
          <a:sysClr val="window" lastClr="FFFFFF"/>
        </a:lt1>
        <a:dk2>
          <a:srgbClr val="F6A800"/>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sophisch-Sozialwissenschaftliche Fakultät">
        <a:dk1>
          <a:sysClr val="windowText" lastClr="000000"/>
        </a:dk1>
        <a:lt1>
          <a:sysClr val="window" lastClr="FFFFFF"/>
        </a:lt1>
        <a:dk2>
          <a:srgbClr val="EB690B"/>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logisch-Historische Fakultät">
        <a:dk1>
          <a:sysClr val="windowText" lastClr="000000"/>
        </a:dk1>
        <a:lt1>
          <a:sysClr val="window" lastClr="FFFFFF"/>
        </a:lt1>
        <a:dk2>
          <a:srgbClr val="D4002D"/>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Wirtschaftswissenschaftliche Fakultät">
        <a:dk1>
          <a:sysClr val="windowText" lastClr="000000"/>
        </a:dk1>
        <a:lt1>
          <a:sysClr val="window" lastClr="FFFFFF"/>
        </a:lt1>
        <a:dk2>
          <a:srgbClr val="00AECF"/>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Juristische Fakultät">
        <a:dk1>
          <a:sysClr val="windowText" lastClr="000000"/>
        </a:dk1>
        <a:lt1>
          <a:sysClr val="window" lastClr="FFFFFF"/>
        </a:lt1>
        <a:dk2>
          <a:srgbClr val="0087C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edizinische Fakultät">
        <a:dk1>
          <a:sysClr val="windowText" lastClr="000000"/>
        </a:dk1>
        <a:lt1>
          <a:sysClr val="window" lastClr="FFFFFF"/>
        </a:lt1>
        <a:dk2>
          <a:srgbClr val="15558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Fakultät für Angewandte Informatik">
        <a:dk1>
          <a:sysClr val="windowText" lastClr="000000"/>
        </a:dk1>
        <a:lt1>
          <a:sysClr val="window" lastClr="FFFFFF"/>
        </a:lt1>
        <a:dk2>
          <a:srgbClr val="489324"/>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athematisch-Naturwissenschaftliche Fakultät">
        <a:dk1>
          <a:sysClr val="windowText" lastClr="000000"/>
        </a:dk1>
        <a:lt1>
          <a:sysClr val="window" lastClr="FFFFFF"/>
        </a:lt1>
        <a:dk2>
          <a:srgbClr val="00656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Universitätsleitung, gesamtuniversitär">
        <a:dk1>
          <a:sysClr val="windowText" lastClr="000000"/>
        </a:dk1>
        <a:lt1>
          <a:sysClr val="window" lastClr="FFFFFF"/>
        </a:lt1>
        <a:dk2>
          <a:srgbClr val="B3B3B3"/>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Lst>
  <a:custClrLst>
    <a:custClr name="Einrichtungen, Kommunikation">
      <a:srgbClr val="AD007C"/>
    </a:custClr>
    <a:custClr name="Katholisch-Theologische Fakultät">
      <a:srgbClr val="F6A800"/>
    </a:custClr>
    <a:custClr name="Philosophisch-Sozialwissenschaftliche Fakultät">
      <a:srgbClr val="EB690B"/>
    </a:custClr>
    <a:custClr name="Philologisch-Historische Fakultät">
      <a:srgbClr val="D4002D"/>
    </a:custClr>
    <a:custClr name="Wirtschaftswissenschaftliche Fakultät">
      <a:srgbClr val="00AECF"/>
    </a:custClr>
    <a:custClr name="Juristische Fakultät">
      <a:srgbClr val="0087C1"/>
    </a:custClr>
    <a:custClr name="Medizinische Fakultät">
      <a:srgbClr val="155581"/>
    </a:custClr>
    <a:custClr name="Fakultät für Angewandte Informatik">
      <a:srgbClr val="489324"/>
    </a:custClr>
    <a:custClr name="Mathematisch-Naturwissenschaftliche Fakultät">
      <a:srgbClr val="006561"/>
    </a:custClr>
    <a:custClr name="Universitätsleitung, gesamtuniversitär">
      <a:srgbClr val="B3B3B3"/>
    </a:custClr>
  </a:custClrLst>
  <a:extLst>
    <a:ext uri="{05A4C25C-085E-4340-85A3-A5531E510DB2}">
      <thm15:themeFamily xmlns:thm15="http://schemas.microsoft.com/office/thememl/2012/main" name="Präsentationsmaster Vorlage WiWi" id="{7E59AA7B-5322-AB46-B792-6D0585BF3429}" vid="{BA5AD586-BAC6-6047-82C3-E239C9A49CE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prasentationsmaster_vorlage_serviceeinrichtungen_kommunikation</Template>
  <TotalTime>0</TotalTime>
  <Words>2396</Words>
  <Application>Microsoft Office PowerPoint</Application>
  <PresentationFormat>Breitbild</PresentationFormat>
  <Paragraphs>763</Paragraphs>
  <Slides>40</Slides>
  <Notes>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40</vt:i4>
      </vt:variant>
    </vt:vector>
  </HeadingPairs>
  <TitlesOfParts>
    <vt:vector size="48" baseType="lpstr">
      <vt:lpstr>Arial</vt:lpstr>
      <vt:lpstr>Arial MT</vt:lpstr>
      <vt:lpstr>Calibri</vt:lpstr>
      <vt:lpstr>Canva Sans</vt:lpstr>
      <vt:lpstr>Canva Sans Bold</vt:lpstr>
      <vt:lpstr>Symbol</vt:lpstr>
      <vt:lpstr>Wingdings</vt:lpstr>
      <vt:lpstr>Office</vt:lpstr>
      <vt:lpstr>Gesundheit</vt:lpstr>
      <vt:lpstr>PowerPoint-Präsentation</vt:lpstr>
      <vt:lpstr>Programm</vt:lpstr>
      <vt:lpstr>Arten der Krankenversicherungen (KV) in Deutschland</vt:lpstr>
      <vt:lpstr>Private Krankenversicherung (PKV)</vt:lpstr>
      <vt:lpstr>Gesetzliche Krankenversicherung (GKV)</vt:lpstr>
      <vt:lpstr>Leistungen der gesetzlichen Krankenversicherung (1/2)</vt:lpstr>
      <vt:lpstr>Leistungen der gesetzlichen Krankenversicherung (2/2)</vt:lpstr>
      <vt:lpstr>Der Arztbesuch</vt:lpstr>
      <vt:lpstr>Hausärzte in der (näheren) Umgebung</vt:lpstr>
      <vt:lpstr>Vorbereitung auf den Arztbesuch</vt:lpstr>
      <vt:lpstr>Der Arztbesuch</vt:lpstr>
      <vt:lpstr>Im Sprechzimmer</vt:lpstr>
      <vt:lpstr>In der Apotheke</vt:lpstr>
      <vt:lpstr>Das rosa Rezept (nur noch selten, viel häufiger digitales eRezept auf der Karte)</vt:lpstr>
      <vt:lpstr>Das grüne Rezept</vt:lpstr>
      <vt:lpstr>Das blaue oder auch weiße Rezept (Privatrezept)</vt:lpstr>
      <vt:lpstr>Die „Überweisung“</vt:lpstr>
      <vt:lpstr>Die „Krankschreibung“</vt:lpstr>
      <vt:lpstr>Der Zahnarztbesuch</vt:lpstr>
      <vt:lpstr>Zahnarzt - Bonusheft</vt:lpstr>
      <vt:lpstr>Impfungen (1/2)</vt:lpstr>
      <vt:lpstr>Impfungen (2/2)</vt:lpstr>
      <vt:lpstr>Der Impfpass</vt:lpstr>
      <vt:lpstr>Der Krankenhausaufenthalt (1/2)</vt:lpstr>
      <vt:lpstr>Der Krankenhausaufenthalt (2/2)</vt:lpstr>
      <vt:lpstr>Verhalten in Notfällen</vt:lpstr>
      <vt:lpstr>Verhalten in Notfällen</vt:lpstr>
      <vt:lpstr>Verhalten in Notfällen</vt:lpstr>
      <vt:lpstr>Verhalten in Notfällen </vt:lpstr>
      <vt:lpstr>Notfallnummern</vt:lpstr>
      <vt:lpstr>PowerPoint-Präsentation</vt:lpstr>
      <vt:lpstr>Weitere Angebote und Netzwerke</vt:lpstr>
      <vt:lpstr>Weitere Angebote und Netzwerke</vt:lpstr>
      <vt:lpstr>Weitere Angebote und Netzwerke</vt:lpstr>
      <vt:lpstr>Weitere Angebote und Netzwerke</vt:lpstr>
      <vt:lpstr>Weitere Angebote und Netzwerke</vt:lpstr>
      <vt:lpstr>Weitere Angebote und Netzwerke</vt:lpstr>
      <vt:lpstr>Blutspende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ein- oder mehrzeilig</dc:title>
  <dc:creator>Birgit Reß</dc:creator>
  <cp:lastModifiedBy>Olivia Mannes</cp:lastModifiedBy>
  <cp:revision>125</cp:revision>
  <dcterms:created xsi:type="dcterms:W3CDTF">2021-08-24T14:00:05Z</dcterms:created>
  <dcterms:modified xsi:type="dcterms:W3CDTF">2026-03-24T11:28:44Z</dcterms:modified>
</cp:coreProperties>
</file>