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nva Sans" panose="020B0604020202020204" charset="0"/>
      <p:regular r:id="rId16"/>
    </p:embeddedFont>
    <p:embeddedFont>
      <p:font typeface="Canva Sans Bold" panose="020B0604020202020204" charset="0"/>
      <p:regular r:id="rId17"/>
    </p:embeddedFont>
    <p:embeddedFont>
      <p:font typeface="Canva Sans Italic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1" d="100"/>
          <a:sy n="81"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augsburg.de/en/portal/internationals/abschluss/study-preparation-course/"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uni-augsburg.de/de/portal/internationals/abschluss/svk/"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uni-augsburg.de/de/studium/studentisches-leben/gruppen/" TargetMode="Externa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hyperlink" Target="https://www.spiegel.de/video/professor-vornberger-erklaert-das-studium-video-1222876.html"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956868"/>
            <a:ext cx="15899586" cy="8103870"/>
          </a:xfrm>
          <a:prstGeom prst="rect">
            <a:avLst/>
          </a:prstGeom>
        </p:spPr>
        <p:txBody>
          <a:bodyPr lIns="0" tIns="0" rIns="0" bIns="0" rtlCol="0" anchor="t">
            <a:spAutoFit/>
          </a:bodyPr>
          <a:lstStyle/>
          <a:p>
            <a:pPr algn="l">
              <a:lnSpc>
                <a:spcPts val="4199"/>
              </a:lnSpc>
              <a:spcBef>
                <a:spcPct val="0"/>
              </a:spcBef>
            </a:pPr>
            <a:r>
              <a:rPr lang="en-US" sz="2999" b="1">
                <a:solidFill>
                  <a:srgbClr val="A3017C"/>
                </a:solidFill>
                <a:latin typeface="Canva Sans Bold"/>
                <a:ea typeface="Canva Sans Bold"/>
                <a:cs typeface="Canva Sans Bold"/>
                <a:sym typeface="Canva Sans Bold"/>
              </a:rPr>
              <a:t>Muster-E-Mail</a:t>
            </a:r>
          </a:p>
          <a:p>
            <a:pPr algn="l">
              <a:lnSpc>
                <a:spcPts val="3919"/>
              </a:lnSpc>
              <a:spcBef>
                <a:spcPct val="0"/>
              </a:spcBef>
            </a:pPr>
            <a:endParaRPr lang="en-US" sz="2999" b="1">
              <a:solidFill>
                <a:srgbClr val="A3017C"/>
              </a:solidFill>
              <a:latin typeface="Canva Sans Bold"/>
              <a:ea typeface="Canva Sans Bold"/>
              <a:cs typeface="Canva Sans Bold"/>
              <a:sym typeface="Canva Sans Bold"/>
            </a:endParaRPr>
          </a:p>
          <a:p>
            <a:pPr algn="l">
              <a:lnSpc>
                <a:spcPts val="4080"/>
              </a:lnSpc>
            </a:pPr>
            <a:r>
              <a:rPr lang="en-US" sz="2400">
                <a:solidFill>
                  <a:srgbClr val="000000"/>
                </a:solidFill>
                <a:latin typeface="Canva Sans"/>
                <a:ea typeface="Canva Sans"/>
                <a:cs typeface="Canva Sans"/>
                <a:sym typeface="Canva Sans"/>
              </a:rPr>
              <a:t>E-Mail-Adresse: gerlinde.hasenhaus@yahoo.de </a:t>
            </a:r>
          </a:p>
          <a:p>
            <a:pPr algn="l">
              <a:lnSpc>
                <a:spcPts val="4080"/>
              </a:lnSpc>
            </a:pPr>
            <a:r>
              <a:rPr lang="en-US" sz="2400">
                <a:solidFill>
                  <a:srgbClr val="000000"/>
                </a:solidFill>
                <a:latin typeface="Canva Sans"/>
                <a:ea typeface="Canva Sans"/>
                <a:cs typeface="Canva Sans"/>
                <a:sym typeface="Canva Sans"/>
              </a:rPr>
              <a:t>Betreff: Bitte um Termin für Referatsbesprechung</a:t>
            </a:r>
          </a:p>
          <a:p>
            <a:pPr algn="l">
              <a:lnSpc>
                <a:spcPts val="4080"/>
              </a:lnSpc>
            </a:pPr>
            <a:endParaRPr lang="en-US" sz="2400">
              <a:solidFill>
                <a:srgbClr val="000000"/>
              </a:solidFill>
              <a:latin typeface="Canva Sans"/>
              <a:ea typeface="Canva Sans"/>
              <a:cs typeface="Canva Sans"/>
              <a:sym typeface="Canva Sans"/>
            </a:endParaRPr>
          </a:p>
          <a:p>
            <a:pPr algn="l">
              <a:lnSpc>
                <a:spcPts val="4080"/>
              </a:lnSpc>
            </a:pPr>
            <a:endParaRPr lang="en-US" sz="2400">
              <a:solidFill>
                <a:srgbClr val="000000"/>
              </a:solidFill>
              <a:latin typeface="Canva Sans"/>
              <a:ea typeface="Canva Sans"/>
              <a:cs typeface="Canva Sans"/>
              <a:sym typeface="Canva Sans"/>
            </a:endParaRPr>
          </a:p>
          <a:p>
            <a:pPr algn="l">
              <a:lnSpc>
                <a:spcPts val="4080"/>
              </a:lnSpc>
            </a:pPr>
            <a:r>
              <a:rPr lang="en-US" sz="2400">
                <a:solidFill>
                  <a:srgbClr val="000000"/>
                </a:solidFill>
                <a:latin typeface="Canva Sans"/>
                <a:ea typeface="Canva Sans"/>
                <a:cs typeface="Canva Sans"/>
                <a:sym typeface="Canva Sans"/>
              </a:rPr>
              <a:t>Sehr geehrter Herr Professor Dr. Müller,</a:t>
            </a:r>
          </a:p>
          <a:p>
            <a:pPr algn="l">
              <a:lnSpc>
                <a:spcPts val="4080"/>
              </a:lnSpc>
            </a:pPr>
            <a:endParaRPr lang="en-US" sz="2400">
              <a:solidFill>
                <a:srgbClr val="000000"/>
              </a:solidFill>
              <a:latin typeface="Canva Sans"/>
              <a:ea typeface="Canva Sans"/>
              <a:cs typeface="Canva Sans"/>
              <a:sym typeface="Canva Sans"/>
            </a:endParaRPr>
          </a:p>
          <a:p>
            <a:pPr algn="l">
              <a:lnSpc>
                <a:spcPts val="4080"/>
              </a:lnSpc>
            </a:pPr>
            <a:r>
              <a:rPr lang="en-US" sz="2400">
                <a:solidFill>
                  <a:srgbClr val="000000"/>
                </a:solidFill>
                <a:latin typeface="Canva Sans"/>
                <a:ea typeface="Canva Sans"/>
                <a:cs typeface="Canva Sans"/>
                <a:sym typeface="Canva Sans"/>
              </a:rPr>
              <a:t>ich bin im dritten Semester und besuche Ihr Seminar „Grammatik Lehren und Lernen”. In zwei Wochen halte ich ein Referat zum Thema „Grammatik und Wortschatz” und habe noch ein paar Fragen zur inhaltlichen Gestaltung. Da ich zeitlich sehr eingeschränkt bin, ist es mir nicht möglich, in Ihre Sprechstunde zu kommen. Daher möchte ich Sie fragen, ob Sie mir vielleicht einen alternativen Besprechungstermin anbieten könnten.</a:t>
            </a:r>
          </a:p>
          <a:p>
            <a:pPr algn="l">
              <a:lnSpc>
                <a:spcPts val="4080"/>
              </a:lnSpc>
            </a:pPr>
            <a:endParaRPr lang="en-US" sz="2400">
              <a:solidFill>
                <a:srgbClr val="000000"/>
              </a:solidFill>
              <a:latin typeface="Canva Sans"/>
              <a:ea typeface="Canva Sans"/>
              <a:cs typeface="Canva Sans"/>
              <a:sym typeface="Canva Sans"/>
            </a:endParaRPr>
          </a:p>
          <a:p>
            <a:pPr algn="l">
              <a:lnSpc>
                <a:spcPts val="4080"/>
              </a:lnSpc>
            </a:pPr>
            <a:r>
              <a:rPr lang="en-US" sz="2400">
                <a:solidFill>
                  <a:srgbClr val="000000"/>
                </a:solidFill>
                <a:latin typeface="Canva Sans"/>
                <a:ea typeface="Canva Sans"/>
                <a:cs typeface="Canva Sans"/>
                <a:sym typeface="Canva Sans"/>
              </a:rPr>
              <a:t>Mit freundlichen Grüßen </a:t>
            </a:r>
          </a:p>
          <a:p>
            <a:pPr algn="l">
              <a:lnSpc>
                <a:spcPts val="4080"/>
              </a:lnSpc>
            </a:pPr>
            <a:r>
              <a:rPr lang="en-US" sz="2400">
                <a:solidFill>
                  <a:srgbClr val="000000"/>
                </a:solidFill>
                <a:latin typeface="Canva Sans"/>
                <a:ea typeface="Canva Sans"/>
                <a:cs typeface="Canva Sans"/>
                <a:sym typeface="Canva Sans"/>
              </a:rPr>
              <a:t>Gerlinde Hasenhaus</a:t>
            </a:r>
          </a:p>
          <a:p>
            <a:pPr algn="l">
              <a:lnSpc>
                <a:spcPts val="3360"/>
              </a:lnSpc>
              <a:spcBef>
                <a:spcPct val="0"/>
              </a:spcBef>
            </a:pPr>
            <a:endParaRPr lang="en-US" sz="2400">
              <a:solidFill>
                <a:srgbClr val="000000"/>
              </a:solidFill>
              <a:latin typeface="Canva Sans"/>
              <a:ea typeface="Canva Sans"/>
              <a:cs typeface="Canva Sans"/>
              <a:sym typeface="Canva Sans"/>
            </a:endParaRPr>
          </a:p>
        </p:txBody>
      </p:sp>
      <p:sp>
        <p:nvSpPr>
          <p:cNvPr id="4" name="Freeform 4"/>
          <p:cNvSpPr/>
          <p:nvPr/>
        </p:nvSpPr>
        <p:spPr>
          <a:xfrm rot="870618">
            <a:off x="14789164" y="2190565"/>
            <a:ext cx="1701957" cy="1701957"/>
          </a:xfrm>
          <a:custGeom>
            <a:avLst/>
            <a:gdLst/>
            <a:ahLst/>
            <a:cxnLst/>
            <a:rect l="l" t="t" r="r" b="b"/>
            <a:pathLst>
              <a:path w="1701957" h="1701957">
                <a:moveTo>
                  <a:pt x="0" y="0"/>
                </a:moveTo>
                <a:lnTo>
                  <a:pt x="1701956" y="0"/>
                </a:lnTo>
                <a:lnTo>
                  <a:pt x="1701956" y="1701957"/>
                </a:lnTo>
                <a:lnTo>
                  <a:pt x="0" y="17019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5" name="TextBox 5"/>
          <p:cNvSpPr txBox="1"/>
          <p:nvPr/>
        </p:nvSpPr>
        <p:spPr>
          <a:xfrm>
            <a:off x="248049" y="588328"/>
            <a:ext cx="8165059"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E-Mails an Dozierende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947343"/>
            <a:ext cx="15899586" cy="8706485"/>
          </a:xfrm>
          <a:prstGeom prst="rect">
            <a:avLst/>
          </a:prstGeom>
        </p:spPr>
        <p:txBody>
          <a:bodyPr lIns="0" tIns="0" rIns="0" bIns="0" rtlCol="0" anchor="t">
            <a:spAutoFit/>
          </a:bodyPr>
          <a:lstStyle/>
          <a:p>
            <a:pPr algn="l">
              <a:lnSpc>
                <a:spcPts val="3919"/>
              </a:lnSpc>
              <a:spcBef>
                <a:spcPct val="0"/>
              </a:spcBef>
            </a:pPr>
            <a:r>
              <a:rPr lang="en-US" sz="2799" b="1">
                <a:solidFill>
                  <a:srgbClr val="A3017C"/>
                </a:solidFill>
                <a:latin typeface="Canva Sans Bold"/>
                <a:ea typeface="Canva Sans Bold"/>
                <a:cs typeface="Canva Sans Bold"/>
                <a:sym typeface="Canva Sans Bold"/>
              </a:rPr>
              <a:t>Wie kann man sich gut auf Sprechstundengespräche vorbereiten?</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Herausfinden, wo die Sprechstunde stattfindet, um nicht zu spät zu kommen</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Welche Informationen findet man leicht auf anderem Weg heraus? (Website, Digicampus, …)</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Im Vorfeld Thema, Gliederung und Sekundärliteratur für ein anstehendes Referat / Hausarbeit überlegen</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Konkrete Fragen notieren</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Bereits selbst über Lösungen für Probleme, die man ansprechen möchte, nachdenken</a:t>
            </a:r>
          </a:p>
          <a:p>
            <a:pPr algn="l">
              <a:lnSpc>
                <a:spcPts val="4080"/>
              </a:lnSpc>
            </a:pPr>
            <a:endParaRPr lang="en-US" sz="2400">
              <a:solidFill>
                <a:srgbClr val="000000"/>
              </a:solidFill>
              <a:latin typeface="Canva Sans"/>
              <a:ea typeface="Canva Sans"/>
              <a:cs typeface="Canva Sans"/>
              <a:sym typeface="Canva Sans"/>
            </a:endParaRPr>
          </a:p>
          <a:p>
            <a:pPr algn="l">
              <a:lnSpc>
                <a:spcPts val="4759"/>
              </a:lnSpc>
            </a:pPr>
            <a:r>
              <a:rPr lang="en-US" sz="2799" b="1">
                <a:solidFill>
                  <a:srgbClr val="A3017C"/>
                </a:solidFill>
                <a:latin typeface="Canva Sans Bold"/>
                <a:ea typeface="Canva Sans Bold"/>
                <a:cs typeface="Canva Sans Bold"/>
                <a:sym typeface="Canva Sans Bold"/>
              </a:rPr>
              <a:t>Wie kann man Sprechstundengespräche effektiv gestalten?</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Sprechzeiten einhalten ⟶ nicht erst am Ende der Sprechzeit kommen</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Sich vorstellen (Name, Kontext, Seminar)</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Dozent:in über eigene Vorarbeiten informieren (Recherche, Themenvorschläge, …)</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Konkrete Fragen stellen und nachfragen, wenn man etwas nicht versteht</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Zu wichtigen Dingen Notizen machen</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Nichts über private Sorgen erzählen (außer es wird explizit danach gefragt)</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Es ist nicht üblich, Geschenke zu machen (könnte missverstanden werden)</a:t>
            </a:r>
          </a:p>
          <a:p>
            <a:pPr algn="l">
              <a:lnSpc>
                <a:spcPts val="4080"/>
              </a:lnSpc>
            </a:pPr>
            <a:endParaRPr lang="en-US" sz="2400">
              <a:solidFill>
                <a:srgbClr val="000000"/>
              </a:solidFill>
              <a:latin typeface="Canva Sans"/>
              <a:ea typeface="Canva Sans"/>
              <a:cs typeface="Canva Sans"/>
              <a:sym typeface="Canva Sans"/>
            </a:endParaRPr>
          </a:p>
          <a:p>
            <a:pPr algn="l">
              <a:lnSpc>
                <a:spcPts val="3360"/>
              </a:lnSpc>
              <a:spcBef>
                <a:spcPct val="0"/>
              </a:spcBef>
            </a:pPr>
            <a:endParaRPr lang="en-US" sz="2400">
              <a:solidFill>
                <a:srgbClr val="000000"/>
              </a:solidFill>
              <a:latin typeface="Canva Sans"/>
              <a:ea typeface="Canva Sans"/>
              <a:cs typeface="Canva Sans"/>
              <a:sym typeface="Canva Sans"/>
            </a:endParaRPr>
          </a:p>
        </p:txBody>
      </p:sp>
      <p:sp>
        <p:nvSpPr>
          <p:cNvPr id="4" name="Freeform 4"/>
          <p:cNvSpPr/>
          <p:nvPr/>
        </p:nvSpPr>
        <p:spPr>
          <a:xfrm>
            <a:off x="15041406" y="5837720"/>
            <a:ext cx="1886880" cy="1761874"/>
          </a:xfrm>
          <a:custGeom>
            <a:avLst/>
            <a:gdLst/>
            <a:ahLst/>
            <a:cxnLst/>
            <a:rect l="l" t="t" r="r" b="b"/>
            <a:pathLst>
              <a:path w="1886880" h="1761874">
                <a:moveTo>
                  <a:pt x="0" y="0"/>
                </a:moveTo>
                <a:lnTo>
                  <a:pt x="1886880" y="0"/>
                </a:lnTo>
                <a:lnTo>
                  <a:pt x="1886880" y="1761874"/>
                </a:lnTo>
                <a:lnTo>
                  <a:pt x="0" y="17618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5" name="TextBox 5"/>
          <p:cNvSpPr txBox="1"/>
          <p:nvPr/>
        </p:nvSpPr>
        <p:spPr>
          <a:xfrm>
            <a:off x="248049" y="588328"/>
            <a:ext cx="14074652"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Sprechstundengespräche bei Dozierenden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947343"/>
            <a:ext cx="15899586" cy="481330"/>
          </a:xfrm>
          <a:prstGeom prst="rect">
            <a:avLst/>
          </a:prstGeom>
        </p:spPr>
        <p:txBody>
          <a:bodyPr lIns="0" tIns="0" rIns="0" bIns="0" rtlCol="0" anchor="t">
            <a:spAutoFit/>
          </a:bodyPr>
          <a:lstStyle/>
          <a:p>
            <a:pPr algn="l">
              <a:lnSpc>
                <a:spcPts val="3919"/>
              </a:lnSpc>
              <a:spcBef>
                <a:spcPct val="0"/>
              </a:spcBef>
            </a:pPr>
            <a:r>
              <a:rPr lang="en-US" sz="2799" b="1">
                <a:solidFill>
                  <a:srgbClr val="A3017C"/>
                </a:solidFill>
                <a:latin typeface="Canva Sans Bold"/>
                <a:ea typeface="Canva Sans Bold"/>
                <a:cs typeface="Canva Sans Bold"/>
                <a:sym typeface="Canva Sans Bold"/>
              </a:rPr>
              <a:t>Formulierungshilfen:</a:t>
            </a:r>
          </a:p>
        </p:txBody>
      </p:sp>
      <p:sp>
        <p:nvSpPr>
          <p:cNvPr id="4" name="TextBox 4"/>
          <p:cNvSpPr txBox="1"/>
          <p:nvPr/>
        </p:nvSpPr>
        <p:spPr>
          <a:xfrm>
            <a:off x="248049" y="588328"/>
            <a:ext cx="14074652"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Sprechstundengespräche bei Dozierenden</a:t>
            </a:r>
          </a:p>
        </p:txBody>
      </p:sp>
      <p:sp>
        <p:nvSpPr>
          <p:cNvPr id="5" name="Freeform 5"/>
          <p:cNvSpPr/>
          <p:nvPr/>
        </p:nvSpPr>
        <p:spPr>
          <a:xfrm>
            <a:off x="447729" y="3024475"/>
            <a:ext cx="8696271" cy="5927039"/>
          </a:xfrm>
          <a:custGeom>
            <a:avLst/>
            <a:gdLst/>
            <a:ahLst/>
            <a:cxnLst/>
            <a:rect l="l" t="t" r="r" b="b"/>
            <a:pathLst>
              <a:path w="8696271" h="5927039">
                <a:moveTo>
                  <a:pt x="0" y="0"/>
                </a:moveTo>
                <a:lnTo>
                  <a:pt x="8696271" y="0"/>
                </a:lnTo>
                <a:lnTo>
                  <a:pt x="8696271" y="5927039"/>
                </a:lnTo>
                <a:lnTo>
                  <a:pt x="0" y="5927039"/>
                </a:lnTo>
                <a:lnTo>
                  <a:pt x="0" y="0"/>
                </a:lnTo>
                <a:close/>
              </a:path>
            </a:pathLst>
          </a:custGeom>
          <a:blipFill>
            <a:blip r:embed="rId3"/>
            <a:stretch>
              <a:fillRect r="-1347"/>
            </a:stretch>
          </a:blipFill>
        </p:spPr>
        <p:txBody>
          <a:bodyPr/>
          <a:lstStyle/>
          <a:p>
            <a:endParaRPr lang="de-DE"/>
          </a:p>
        </p:txBody>
      </p:sp>
      <p:sp>
        <p:nvSpPr>
          <p:cNvPr id="6" name="Freeform 6"/>
          <p:cNvSpPr/>
          <p:nvPr/>
        </p:nvSpPr>
        <p:spPr>
          <a:xfrm>
            <a:off x="9144000" y="2916474"/>
            <a:ext cx="9144000" cy="6035040"/>
          </a:xfrm>
          <a:custGeom>
            <a:avLst/>
            <a:gdLst/>
            <a:ahLst/>
            <a:cxnLst/>
            <a:rect l="l" t="t" r="r" b="b"/>
            <a:pathLst>
              <a:path w="9144000" h="6035040">
                <a:moveTo>
                  <a:pt x="0" y="0"/>
                </a:moveTo>
                <a:lnTo>
                  <a:pt x="9144000" y="0"/>
                </a:lnTo>
                <a:lnTo>
                  <a:pt x="9144000" y="6035040"/>
                </a:lnTo>
                <a:lnTo>
                  <a:pt x="0" y="6035040"/>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947343"/>
            <a:ext cx="15899586" cy="7910830"/>
          </a:xfrm>
          <a:prstGeom prst="rect">
            <a:avLst/>
          </a:prstGeom>
        </p:spPr>
        <p:txBody>
          <a:bodyPr lIns="0" tIns="0" rIns="0" bIns="0" rtlCol="0" anchor="t">
            <a:spAutoFit/>
          </a:bodyPr>
          <a:lstStyle/>
          <a:p>
            <a:pPr algn="l">
              <a:lnSpc>
                <a:spcPts val="3919"/>
              </a:lnSpc>
            </a:pPr>
            <a:r>
              <a:rPr lang="en-US" sz="2799" b="1">
                <a:solidFill>
                  <a:srgbClr val="A3017C"/>
                </a:solidFill>
                <a:latin typeface="Canva Sans Bold"/>
                <a:ea typeface="Canva Sans Bold"/>
                <a:cs typeface="Canva Sans Bold"/>
                <a:sym typeface="Canva Sans Bold"/>
              </a:rPr>
              <a:t>Um ein „Gutachten“ über fachliche Qualität oder persönliche Eignung bitten, z.B. für die Bewerbung um ein Stipendium oder ein Praktikum:</a:t>
            </a:r>
          </a:p>
          <a:p>
            <a:pPr algn="l">
              <a:lnSpc>
                <a:spcPts val="3919"/>
              </a:lnSpc>
            </a:pPr>
            <a:endParaRPr lang="en-US" sz="2799" b="1">
              <a:solidFill>
                <a:srgbClr val="A3017C"/>
              </a:solidFill>
              <a:latin typeface="Canva Sans Bold"/>
              <a:ea typeface="Canva Sans Bold"/>
              <a:cs typeface="Canva Sans Bold"/>
              <a:sym typeface="Canva Sans Bold"/>
            </a:endParaRP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An Dozent:in wenden, die Sie gut kennen, z.B. durch Referate, Hausarbeiten, Prüfungen oder Hilfskraft-Tätigkeiten</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Mindestens vier Wochen vor Abgabefrist nachfragen</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Zusammenstellung Ihrer bisherigen Studienleistungen mit Angaben zu:</a:t>
            </a:r>
          </a:p>
          <a:p>
            <a:pPr marL="1209039" lvl="2" indent="-403013" algn="l">
              <a:lnSpc>
                <a:spcPts val="3919"/>
              </a:lnSpc>
              <a:buFont typeface="Arial"/>
              <a:buChar char="⚬"/>
            </a:pPr>
            <a:r>
              <a:rPr lang="en-US" sz="2799">
                <a:solidFill>
                  <a:srgbClr val="000000"/>
                </a:solidFill>
                <a:latin typeface="Canva Sans"/>
                <a:ea typeface="Canva Sans"/>
                <a:cs typeface="Canva Sans"/>
                <a:sym typeface="Canva Sans"/>
              </a:rPr>
              <a:t>Veranstaltungstiteln</a:t>
            </a:r>
          </a:p>
          <a:p>
            <a:pPr marL="1209039" lvl="2" indent="-403013" algn="l">
              <a:lnSpc>
                <a:spcPts val="3919"/>
              </a:lnSpc>
              <a:buFont typeface="Arial"/>
              <a:buChar char="⚬"/>
            </a:pPr>
            <a:r>
              <a:rPr lang="en-US" sz="2799">
                <a:solidFill>
                  <a:srgbClr val="000000"/>
                </a:solidFill>
                <a:latin typeface="Canva Sans"/>
                <a:ea typeface="Canva Sans"/>
                <a:cs typeface="Canva Sans"/>
                <a:sym typeface="Canva Sans"/>
              </a:rPr>
              <a:t>Notenübersicht (STUDIS)</a:t>
            </a:r>
          </a:p>
          <a:p>
            <a:pPr marL="1209039" lvl="2" indent="-403013" algn="l">
              <a:lnSpc>
                <a:spcPts val="3919"/>
              </a:lnSpc>
              <a:buFont typeface="Arial"/>
              <a:buChar char="⚬"/>
            </a:pPr>
            <a:r>
              <a:rPr lang="en-US" sz="2799">
                <a:solidFill>
                  <a:srgbClr val="000000"/>
                </a:solidFill>
                <a:latin typeface="Canva Sans"/>
                <a:ea typeface="Canva Sans"/>
                <a:cs typeface="Canva Sans"/>
                <a:sym typeface="Canva Sans"/>
              </a:rPr>
              <a:t>Art der Leistung und ggf. Titel von Hausarbeiten und/oder gehaltenen Referaten</a:t>
            </a:r>
          </a:p>
          <a:p>
            <a:pPr marL="1209039" lvl="2" indent="-403013" algn="l">
              <a:lnSpc>
                <a:spcPts val="3919"/>
              </a:lnSpc>
              <a:buFont typeface="Arial"/>
              <a:buChar char="⚬"/>
            </a:pPr>
            <a:r>
              <a:rPr lang="en-US" sz="2799">
                <a:solidFill>
                  <a:srgbClr val="000000"/>
                </a:solidFill>
                <a:latin typeface="Canva Sans"/>
                <a:ea typeface="Canva Sans"/>
                <a:cs typeface="Canva Sans"/>
                <a:sym typeface="Canva Sans"/>
              </a:rPr>
              <a:t>Lebenslauf</a:t>
            </a:r>
          </a:p>
          <a:p>
            <a:pPr marL="1209039" lvl="2" indent="-403013" algn="l">
              <a:lnSpc>
                <a:spcPts val="3919"/>
              </a:lnSpc>
              <a:buFont typeface="Arial"/>
              <a:buChar char="⚬"/>
            </a:pPr>
            <a:r>
              <a:rPr lang="en-US" sz="2799">
                <a:solidFill>
                  <a:srgbClr val="000000"/>
                </a:solidFill>
                <a:latin typeface="Canva Sans"/>
                <a:ea typeface="Canva Sans"/>
                <a:cs typeface="Canva Sans"/>
                <a:sym typeface="Canva Sans"/>
              </a:rPr>
              <a:t>Motivationsschreiben</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Gibt es bereits Formulare für Ihr Anliegen? (z.B. Gutachten oder Leitfäden zur Erstellung eines Gutachtens?)</a:t>
            </a: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Erklären Sie, warum Sie das Gutachten brauchen (Hintergrundinformationen zum Stipendium/Praktikum</a:t>
            </a:r>
          </a:p>
        </p:txBody>
      </p:sp>
      <p:sp>
        <p:nvSpPr>
          <p:cNvPr id="4" name="TextBox 4"/>
          <p:cNvSpPr txBox="1"/>
          <p:nvPr/>
        </p:nvSpPr>
        <p:spPr>
          <a:xfrm>
            <a:off x="248049" y="588328"/>
            <a:ext cx="14074652"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Sprechstundengespräche bei Dozierenden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4550364"/>
            <a:ext cx="16230600" cy="2761615"/>
          </a:xfrm>
          <a:prstGeom prst="rect">
            <a:avLst/>
          </a:prstGeom>
        </p:spPr>
        <p:txBody>
          <a:bodyPr lIns="0" tIns="0" rIns="0" bIns="0" rtlCol="0" anchor="t">
            <a:spAutoFit/>
          </a:bodyPr>
          <a:lstStyle/>
          <a:p>
            <a:pPr algn="just">
              <a:lnSpc>
                <a:spcPts val="3920"/>
              </a:lnSpc>
              <a:spcBef>
                <a:spcPct val="0"/>
              </a:spcBef>
            </a:pPr>
            <a:endParaRPr dirty="0"/>
          </a:p>
          <a:p>
            <a:pPr algn="just">
              <a:lnSpc>
                <a:spcPts val="4549"/>
              </a:lnSpc>
              <a:spcBef>
                <a:spcPct val="0"/>
              </a:spcBef>
            </a:pPr>
            <a:r>
              <a:rPr lang="en-US" sz="3249" b="1" dirty="0" err="1">
                <a:solidFill>
                  <a:srgbClr val="A3017C"/>
                </a:solidFill>
                <a:latin typeface="Canva Sans Bold"/>
                <a:ea typeface="Canva Sans Bold"/>
                <a:cs typeface="Canva Sans Bold"/>
                <a:sym typeface="Canva Sans Bold"/>
              </a:rPr>
              <a:t>Diese</a:t>
            </a:r>
            <a:r>
              <a:rPr lang="en-US" sz="3249" b="1" dirty="0">
                <a:solidFill>
                  <a:srgbClr val="A3017C"/>
                </a:solidFill>
                <a:latin typeface="Canva Sans Bold"/>
                <a:ea typeface="Canva Sans Bold"/>
                <a:cs typeface="Canva Sans Bold"/>
                <a:sym typeface="Canva Sans Bold"/>
              </a:rPr>
              <a:t> </a:t>
            </a:r>
            <a:r>
              <a:rPr lang="en-US" sz="3249" b="1" dirty="0" err="1">
                <a:solidFill>
                  <a:srgbClr val="A3017C"/>
                </a:solidFill>
                <a:latin typeface="Canva Sans Bold"/>
                <a:ea typeface="Canva Sans Bold"/>
                <a:cs typeface="Canva Sans Bold"/>
                <a:sym typeface="Canva Sans Bold"/>
              </a:rPr>
              <a:t>Präsentation</a:t>
            </a:r>
            <a:r>
              <a:rPr lang="en-US" sz="3249" b="1" dirty="0">
                <a:solidFill>
                  <a:srgbClr val="A3017C"/>
                </a:solidFill>
                <a:latin typeface="Canva Sans Bold"/>
                <a:ea typeface="Canva Sans Bold"/>
                <a:cs typeface="Canva Sans Bold"/>
                <a:sym typeface="Canva Sans Bold"/>
              </a:rPr>
              <a:t> </a:t>
            </a:r>
            <a:r>
              <a:rPr lang="en-US" sz="3249" b="1" dirty="0" err="1">
                <a:solidFill>
                  <a:srgbClr val="A3017C"/>
                </a:solidFill>
                <a:latin typeface="Canva Sans Bold"/>
                <a:ea typeface="Canva Sans Bold"/>
                <a:cs typeface="Canva Sans Bold"/>
                <a:sym typeface="Canva Sans Bold"/>
              </a:rPr>
              <a:t>ist</a:t>
            </a:r>
            <a:r>
              <a:rPr lang="en-US" sz="3249" b="1" dirty="0">
                <a:solidFill>
                  <a:srgbClr val="A3017C"/>
                </a:solidFill>
                <a:latin typeface="Canva Sans Bold"/>
                <a:ea typeface="Canva Sans Bold"/>
                <a:cs typeface="Canva Sans Bold"/>
                <a:sym typeface="Canva Sans Bold"/>
              </a:rPr>
              <a:t> die </a:t>
            </a:r>
            <a:r>
              <a:rPr lang="en-US" sz="3249" b="1" dirty="0" err="1">
                <a:solidFill>
                  <a:srgbClr val="A3017C"/>
                </a:solidFill>
                <a:latin typeface="Canva Sans Bold"/>
                <a:ea typeface="Canva Sans Bold"/>
                <a:cs typeface="Canva Sans Bold"/>
                <a:sym typeface="Canva Sans Bold"/>
              </a:rPr>
              <a:t>vierte</a:t>
            </a:r>
            <a:r>
              <a:rPr lang="en-US" sz="3249" b="1" dirty="0">
                <a:solidFill>
                  <a:srgbClr val="A3017C"/>
                </a:solidFill>
                <a:latin typeface="Canva Sans Bold"/>
                <a:ea typeface="Canva Sans Bold"/>
                <a:cs typeface="Canva Sans Bold"/>
                <a:sym typeface="Canva Sans Bold"/>
              </a:rPr>
              <a:t> von </a:t>
            </a:r>
            <a:r>
              <a:rPr lang="en-US" sz="3249" b="1" dirty="0" err="1">
                <a:solidFill>
                  <a:srgbClr val="A3017C"/>
                </a:solidFill>
                <a:latin typeface="Canva Sans Bold"/>
                <a:ea typeface="Canva Sans Bold"/>
                <a:cs typeface="Canva Sans Bold"/>
                <a:sym typeface="Canva Sans Bold"/>
              </a:rPr>
              <a:t>insgesamt</a:t>
            </a:r>
            <a:r>
              <a:rPr lang="en-US" sz="3249" b="1" dirty="0">
                <a:solidFill>
                  <a:srgbClr val="A3017C"/>
                </a:solidFill>
                <a:latin typeface="Canva Sans Bold"/>
                <a:ea typeface="Canva Sans Bold"/>
                <a:cs typeface="Canva Sans Bold"/>
                <a:sym typeface="Canva Sans Bold"/>
              </a:rPr>
              <a:t> </a:t>
            </a:r>
            <a:r>
              <a:rPr lang="en-US" sz="3249" b="1">
                <a:solidFill>
                  <a:srgbClr val="A3017C"/>
                </a:solidFill>
                <a:latin typeface="Canva Sans Bold"/>
                <a:ea typeface="Canva Sans Bold"/>
                <a:cs typeface="Canva Sans Bold"/>
                <a:sym typeface="Canva Sans Bold"/>
              </a:rPr>
              <a:t>sieben</a:t>
            </a:r>
            <a:r>
              <a:rPr lang="en-US" sz="3249">
                <a:solidFill>
                  <a:srgbClr val="A3017C"/>
                </a:solidFill>
                <a:latin typeface="Canva Sans"/>
                <a:ea typeface="Canva Sans"/>
                <a:cs typeface="Canva Sans"/>
                <a:sym typeface="Canva Sans"/>
              </a:rPr>
              <a:t>.</a:t>
            </a:r>
            <a:r>
              <a:rPr lang="en-US" sz="3249">
                <a:solidFill>
                  <a:srgbClr val="000000"/>
                </a:solidFill>
                <a:latin typeface="Canva Sans"/>
                <a:ea typeface="Canva Sans"/>
                <a:cs typeface="Canva Sans"/>
                <a:sym typeface="Canva Sans"/>
              </a:rPr>
              <a:t> </a:t>
            </a:r>
            <a:r>
              <a:rPr lang="en-US" sz="3249" dirty="0">
                <a:solidFill>
                  <a:srgbClr val="000000"/>
                </a:solidFill>
                <a:latin typeface="Canva Sans"/>
                <a:ea typeface="Canva Sans"/>
                <a:cs typeface="Canva Sans"/>
                <a:sym typeface="Canva Sans"/>
              </a:rPr>
              <a:t>Wir </a:t>
            </a:r>
            <a:r>
              <a:rPr lang="en-US" sz="3249" dirty="0" err="1">
                <a:solidFill>
                  <a:srgbClr val="000000"/>
                </a:solidFill>
                <a:latin typeface="Canva Sans"/>
                <a:ea typeface="Canva Sans"/>
                <a:cs typeface="Canva Sans"/>
                <a:sym typeface="Canva Sans"/>
              </a:rPr>
              <a:t>empfehlen</a:t>
            </a:r>
            <a:r>
              <a:rPr lang="en-US" sz="3249" dirty="0">
                <a:solidFill>
                  <a:srgbClr val="000000"/>
                </a:solidFill>
                <a:latin typeface="Canva Sans"/>
                <a:ea typeface="Canva Sans"/>
                <a:cs typeface="Canva Sans"/>
                <a:sym typeface="Canva Sans"/>
              </a:rPr>
              <a:t>, alle </a:t>
            </a:r>
            <a:r>
              <a:rPr lang="en-US" sz="3249" dirty="0" err="1">
                <a:solidFill>
                  <a:srgbClr val="000000"/>
                </a:solidFill>
                <a:latin typeface="Canva Sans"/>
                <a:ea typeface="Canva Sans"/>
                <a:cs typeface="Canva Sans"/>
                <a:sym typeface="Canva Sans"/>
              </a:rPr>
              <a:t>Präsentationen</a:t>
            </a:r>
            <a:r>
              <a:rPr lang="en-US" sz="3249" dirty="0">
                <a:solidFill>
                  <a:srgbClr val="000000"/>
                </a:solidFill>
                <a:latin typeface="Canva Sans"/>
                <a:ea typeface="Canva Sans"/>
                <a:cs typeface="Canva Sans"/>
                <a:sym typeface="Canva Sans"/>
              </a:rPr>
              <a:t> </a:t>
            </a:r>
            <a:r>
              <a:rPr lang="en-US" sz="3249" dirty="0" err="1">
                <a:solidFill>
                  <a:srgbClr val="000000"/>
                </a:solidFill>
                <a:latin typeface="Canva Sans"/>
                <a:ea typeface="Canva Sans"/>
                <a:cs typeface="Canva Sans"/>
                <a:sym typeface="Canva Sans"/>
              </a:rPr>
              <a:t>sorgfältig</a:t>
            </a:r>
            <a:r>
              <a:rPr lang="en-US" sz="3249" dirty="0">
                <a:solidFill>
                  <a:srgbClr val="000000"/>
                </a:solidFill>
                <a:latin typeface="Canva Sans"/>
                <a:ea typeface="Canva Sans"/>
                <a:cs typeface="Canva Sans"/>
                <a:sym typeface="Canva Sans"/>
              </a:rPr>
              <a:t> </a:t>
            </a:r>
            <a:r>
              <a:rPr lang="en-US" sz="3249" dirty="0" err="1">
                <a:solidFill>
                  <a:srgbClr val="000000"/>
                </a:solidFill>
                <a:latin typeface="Canva Sans"/>
                <a:ea typeface="Canva Sans"/>
                <a:cs typeface="Canva Sans"/>
                <a:sym typeface="Canva Sans"/>
              </a:rPr>
              <a:t>durchzusehen</a:t>
            </a:r>
            <a:r>
              <a:rPr lang="en-US" sz="3249" dirty="0">
                <a:solidFill>
                  <a:srgbClr val="000000"/>
                </a:solidFill>
                <a:latin typeface="Canva Sans"/>
                <a:ea typeface="Canva Sans"/>
                <a:cs typeface="Canva Sans"/>
                <a:sym typeface="Canva Sans"/>
              </a:rPr>
              <a:t>, um gut </a:t>
            </a:r>
            <a:r>
              <a:rPr lang="en-US" sz="3249" dirty="0" err="1">
                <a:solidFill>
                  <a:srgbClr val="000000"/>
                </a:solidFill>
                <a:latin typeface="Canva Sans"/>
                <a:ea typeface="Canva Sans"/>
                <a:cs typeface="Canva Sans"/>
                <a:sym typeface="Canva Sans"/>
              </a:rPr>
              <a:t>vorbereitet</a:t>
            </a:r>
            <a:r>
              <a:rPr lang="en-US" sz="3249" dirty="0">
                <a:solidFill>
                  <a:srgbClr val="000000"/>
                </a:solidFill>
                <a:latin typeface="Canva Sans"/>
                <a:ea typeface="Canva Sans"/>
                <a:cs typeface="Canva Sans"/>
                <a:sym typeface="Canva Sans"/>
              </a:rPr>
              <a:t> in </a:t>
            </a:r>
            <a:r>
              <a:rPr lang="en-US" sz="3249" dirty="0" err="1">
                <a:solidFill>
                  <a:srgbClr val="000000"/>
                </a:solidFill>
                <a:latin typeface="Canva Sans"/>
                <a:ea typeface="Canva Sans"/>
                <a:cs typeface="Canva Sans"/>
                <a:sym typeface="Canva Sans"/>
              </a:rPr>
              <a:t>Ihr</a:t>
            </a:r>
            <a:r>
              <a:rPr lang="en-US" sz="3249" dirty="0">
                <a:solidFill>
                  <a:srgbClr val="000000"/>
                </a:solidFill>
                <a:latin typeface="Canva Sans"/>
                <a:ea typeface="Canva Sans"/>
                <a:cs typeface="Canva Sans"/>
                <a:sym typeface="Canva Sans"/>
              </a:rPr>
              <a:t> Studium </a:t>
            </a:r>
            <a:r>
              <a:rPr lang="en-US" sz="3249" dirty="0" err="1">
                <a:solidFill>
                  <a:srgbClr val="000000"/>
                </a:solidFill>
                <a:latin typeface="Canva Sans"/>
                <a:ea typeface="Canva Sans"/>
                <a:cs typeface="Canva Sans"/>
                <a:sym typeface="Canva Sans"/>
              </a:rPr>
              <a:t>zu</a:t>
            </a:r>
            <a:r>
              <a:rPr lang="en-US" sz="3249" dirty="0">
                <a:solidFill>
                  <a:srgbClr val="000000"/>
                </a:solidFill>
                <a:latin typeface="Canva Sans"/>
                <a:ea typeface="Canva Sans"/>
                <a:cs typeface="Canva Sans"/>
                <a:sym typeface="Canva Sans"/>
              </a:rPr>
              <a:t> </a:t>
            </a:r>
            <a:r>
              <a:rPr lang="en-US" sz="3249" dirty="0" err="1">
                <a:solidFill>
                  <a:srgbClr val="000000"/>
                </a:solidFill>
                <a:latin typeface="Canva Sans"/>
                <a:ea typeface="Canva Sans"/>
                <a:cs typeface="Canva Sans"/>
                <a:sym typeface="Canva Sans"/>
              </a:rPr>
              <a:t>starten</a:t>
            </a:r>
            <a:r>
              <a:rPr lang="en-US" sz="3249" dirty="0">
                <a:solidFill>
                  <a:srgbClr val="000000"/>
                </a:solidFill>
                <a:latin typeface="Canva Sans"/>
                <a:ea typeface="Canva Sans"/>
                <a:cs typeface="Canva Sans"/>
                <a:sym typeface="Canva Sans"/>
              </a:rPr>
              <a:t> und </a:t>
            </a:r>
            <a:r>
              <a:rPr lang="en-US" sz="3249" dirty="0" err="1">
                <a:solidFill>
                  <a:srgbClr val="000000"/>
                </a:solidFill>
                <a:latin typeface="Canva Sans"/>
                <a:ea typeface="Canva Sans"/>
                <a:cs typeface="Canva Sans"/>
                <a:sym typeface="Canva Sans"/>
              </a:rPr>
              <a:t>wichtige</a:t>
            </a:r>
            <a:r>
              <a:rPr lang="en-US" sz="3249" dirty="0">
                <a:solidFill>
                  <a:srgbClr val="000000"/>
                </a:solidFill>
                <a:latin typeface="Canva Sans"/>
                <a:ea typeface="Canva Sans"/>
                <a:cs typeface="Canva Sans"/>
                <a:sym typeface="Canva Sans"/>
              </a:rPr>
              <a:t> </a:t>
            </a:r>
            <a:r>
              <a:rPr lang="en-US" sz="3249" dirty="0" err="1">
                <a:solidFill>
                  <a:srgbClr val="000000"/>
                </a:solidFill>
                <a:latin typeface="Canva Sans"/>
                <a:ea typeface="Canva Sans"/>
                <a:cs typeface="Canva Sans"/>
                <a:sym typeface="Canva Sans"/>
              </a:rPr>
              <a:t>Fragen</a:t>
            </a:r>
            <a:r>
              <a:rPr lang="en-US" sz="3249" dirty="0">
                <a:solidFill>
                  <a:srgbClr val="000000"/>
                </a:solidFill>
                <a:latin typeface="Canva Sans"/>
                <a:ea typeface="Canva Sans"/>
                <a:cs typeface="Canva Sans"/>
                <a:sym typeface="Canva Sans"/>
              </a:rPr>
              <a:t> </a:t>
            </a:r>
            <a:r>
              <a:rPr lang="en-US" sz="3249" dirty="0" err="1">
                <a:solidFill>
                  <a:srgbClr val="000000"/>
                </a:solidFill>
                <a:latin typeface="Canva Sans"/>
                <a:ea typeface="Canva Sans"/>
                <a:cs typeface="Canva Sans"/>
                <a:sym typeface="Canva Sans"/>
              </a:rPr>
              <a:t>zu</a:t>
            </a:r>
            <a:r>
              <a:rPr lang="en-US" sz="3249" dirty="0">
                <a:solidFill>
                  <a:srgbClr val="000000"/>
                </a:solidFill>
                <a:latin typeface="Canva Sans"/>
                <a:ea typeface="Canva Sans"/>
                <a:cs typeface="Canva Sans"/>
                <a:sym typeface="Canva Sans"/>
              </a:rPr>
              <a:t> </a:t>
            </a:r>
            <a:r>
              <a:rPr lang="en-US" sz="3249" dirty="0" err="1">
                <a:solidFill>
                  <a:srgbClr val="000000"/>
                </a:solidFill>
                <a:latin typeface="Canva Sans"/>
                <a:ea typeface="Canva Sans"/>
                <a:cs typeface="Canva Sans"/>
                <a:sym typeface="Canva Sans"/>
              </a:rPr>
              <a:t>klären</a:t>
            </a:r>
            <a:r>
              <a:rPr lang="en-US" sz="3249" dirty="0">
                <a:solidFill>
                  <a:srgbClr val="000000"/>
                </a:solidFill>
                <a:latin typeface="Canva Sans"/>
                <a:ea typeface="Canva Sans"/>
                <a:cs typeface="Canva Sans"/>
                <a:sym typeface="Canva Sans"/>
              </a:rPr>
              <a:t>: </a:t>
            </a:r>
          </a:p>
          <a:p>
            <a:pPr algn="just">
              <a:lnSpc>
                <a:spcPts val="4549"/>
              </a:lnSpc>
              <a:spcBef>
                <a:spcPct val="0"/>
              </a:spcBef>
            </a:pPr>
            <a:r>
              <a:rPr lang="en-US" sz="3249" u="sng" dirty="0">
                <a:solidFill>
                  <a:srgbClr val="000000"/>
                </a:solidFill>
                <a:latin typeface="Canva Sans"/>
                <a:ea typeface="Canva Sans"/>
                <a:cs typeface="Canva Sans"/>
                <a:sym typeface="Canva Sans"/>
                <a:hlinkClick r:id="rId3" tooltip="https://www.uni-augsburg.de/en/portal/internationals/abschluss/study-preparation-course/"/>
              </a:rPr>
              <a:t>https://www.uni-augsburg.de/de/portal/internationals/abschluss/svk/.</a:t>
            </a:r>
            <a:r>
              <a:rPr lang="en-US" sz="3249" dirty="0">
                <a:solidFill>
                  <a:srgbClr val="000000"/>
                </a:solidFill>
                <a:latin typeface="Canva Sans"/>
                <a:ea typeface="Canva Sans"/>
                <a:cs typeface="Canva Sans"/>
                <a:sym typeface="Canva Sans"/>
              </a:rPr>
              <a:t> </a:t>
            </a:r>
          </a:p>
        </p:txBody>
      </p:sp>
      <p:sp>
        <p:nvSpPr>
          <p:cNvPr id="4" name="Freeform 4"/>
          <p:cNvSpPr/>
          <p:nvPr/>
        </p:nvSpPr>
        <p:spPr>
          <a:xfrm>
            <a:off x="15091422" y="2001771"/>
            <a:ext cx="2336608" cy="2277131"/>
          </a:xfrm>
          <a:custGeom>
            <a:avLst/>
            <a:gdLst/>
            <a:ahLst/>
            <a:cxnLst/>
            <a:rect l="l" t="t" r="r" b="b"/>
            <a:pathLst>
              <a:path w="2336608" h="2277131">
                <a:moveTo>
                  <a:pt x="0" y="0"/>
                </a:moveTo>
                <a:lnTo>
                  <a:pt x="2336608" y="0"/>
                </a:lnTo>
                <a:lnTo>
                  <a:pt x="2336608" y="2277131"/>
                </a:lnTo>
                <a:lnTo>
                  <a:pt x="0" y="2277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1028700" y="588327"/>
            <a:ext cx="4461377" cy="795021"/>
          </a:xfrm>
          <a:prstGeom prst="rect">
            <a:avLst/>
          </a:prstGeom>
        </p:spPr>
        <p:txBody>
          <a:bodyPr lIns="0" tIns="0" rIns="0" bIns="0" rtlCol="0" anchor="t">
            <a:spAutoFit/>
          </a:bodyPr>
          <a:lstStyle/>
          <a:p>
            <a:pPr algn="ctr">
              <a:lnSpc>
                <a:spcPts val="6579"/>
              </a:lnSpc>
              <a:spcBef>
                <a:spcPct val="0"/>
              </a:spcBef>
            </a:pPr>
            <a:r>
              <a:rPr lang="en-US" sz="4699" b="1">
                <a:solidFill>
                  <a:srgbClr val="A3017C"/>
                </a:solidFill>
                <a:latin typeface="Canva Sans Bold"/>
                <a:ea typeface="Canva Sans Bold"/>
                <a:cs typeface="Canva Sans Bold"/>
                <a:sym typeface="Canva Sans Bold"/>
              </a:rPr>
              <a:t>Noch Fragen?</a:t>
            </a:r>
          </a:p>
        </p:txBody>
      </p:sp>
      <p:sp>
        <p:nvSpPr>
          <p:cNvPr id="6" name="TextBox 6"/>
          <p:cNvSpPr txBox="1"/>
          <p:nvPr/>
        </p:nvSpPr>
        <p:spPr>
          <a:xfrm>
            <a:off x="1028700" y="1971926"/>
            <a:ext cx="13201132" cy="2270145"/>
          </a:xfrm>
          <a:prstGeom prst="rect">
            <a:avLst/>
          </a:prstGeom>
        </p:spPr>
        <p:txBody>
          <a:bodyPr lIns="0" tIns="0" rIns="0" bIns="0" rtlCol="0" anchor="t">
            <a:spAutoFit/>
          </a:bodyPr>
          <a:lstStyle/>
          <a:p>
            <a:pPr marL="0" lvl="0" indent="0" algn="just">
              <a:lnSpc>
                <a:spcPts val="4548"/>
              </a:lnSpc>
              <a:spcBef>
                <a:spcPct val="0"/>
              </a:spcBef>
            </a:pPr>
            <a:r>
              <a:rPr lang="en-US" sz="3249" u="none" strike="noStrike">
                <a:solidFill>
                  <a:srgbClr val="000000"/>
                </a:solidFill>
                <a:latin typeface="Canva Sans"/>
                <a:ea typeface="Canva Sans"/>
                <a:cs typeface="Canva Sans"/>
                <a:sym typeface="Canva Sans"/>
              </a:rPr>
              <a:t>Das Akademische Auslandsamt der Universität Augsburg hat für internationale Erstsemester eine Präsentationsreihe mit den wichtigsten Informationen rund um das Studium und Leben in Augsburg zusammengestellt. </a:t>
            </a:r>
          </a:p>
        </p:txBody>
      </p:sp>
      <p:sp>
        <p:nvSpPr>
          <p:cNvPr id="7" name="TextBox 7"/>
          <p:cNvSpPr txBox="1"/>
          <p:nvPr/>
        </p:nvSpPr>
        <p:spPr>
          <a:xfrm>
            <a:off x="1028700" y="7610747"/>
            <a:ext cx="16230600" cy="2270125"/>
          </a:xfrm>
          <a:prstGeom prst="rect">
            <a:avLst/>
          </a:prstGeom>
        </p:spPr>
        <p:txBody>
          <a:bodyPr lIns="0" tIns="0" rIns="0" bIns="0" rtlCol="0" anchor="t">
            <a:spAutoFit/>
          </a:bodyPr>
          <a:lstStyle/>
          <a:p>
            <a:pPr algn="just">
              <a:lnSpc>
                <a:spcPts val="4549"/>
              </a:lnSpc>
            </a:pPr>
            <a:endParaRPr/>
          </a:p>
          <a:p>
            <a:pPr marL="0" lvl="0" indent="0" algn="just">
              <a:lnSpc>
                <a:spcPts val="4549"/>
              </a:lnSpc>
              <a:spcBef>
                <a:spcPct val="0"/>
              </a:spcBef>
            </a:pPr>
            <a:r>
              <a:rPr lang="en-US" sz="3249" strike="noStrike">
                <a:solidFill>
                  <a:srgbClr val="000000"/>
                </a:solidFill>
                <a:latin typeface="Canva Sans"/>
                <a:ea typeface="Canva Sans"/>
                <a:cs typeface="Canva Sans"/>
                <a:sym typeface="Canva Sans"/>
              </a:rPr>
              <a:t>Sollten nach der Sichtung aller Präsentationen weiterhin Fragen offen sein, schreiben Sie uns gerne eine E-Mail an: svk@aaa.uni-augsburg.de.</a:t>
            </a:r>
          </a:p>
          <a:p>
            <a:pPr marL="0" lvl="0" indent="0" algn="just">
              <a:lnSpc>
                <a:spcPts val="4549"/>
              </a:lnSpc>
              <a:spcBef>
                <a:spcPct val="0"/>
              </a:spcBef>
            </a:pPr>
            <a:endParaRPr lang="en-US" sz="3249" strike="noStrike">
              <a:solidFill>
                <a:srgbClr val="000000"/>
              </a:solidFill>
              <a:latin typeface="Canva Sans"/>
              <a:ea typeface="Canva Sans"/>
              <a:cs typeface="Canva Sans"/>
              <a:sym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4258582"/>
            <a:ext cx="16072052" cy="5320687"/>
          </a:xfrm>
          <a:prstGeom prst="rect">
            <a:avLst/>
          </a:prstGeom>
        </p:spPr>
        <p:txBody>
          <a:bodyPr lIns="0" tIns="0" rIns="0" bIns="0" rtlCol="0" anchor="t">
            <a:spAutoFit/>
          </a:bodyPr>
          <a:lstStyle/>
          <a:p>
            <a:pPr algn="just">
              <a:lnSpc>
                <a:spcPts val="4200"/>
              </a:lnSpc>
              <a:spcBef>
                <a:spcPct val="0"/>
              </a:spcBef>
            </a:pPr>
            <a:endParaRPr dirty="0"/>
          </a:p>
          <a:p>
            <a:pPr algn="just">
              <a:lnSpc>
                <a:spcPts val="4690"/>
              </a:lnSpc>
              <a:spcBef>
                <a:spcPct val="0"/>
              </a:spcBef>
            </a:pPr>
            <a:r>
              <a:rPr lang="en-US" sz="3350" b="1" dirty="0" err="1">
                <a:solidFill>
                  <a:srgbClr val="A3017C"/>
                </a:solidFill>
                <a:latin typeface="Canva Sans Bold"/>
                <a:ea typeface="Canva Sans Bold"/>
                <a:cs typeface="Canva Sans Bold"/>
                <a:sym typeface="Canva Sans Bold"/>
              </a:rPr>
              <a:t>Diese</a:t>
            </a:r>
            <a:r>
              <a:rPr lang="en-US" sz="3350" b="1" dirty="0">
                <a:solidFill>
                  <a:srgbClr val="A3017C"/>
                </a:solidFill>
                <a:latin typeface="Canva Sans Bold"/>
                <a:ea typeface="Canva Sans Bold"/>
                <a:cs typeface="Canva Sans Bold"/>
                <a:sym typeface="Canva Sans Bold"/>
              </a:rPr>
              <a:t> </a:t>
            </a:r>
            <a:r>
              <a:rPr lang="en-US" sz="3350" b="1" dirty="0" err="1">
                <a:solidFill>
                  <a:srgbClr val="A3017C"/>
                </a:solidFill>
                <a:latin typeface="Canva Sans Bold"/>
                <a:ea typeface="Canva Sans Bold"/>
                <a:cs typeface="Canva Sans Bold"/>
                <a:sym typeface="Canva Sans Bold"/>
              </a:rPr>
              <a:t>Präsentation</a:t>
            </a:r>
            <a:r>
              <a:rPr lang="en-US" sz="3350" b="1" dirty="0">
                <a:solidFill>
                  <a:srgbClr val="A3017C"/>
                </a:solidFill>
                <a:latin typeface="Canva Sans Bold"/>
                <a:ea typeface="Canva Sans Bold"/>
                <a:cs typeface="Canva Sans Bold"/>
                <a:sym typeface="Canva Sans Bold"/>
              </a:rPr>
              <a:t> </a:t>
            </a:r>
            <a:r>
              <a:rPr lang="en-US" sz="3350" b="1" dirty="0" err="1">
                <a:solidFill>
                  <a:srgbClr val="A3017C"/>
                </a:solidFill>
                <a:latin typeface="Canva Sans Bold"/>
                <a:ea typeface="Canva Sans Bold"/>
                <a:cs typeface="Canva Sans Bold"/>
                <a:sym typeface="Canva Sans Bold"/>
              </a:rPr>
              <a:t>ist</a:t>
            </a:r>
            <a:r>
              <a:rPr lang="en-US" sz="3350" b="1" dirty="0">
                <a:solidFill>
                  <a:srgbClr val="A3017C"/>
                </a:solidFill>
                <a:latin typeface="Canva Sans Bold"/>
                <a:ea typeface="Canva Sans Bold"/>
                <a:cs typeface="Canva Sans Bold"/>
                <a:sym typeface="Canva Sans Bold"/>
              </a:rPr>
              <a:t> die </a:t>
            </a:r>
            <a:r>
              <a:rPr lang="en-US" sz="3350" b="1" dirty="0" err="1">
                <a:solidFill>
                  <a:srgbClr val="A3017C"/>
                </a:solidFill>
                <a:latin typeface="Canva Sans Bold"/>
                <a:ea typeface="Canva Sans Bold"/>
                <a:cs typeface="Canva Sans Bold"/>
                <a:sym typeface="Canva Sans Bold"/>
              </a:rPr>
              <a:t>vierte</a:t>
            </a:r>
            <a:r>
              <a:rPr lang="en-US" sz="3350" b="1" dirty="0">
                <a:solidFill>
                  <a:srgbClr val="A3017C"/>
                </a:solidFill>
                <a:latin typeface="Canva Sans Bold"/>
                <a:ea typeface="Canva Sans Bold"/>
                <a:cs typeface="Canva Sans Bold"/>
                <a:sym typeface="Canva Sans Bold"/>
              </a:rPr>
              <a:t> von </a:t>
            </a:r>
            <a:r>
              <a:rPr lang="en-US" sz="3350" b="1" dirty="0" err="1">
                <a:solidFill>
                  <a:srgbClr val="A3017C"/>
                </a:solidFill>
                <a:latin typeface="Canva Sans Bold"/>
                <a:ea typeface="Canva Sans Bold"/>
                <a:cs typeface="Canva Sans Bold"/>
                <a:sym typeface="Canva Sans Bold"/>
              </a:rPr>
              <a:t>insgesamt</a:t>
            </a:r>
            <a:r>
              <a:rPr lang="en-US" sz="3350" b="1" dirty="0">
                <a:solidFill>
                  <a:srgbClr val="A3017C"/>
                </a:solidFill>
                <a:latin typeface="Canva Sans Bold"/>
                <a:ea typeface="Canva Sans Bold"/>
                <a:cs typeface="Canva Sans Bold"/>
                <a:sym typeface="Canva Sans Bold"/>
              </a:rPr>
              <a:t> </a:t>
            </a:r>
            <a:r>
              <a:rPr lang="en-US" sz="3350" b="1" dirty="0" err="1">
                <a:solidFill>
                  <a:srgbClr val="A3017C"/>
                </a:solidFill>
                <a:latin typeface="Canva Sans Bold"/>
                <a:ea typeface="Canva Sans Bold"/>
                <a:cs typeface="Canva Sans Bold"/>
                <a:sym typeface="Canva Sans Bold"/>
              </a:rPr>
              <a:t>sieben</a:t>
            </a:r>
            <a:r>
              <a:rPr lang="en-US" sz="3350" dirty="0">
                <a:solidFill>
                  <a:srgbClr val="A3017C"/>
                </a:solidFill>
                <a:latin typeface="Canva Sans"/>
                <a:ea typeface="Canva Sans"/>
                <a:cs typeface="Canva Sans"/>
                <a:sym typeface="Canva Sans"/>
              </a:rPr>
              <a:t>.</a:t>
            </a:r>
            <a:r>
              <a:rPr lang="en-US" sz="3350" dirty="0">
                <a:solidFill>
                  <a:srgbClr val="000000"/>
                </a:solidFill>
                <a:latin typeface="Canva Sans"/>
                <a:ea typeface="Canva Sans"/>
                <a:cs typeface="Canva Sans"/>
                <a:sym typeface="Canva Sans"/>
              </a:rPr>
              <a:t> Sie </a:t>
            </a:r>
            <a:r>
              <a:rPr lang="en-US" sz="3350" dirty="0" err="1">
                <a:solidFill>
                  <a:srgbClr val="000000"/>
                </a:solidFill>
                <a:latin typeface="Canva Sans"/>
                <a:ea typeface="Canva Sans"/>
                <a:cs typeface="Canva Sans"/>
                <a:sym typeface="Canva Sans"/>
              </a:rPr>
              <a:t>beschäftigt</a:t>
            </a:r>
            <a:r>
              <a:rPr lang="en-US" sz="3350" dirty="0">
                <a:solidFill>
                  <a:srgbClr val="000000"/>
                </a:solidFill>
                <a:latin typeface="Canva Sans"/>
                <a:ea typeface="Canva Sans"/>
                <a:cs typeface="Canva Sans"/>
                <a:sym typeface="Canva Sans"/>
              </a:rPr>
              <a:t> </a:t>
            </a:r>
            <a:r>
              <a:rPr lang="en-US" sz="3350" dirty="0" err="1">
                <a:solidFill>
                  <a:srgbClr val="000000"/>
                </a:solidFill>
                <a:latin typeface="Canva Sans"/>
                <a:ea typeface="Canva Sans"/>
                <a:cs typeface="Canva Sans"/>
                <a:sym typeface="Canva Sans"/>
              </a:rPr>
              <a:t>sich</a:t>
            </a:r>
            <a:r>
              <a:rPr lang="en-US" sz="3350" dirty="0">
                <a:solidFill>
                  <a:srgbClr val="000000"/>
                </a:solidFill>
                <a:latin typeface="Canva Sans"/>
                <a:ea typeface="Canva Sans"/>
                <a:cs typeface="Canva Sans"/>
                <a:sym typeface="Canva Sans"/>
              </a:rPr>
              <a:t> </a:t>
            </a:r>
            <a:r>
              <a:rPr lang="en-US" sz="3350" dirty="0" err="1">
                <a:solidFill>
                  <a:srgbClr val="000000"/>
                </a:solidFill>
                <a:latin typeface="Canva Sans"/>
                <a:ea typeface="Canva Sans"/>
                <a:cs typeface="Canva Sans"/>
                <a:sym typeface="Canva Sans"/>
              </a:rPr>
              <a:t>mit</a:t>
            </a:r>
            <a:r>
              <a:rPr lang="en-US" sz="3350" dirty="0">
                <a:solidFill>
                  <a:srgbClr val="000000"/>
                </a:solidFill>
                <a:latin typeface="Canva Sans"/>
                <a:ea typeface="Canva Sans"/>
                <a:cs typeface="Canva Sans"/>
                <a:sym typeface="Canva Sans"/>
              </a:rPr>
              <a:t> </a:t>
            </a:r>
            <a:r>
              <a:rPr lang="en-US" sz="3350" b="1" dirty="0" err="1">
                <a:solidFill>
                  <a:srgbClr val="A3017C"/>
                </a:solidFill>
                <a:latin typeface="Canva Sans Bold"/>
                <a:ea typeface="Canva Sans Bold"/>
                <a:cs typeface="Canva Sans Bold"/>
                <a:sym typeface="Canva Sans Bold"/>
              </a:rPr>
              <a:t>Studierstrategien</a:t>
            </a:r>
            <a:r>
              <a:rPr lang="en-US" sz="3350" b="1" dirty="0">
                <a:solidFill>
                  <a:srgbClr val="A3017C"/>
                </a:solidFill>
                <a:latin typeface="Canva Sans Bold"/>
                <a:ea typeface="Canva Sans Bold"/>
                <a:cs typeface="Canva Sans Bold"/>
                <a:sym typeface="Canva Sans Bold"/>
              </a:rPr>
              <a:t>, die Ihnen das Studium </a:t>
            </a:r>
            <a:r>
              <a:rPr lang="en-US" sz="3350" b="1" dirty="0" err="1">
                <a:solidFill>
                  <a:srgbClr val="A3017C"/>
                </a:solidFill>
                <a:latin typeface="Canva Sans Bold"/>
                <a:ea typeface="Canva Sans Bold"/>
                <a:cs typeface="Canva Sans Bold"/>
                <a:sym typeface="Canva Sans Bold"/>
              </a:rPr>
              <a:t>erleichtern</a:t>
            </a:r>
            <a:r>
              <a:rPr lang="en-US" sz="3350" b="1" dirty="0">
                <a:solidFill>
                  <a:srgbClr val="A3017C"/>
                </a:solidFill>
                <a:latin typeface="Canva Sans Bold"/>
                <a:ea typeface="Canva Sans Bold"/>
                <a:cs typeface="Canva Sans Bold"/>
                <a:sym typeface="Canva Sans Bold"/>
              </a:rPr>
              <a:t> </a:t>
            </a:r>
            <a:r>
              <a:rPr lang="en-US" sz="3350" b="1" dirty="0" err="1">
                <a:solidFill>
                  <a:srgbClr val="A3017C"/>
                </a:solidFill>
                <a:latin typeface="Canva Sans Bold"/>
                <a:ea typeface="Canva Sans Bold"/>
                <a:cs typeface="Canva Sans Bold"/>
                <a:sym typeface="Canva Sans Bold"/>
              </a:rPr>
              <a:t>sollen</a:t>
            </a:r>
            <a:r>
              <a:rPr lang="en-US" sz="3350" dirty="0">
                <a:solidFill>
                  <a:srgbClr val="000000"/>
                </a:solidFill>
                <a:latin typeface="Canva Sans"/>
                <a:ea typeface="Canva Sans"/>
                <a:cs typeface="Canva Sans"/>
                <a:sym typeface="Canva Sans"/>
              </a:rPr>
              <a:t>. Wir </a:t>
            </a:r>
            <a:r>
              <a:rPr lang="en-US" sz="3350" dirty="0" err="1">
                <a:solidFill>
                  <a:srgbClr val="000000"/>
                </a:solidFill>
                <a:latin typeface="Canva Sans"/>
                <a:ea typeface="Canva Sans"/>
                <a:cs typeface="Canva Sans"/>
                <a:sym typeface="Canva Sans"/>
              </a:rPr>
              <a:t>empfehlen</a:t>
            </a:r>
            <a:r>
              <a:rPr lang="en-US" sz="3350" dirty="0">
                <a:solidFill>
                  <a:srgbClr val="000000"/>
                </a:solidFill>
                <a:latin typeface="Canva Sans"/>
                <a:ea typeface="Canva Sans"/>
                <a:cs typeface="Canva Sans"/>
                <a:sym typeface="Canva Sans"/>
              </a:rPr>
              <a:t>, alle </a:t>
            </a:r>
            <a:r>
              <a:rPr lang="en-US" sz="3350" dirty="0" err="1">
                <a:solidFill>
                  <a:srgbClr val="000000"/>
                </a:solidFill>
                <a:latin typeface="Canva Sans"/>
                <a:ea typeface="Canva Sans"/>
                <a:cs typeface="Canva Sans"/>
                <a:sym typeface="Canva Sans"/>
              </a:rPr>
              <a:t>Präsentationen</a:t>
            </a:r>
            <a:r>
              <a:rPr lang="en-US" sz="3350" dirty="0">
                <a:solidFill>
                  <a:srgbClr val="000000"/>
                </a:solidFill>
                <a:latin typeface="Canva Sans"/>
                <a:ea typeface="Canva Sans"/>
                <a:cs typeface="Canva Sans"/>
                <a:sym typeface="Canva Sans"/>
              </a:rPr>
              <a:t> </a:t>
            </a:r>
            <a:r>
              <a:rPr lang="en-US" sz="3350" dirty="0" err="1">
                <a:solidFill>
                  <a:srgbClr val="000000"/>
                </a:solidFill>
                <a:latin typeface="Canva Sans"/>
                <a:ea typeface="Canva Sans"/>
                <a:cs typeface="Canva Sans"/>
                <a:sym typeface="Canva Sans"/>
              </a:rPr>
              <a:t>sorgfältig</a:t>
            </a:r>
            <a:r>
              <a:rPr lang="en-US" sz="3350" dirty="0">
                <a:solidFill>
                  <a:srgbClr val="000000"/>
                </a:solidFill>
                <a:latin typeface="Canva Sans"/>
                <a:ea typeface="Canva Sans"/>
                <a:cs typeface="Canva Sans"/>
                <a:sym typeface="Canva Sans"/>
              </a:rPr>
              <a:t> </a:t>
            </a:r>
            <a:r>
              <a:rPr lang="en-US" sz="3350" dirty="0" err="1">
                <a:solidFill>
                  <a:srgbClr val="000000"/>
                </a:solidFill>
                <a:latin typeface="Canva Sans"/>
                <a:ea typeface="Canva Sans"/>
                <a:cs typeface="Canva Sans"/>
                <a:sym typeface="Canva Sans"/>
              </a:rPr>
              <a:t>durchzusehen</a:t>
            </a:r>
            <a:r>
              <a:rPr lang="en-US" sz="3350" dirty="0">
                <a:solidFill>
                  <a:srgbClr val="000000"/>
                </a:solidFill>
                <a:latin typeface="Canva Sans"/>
                <a:ea typeface="Canva Sans"/>
                <a:cs typeface="Canva Sans"/>
                <a:sym typeface="Canva Sans"/>
              </a:rPr>
              <a:t>, um gut </a:t>
            </a:r>
            <a:r>
              <a:rPr lang="en-US" sz="3350" dirty="0" err="1">
                <a:solidFill>
                  <a:srgbClr val="000000"/>
                </a:solidFill>
                <a:latin typeface="Canva Sans"/>
                <a:ea typeface="Canva Sans"/>
                <a:cs typeface="Canva Sans"/>
                <a:sym typeface="Canva Sans"/>
              </a:rPr>
              <a:t>vorbereitet</a:t>
            </a:r>
            <a:r>
              <a:rPr lang="en-US" sz="3350" dirty="0">
                <a:solidFill>
                  <a:srgbClr val="000000"/>
                </a:solidFill>
                <a:latin typeface="Canva Sans"/>
                <a:ea typeface="Canva Sans"/>
                <a:cs typeface="Canva Sans"/>
                <a:sym typeface="Canva Sans"/>
              </a:rPr>
              <a:t> in </a:t>
            </a:r>
            <a:r>
              <a:rPr lang="en-US" sz="3350" dirty="0" err="1">
                <a:solidFill>
                  <a:srgbClr val="000000"/>
                </a:solidFill>
                <a:latin typeface="Canva Sans"/>
                <a:ea typeface="Canva Sans"/>
                <a:cs typeface="Canva Sans"/>
                <a:sym typeface="Canva Sans"/>
              </a:rPr>
              <a:t>Ihr</a:t>
            </a:r>
            <a:r>
              <a:rPr lang="en-US" sz="3350" dirty="0">
                <a:solidFill>
                  <a:srgbClr val="000000"/>
                </a:solidFill>
                <a:latin typeface="Canva Sans"/>
                <a:ea typeface="Canva Sans"/>
                <a:cs typeface="Canva Sans"/>
                <a:sym typeface="Canva Sans"/>
              </a:rPr>
              <a:t> Studium </a:t>
            </a:r>
            <a:r>
              <a:rPr lang="en-US" sz="3350" dirty="0" err="1">
                <a:solidFill>
                  <a:srgbClr val="000000"/>
                </a:solidFill>
                <a:latin typeface="Canva Sans"/>
                <a:ea typeface="Canva Sans"/>
                <a:cs typeface="Canva Sans"/>
                <a:sym typeface="Canva Sans"/>
              </a:rPr>
              <a:t>zu</a:t>
            </a:r>
            <a:r>
              <a:rPr lang="en-US" sz="3350" dirty="0">
                <a:solidFill>
                  <a:srgbClr val="000000"/>
                </a:solidFill>
                <a:latin typeface="Canva Sans"/>
                <a:ea typeface="Canva Sans"/>
                <a:cs typeface="Canva Sans"/>
                <a:sym typeface="Canva Sans"/>
              </a:rPr>
              <a:t> </a:t>
            </a:r>
            <a:r>
              <a:rPr lang="en-US" sz="3350" dirty="0" err="1">
                <a:solidFill>
                  <a:srgbClr val="000000"/>
                </a:solidFill>
                <a:latin typeface="Canva Sans"/>
                <a:ea typeface="Canva Sans"/>
                <a:cs typeface="Canva Sans"/>
                <a:sym typeface="Canva Sans"/>
              </a:rPr>
              <a:t>starten</a:t>
            </a:r>
            <a:r>
              <a:rPr lang="en-US" sz="3350" dirty="0">
                <a:solidFill>
                  <a:srgbClr val="000000"/>
                </a:solidFill>
                <a:latin typeface="Canva Sans"/>
                <a:ea typeface="Canva Sans"/>
                <a:cs typeface="Canva Sans"/>
                <a:sym typeface="Canva Sans"/>
              </a:rPr>
              <a:t> und </a:t>
            </a:r>
            <a:r>
              <a:rPr lang="en-US" sz="3350" dirty="0" err="1">
                <a:solidFill>
                  <a:srgbClr val="000000"/>
                </a:solidFill>
                <a:latin typeface="Canva Sans"/>
                <a:ea typeface="Canva Sans"/>
                <a:cs typeface="Canva Sans"/>
                <a:sym typeface="Canva Sans"/>
              </a:rPr>
              <a:t>wichtige</a:t>
            </a:r>
            <a:r>
              <a:rPr lang="en-US" sz="3350" dirty="0">
                <a:solidFill>
                  <a:srgbClr val="000000"/>
                </a:solidFill>
                <a:latin typeface="Canva Sans"/>
                <a:ea typeface="Canva Sans"/>
                <a:cs typeface="Canva Sans"/>
                <a:sym typeface="Canva Sans"/>
              </a:rPr>
              <a:t> </a:t>
            </a:r>
            <a:r>
              <a:rPr lang="en-US" sz="3350" dirty="0" err="1">
                <a:solidFill>
                  <a:srgbClr val="000000"/>
                </a:solidFill>
                <a:latin typeface="Canva Sans"/>
                <a:ea typeface="Canva Sans"/>
                <a:cs typeface="Canva Sans"/>
                <a:sym typeface="Canva Sans"/>
              </a:rPr>
              <a:t>Fragen</a:t>
            </a:r>
            <a:r>
              <a:rPr lang="en-US" sz="3350" dirty="0">
                <a:solidFill>
                  <a:srgbClr val="000000"/>
                </a:solidFill>
                <a:latin typeface="Canva Sans"/>
                <a:ea typeface="Canva Sans"/>
                <a:cs typeface="Canva Sans"/>
                <a:sym typeface="Canva Sans"/>
              </a:rPr>
              <a:t> </a:t>
            </a:r>
            <a:r>
              <a:rPr lang="en-US" sz="3350" dirty="0" err="1">
                <a:solidFill>
                  <a:srgbClr val="000000"/>
                </a:solidFill>
                <a:latin typeface="Canva Sans"/>
                <a:ea typeface="Canva Sans"/>
                <a:cs typeface="Canva Sans"/>
                <a:sym typeface="Canva Sans"/>
              </a:rPr>
              <a:t>zu</a:t>
            </a:r>
            <a:r>
              <a:rPr lang="en-US" sz="3350" dirty="0">
                <a:solidFill>
                  <a:srgbClr val="000000"/>
                </a:solidFill>
                <a:latin typeface="Canva Sans"/>
                <a:ea typeface="Canva Sans"/>
                <a:cs typeface="Canva Sans"/>
                <a:sym typeface="Canva Sans"/>
              </a:rPr>
              <a:t> </a:t>
            </a:r>
            <a:r>
              <a:rPr lang="en-US" sz="3350" dirty="0" err="1">
                <a:solidFill>
                  <a:srgbClr val="000000"/>
                </a:solidFill>
                <a:latin typeface="Canva Sans"/>
                <a:ea typeface="Canva Sans"/>
                <a:cs typeface="Canva Sans"/>
                <a:sym typeface="Canva Sans"/>
              </a:rPr>
              <a:t>klären</a:t>
            </a:r>
            <a:r>
              <a:rPr lang="en-US" sz="3350" dirty="0">
                <a:solidFill>
                  <a:srgbClr val="000000"/>
                </a:solidFill>
                <a:latin typeface="Canva Sans"/>
                <a:ea typeface="Canva Sans"/>
                <a:cs typeface="Canva Sans"/>
                <a:sym typeface="Canva Sans"/>
              </a:rPr>
              <a:t>.</a:t>
            </a:r>
          </a:p>
          <a:p>
            <a:pPr algn="just">
              <a:lnSpc>
                <a:spcPts val="4690"/>
              </a:lnSpc>
              <a:spcBef>
                <a:spcPct val="0"/>
              </a:spcBef>
            </a:pPr>
            <a:endParaRPr lang="en-US" sz="3350" dirty="0">
              <a:solidFill>
                <a:srgbClr val="000000"/>
              </a:solidFill>
              <a:latin typeface="Canva Sans"/>
              <a:ea typeface="Canva Sans"/>
              <a:cs typeface="Canva Sans"/>
              <a:sym typeface="Canva Sans"/>
            </a:endParaRPr>
          </a:p>
          <a:p>
            <a:pPr algn="just">
              <a:lnSpc>
                <a:spcPts val="4690"/>
              </a:lnSpc>
              <a:spcBef>
                <a:spcPct val="0"/>
              </a:spcBef>
            </a:pPr>
            <a:r>
              <a:rPr lang="en-US" sz="3350" dirty="0">
                <a:solidFill>
                  <a:srgbClr val="000000"/>
                </a:solidFill>
                <a:latin typeface="Canva Sans"/>
                <a:ea typeface="Canva Sans"/>
                <a:cs typeface="Canva Sans"/>
                <a:sym typeface="Canva Sans"/>
              </a:rPr>
              <a:t>Alle </a:t>
            </a:r>
            <a:r>
              <a:rPr lang="en-US" sz="3350" dirty="0" err="1">
                <a:solidFill>
                  <a:srgbClr val="000000"/>
                </a:solidFill>
                <a:latin typeface="Canva Sans"/>
                <a:ea typeface="Canva Sans"/>
                <a:cs typeface="Canva Sans"/>
                <a:sym typeface="Canva Sans"/>
              </a:rPr>
              <a:t>Präsentationen</a:t>
            </a:r>
            <a:r>
              <a:rPr lang="en-US" sz="3350" dirty="0">
                <a:solidFill>
                  <a:srgbClr val="000000"/>
                </a:solidFill>
                <a:latin typeface="Canva Sans"/>
                <a:ea typeface="Canva Sans"/>
                <a:cs typeface="Canva Sans"/>
                <a:sym typeface="Canva Sans"/>
              </a:rPr>
              <a:t> </a:t>
            </a:r>
            <a:r>
              <a:rPr lang="en-US" sz="3350" dirty="0" err="1">
                <a:solidFill>
                  <a:srgbClr val="000000"/>
                </a:solidFill>
                <a:latin typeface="Canva Sans"/>
                <a:ea typeface="Canva Sans"/>
                <a:cs typeface="Canva Sans"/>
                <a:sym typeface="Canva Sans"/>
              </a:rPr>
              <a:t>sind</a:t>
            </a:r>
            <a:r>
              <a:rPr lang="en-US" sz="3350" dirty="0">
                <a:solidFill>
                  <a:srgbClr val="000000"/>
                </a:solidFill>
                <a:latin typeface="Canva Sans"/>
                <a:ea typeface="Canva Sans"/>
                <a:cs typeface="Canva Sans"/>
                <a:sym typeface="Canva Sans"/>
              </a:rPr>
              <a:t> online </a:t>
            </a:r>
            <a:r>
              <a:rPr lang="en-US" sz="3350" dirty="0" err="1">
                <a:solidFill>
                  <a:srgbClr val="000000"/>
                </a:solidFill>
                <a:latin typeface="Canva Sans"/>
                <a:ea typeface="Canva Sans"/>
                <a:cs typeface="Canva Sans"/>
                <a:sym typeface="Canva Sans"/>
              </a:rPr>
              <a:t>verfügbar</a:t>
            </a:r>
            <a:r>
              <a:rPr lang="en-US" sz="3350" dirty="0">
                <a:solidFill>
                  <a:srgbClr val="000000"/>
                </a:solidFill>
                <a:latin typeface="Canva Sans"/>
                <a:ea typeface="Canva Sans"/>
                <a:cs typeface="Canva Sans"/>
                <a:sym typeface="Canva Sans"/>
              </a:rPr>
              <a:t> und </a:t>
            </a:r>
            <a:r>
              <a:rPr lang="en-US" sz="3350" dirty="0" err="1">
                <a:solidFill>
                  <a:srgbClr val="000000"/>
                </a:solidFill>
                <a:latin typeface="Canva Sans"/>
                <a:ea typeface="Canva Sans"/>
                <a:cs typeface="Canva Sans"/>
                <a:sym typeface="Canva Sans"/>
              </a:rPr>
              <a:t>können</a:t>
            </a:r>
            <a:r>
              <a:rPr lang="en-US" sz="3350" dirty="0">
                <a:solidFill>
                  <a:srgbClr val="000000"/>
                </a:solidFill>
                <a:latin typeface="Canva Sans"/>
                <a:ea typeface="Canva Sans"/>
                <a:cs typeface="Canva Sans"/>
                <a:sym typeface="Canva Sans"/>
              </a:rPr>
              <a:t> </a:t>
            </a:r>
            <a:r>
              <a:rPr lang="en-US" sz="3350" dirty="0" err="1">
                <a:solidFill>
                  <a:srgbClr val="000000"/>
                </a:solidFill>
                <a:latin typeface="Canva Sans"/>
                <a:ea typeface="Canva Sans"/>
                <a:cs typeface="Canva Sans"/>
                <a:sym typeface="Canva Sans"/>
              </a:rPr>
              <a:t>unter</a:t>
            </a:r>
            <a:r>
              <a:rPr lang="en-US" sz="3350" dirty="0">
                <a:solidFill>
                  <a:srgbClr val="000000"/>
                </a:solidFill>
                <a:latin typeface="Canva Sans"/>
                <a:ea typeface="Canva Sans"/>
                <a:cs typeface="Canva Sans"/>
                <a:sym typeface="Canva Sans"/>
              </a:rPr>
              <a:t> </a:t>
            </a:r>
            <a:r>
              <a:rPr lang="en-US" sz="3350" dirty="0" err="1">
                <a:solidFill>
                  <a:srgbClr val="000000"/>
                </a:solidFill>
                <a:latin typeface="Canva Sans"/>
                <a:ea typeface="Canva Sans"/>
                <a:cs typeface="Canva Sans"/>
                <a:sym typeface="Canva Sans"/>
              </a:rPr>
              <a:t>folgendem</a:t>
            </a:r>
            <a:r>
              <a:rPr lang="en-US" sz="3350" dirty="0">
                <a:solidFill>
                  <a:srgbClr val="000000"/>
                </a:solidFill>
                <a:latin typeface="Canva Sans"/>
                <a:ea typeface="Canva Sans"/>
                <a:cs typeface="Canva Sans"/>
                <a:sym typeface="Canva Sans"/>
              </a:rPr>
              <a:t> Link </a:t>
            </a:r>
            <a:r>
              <a:rPr lang="en-US" sz="3350" dirty="0" err="1">
                <a:solidFill>
                  <a:srgbClr val="000000"/>
                </a:solidFill>
                <a:latin typeface="Canva Sans"/>
                <a:ea typeface="Canva Sans"/>
                <a:cs typeface="Canva Sans"/>
                <a:sym typeface="Canva Sans"/>
              </a:rPr>
              <a:t>heruntergeladen</a:t>
            </a:r>
            <a:r>
              <a:rPr lang="en-US" sz="3350" dirty="0">
                <a:solidFill>
                  <a:srgbClr val="000000"/>
                </a:solidFill>
                <a:latin typeface="Canva Sans"/>
                <a:ea typeface="Canva Sans"/>
                <a:cs typeface="Canva Sans"/>
                <a:sym typeface="Canva Sans"/>
              </a:rPr>
              <a:t> </a:t>
            </a:r>
            <a:r>
              <a:rPr lang="en-US" sz="3350" dirty="0" err="1">
                <a:solidFill>
                  <a:srgbClr val="000000"/>
                </a:solidFill>
                <a:latin typeface="Canva Sans"/>
                <a:ea typeface="Canva Sans"/>
                <a:cs typeface="Canva Sans"/>
                <a:sym typeface="Canva Sans"/>
              </a:rPr>
              <a:t>werden</a:t>
            </a:r>
            <a:r>
              <a:rPr lang="en-US" sz="3350" dirty="0">
                <a:solidFill>
                  <a:srgbClr val="000000"/>
                </a:solidFill>
                <a:latin typeface="Canva Sans"/>
                <a:ea typeface="Canva Sans"/>
                <a:cs typeface="Canva Sans"/>
                <a:sym typeface="Canva Sans"/>
              </a:rPr>
              <a:t>: </a:t>
            </a:r>
          </a:p>
          <a:p>
            <a:pPr algn="just">
              <a:lnSpc>
                <a:spcPts val="4690"/>
              </a:lnSpc>
              <a:spcBef>
                <a:spcPct val="0"/>
              </a:spcBef>
            </a:pPr>
            <a:r>
              <a:rPr lang="en-US" sz="3350" u="sng" dirty="0">
                <a:solidFill>
                  <a:srgbClr val="000000"/>
                </a:solidFill>
                <a:latin typeface="Canva Sans"/>
                <a:ea typeface="Canva Sans"/>
                <a:cs typeface="Canva Sans"/>
                <a:sym typeface="Canva Sans"/>
                <a:hlinkClick r:id="rId3" tooltip="https://www.uni-augsburg.de/de/portal/internationals/abschluss/svk/"/>
              </a:rPr>
              <a:t>https://www.uni-augsburg.de/de/portal/internationals/abschluss/svk/</a:t>
            </a:r>
          </a:p>
        </p:txBody>
      </p:sp>
      <p:sp>
        <p:nvSpPr>
          <p:cNvPr id="4" name="Freeform 4"/>
          <p:cNvSpPr/>
          <p:nvPr/>
        </p:nvSpPr>
        <p:spPr>
          <a:xfrm>
            <a:off x="14764144" y="2038601"/>
            <a:ext cx="2336608" cy="2277131"/>
          </a:xfrm>
          <a:custGeom>
            <a:avLst/>
            <a:gdLst/>
            <a:ahLst/>
            <a:cxnLst/>
            <a:rect l="l" t="t" r="r" b="b"/>
            <a:pathLst>
              <a:path w="2336608" h="2277131">
                <a:moveTo>
                  <a:pt x="0" y="0"/>
                </a:moveTo>
                <a:lnTo>
                  <a:pt x="2336608" y="0"/>
                </a:lnTo>
                <a:lnTo>
                  <a:pt x="2336608" y="2277131"/>
                </a:lnTo>
                <a:lnTo>
                  <a:pt x="0" y="2277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1028700" y="588327"/>
            <a:ext cx="12757274" cy="795021"/>
          </a:xfrm>
          <a:prstGeom prst="rect">
            <a:avLst/>
          </a:prstGeom>
        </p:spPr>
        <p:txBody>
          <a:bodyPr lIns="0" tIns="0" rIns="0" bIns="0" rtlCol="0" anchor="t">
            <a:spAutoFit/>
          </a:bodyPr>
          <a:lstStyle/>
          <a:p>
            <a:pPr algn="ctr">
              <a:lnSpc>
                <a:spcPts val="6579"/>
              </a:lnSpc>
              <a:spcBef>
                <a:spcPct val="0"/>
              </a:spcBef>
            </a:pPr>
            <a:r>
              <a:rPr lang="en-US" sz="4699" b="1">
                <a:solidFill>
                  <a:srgbClr val="A3017C"/>
                </a:solidFill>
                <a:latin typeface="Canva Sans Bold"/>
                <a:ea typeface="Canva Sans Bold"/>
                <a:cs typeface="Canva Sans Bold"/>
                <a:sym typeface="Canva Sans Bold"/>
              </a:rPr>
              <a:t>Wichtige Informationen zum Studienbeginn</a:t>
            </a:r>
          </a:p>
        </p:txBody>
      </p:sp>
      <p:sp>
        <p:nvSpPr>
          <p:cNvPr id="6" name="TextBox 6"/>
          <p:cNvSpPr txBox="1"/>
          <p:nvPr/>
        </p:nvSpPr>
        <p:spPr>
          <a:xfrm>
            <a:off x="1028700" y="1971926"/>
            <a:ext cx="12757274" cy="2343806"/>
          </a:xfrm>
          <a:prstGeom prst="rect">
            <a:avLst/>
          </a:prstGeom>
        </p:spPr>
        <p:txBody>
          <a:bodyPr lIns="0" tIns="0" rIns="0" bIns="0" rtlCol="0" anchor="t">
            <a:spAutoFit/>
          </a:bodyPr>
          <a:lstStyle/>
          <a:p>
            <a:pPr marL="0" lvl="0" indent="0" algn="just">
              <a:lnSpc>
                <a:spcPts val="4688"/>
              </a:lnSpc>
              <a:spcBef>
                <a:spcPct val="0"/>
              </a:spcBef>
            </a:pPr>
            <a:r>
              <a:rPr lang="en-US" sz="3349" u="none" strike="noStrike">
                <a:solidFill>
                  <a:srgbClr val="000000"/>
                </a:solidFill>
                <a:latin typeface="Canva Sans"/>
                <a:ea typeface="Canva Sans"/>
                <a:cs typeface="Canva Sans"/>
                <a:sym typeface="Canva Sans"/>
              </a:rPr>
              <a:t>Das Akademische Auslandsamt der Universität Augsburg hat für internationale Erstsemester eine Präsentationsreihe mit den wichtigsten Informationen rund um das Studium und Leben in Augsburg zusammengestellt.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Freeform 3"/>
          <p:cNvSpPr/>
          <p:nvPr/>
        </p:nvSpPr>
        <p:spPr>
          <a:xfrm>
            <a:off x="12645883" y="2129058"/>
            <a:ext cx="4771267" cy="6028884"/>
          </a:xfrm>
          <a:custGeom>
            <a:avLst/>
            <a:gdLst/>
            <a:ahLst/>
            <a:cxnLst/>
            <a:rect l="l" t="t" r="r" b="b"/>
            <a:pathLst>
              <a:path w="4771267" h="6028884">
                <a:moveTo>
                  <a:pt x="0" y="0"/>
                </a:moveTo>
                <a:lnTo>
                  <a:pt x="4771267" y="0"/>
                </a:lnTo>
                <a:lnTo>
                  <a:pt x="4771267" y="6028884"/>
                </a:lnTo>
                <a:lnTo>
                  <a:pt x="0" y="6028884"/>
                </a:lnTo>
                <a:lnTo>
                  <a:pt x="0" y="0"/>
                </a:lnTo>
                <a:close/>
              </a:path>
            </a:pathLst>
          </a:custGeom>
          <a:blipFill>
            <a:blip r:embed="rId3"/>
            <a:stretch>
              <a:fillRect/>
            </a:stretch>
          </a:blipFill>
        </p:spPr>
        <p:txBody>
          <a:bodyPr/>
          <a:lstStyle/>
          <a:p>
            <a:endParaRPr lang="de-DE"/>
          </a:p>
        </p:txBody>
      </p:sp>
      <p:sp>
        <p:nvSpPr>
          <p:cNvPr id="4" name="TextBox 4"/>
          <p:cNvSpPr txBox="1"/>
          <p:nvPr/>
        </p:nvSpPr>
        <p:spPr>
          <a:xfrm>
            <a:off x="248049" y="588328"/>
            <a:ext cx="12017238"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Kontakte knüpfen an der Universität</a:t>
            </a:r>
          </a:p>
        </p:txBody>
      </p:sp>
      <p:sp>
        <p:nvSpPr>
          <p:cNvPr id="5" name="TextBox 5"/>
          <p:cNvSpPr txBox="1"/>
          <p:nvPr/>
        </p:nvSpPr>
        <p:spPr>
          <a:xfrm>
            <a:off x="1028700" y="2636757"/>
            <a:ext cx="10149352" cy="4368800"/>
          </a:xfrm>
          <a:prstGeom prst="rect">
            <a:avLst/>
          </a:prstGeom>
        </p:spPr>
        <p:txBody>
          <a:bodyPr lIns="0" tIns="0" rIns="0" bIns="0" rtlCol="0" anchor="t">
            <a:spAutoFit/>
          </a:bodyPr>
          <a:lstStyle/>
          <a:p>
            <a:pPr algn="l">
              <a:lnSpc>
                <a:spcPts val="4199"/>
              </a:lnSpc>
              <a:spcBef>
                <a:spcPct val="0"/>
              </a:spcBef>
            </a:pPr>
            <a:r>
              <a:rPr lang="en-US" sz="2999" b="1">
                <a:solidFill>
                  <a:srgbClr val="A3017C"/>
                </a:solidFill>
                <a:latin typeface="Canva Sans Bold"/>
                <a:ea typeface="Canva Sans Bold"/>
                <a:cs typeface="Canva Sans Bold"/>
                <a:sym typeface="Canva Sans Bold"/>
              </a:rPr>
              <a:t>Warum ist das Thema wichtig?</a:t>
            </a:r>
          </a:p>
          <a:p>
            <a:pPr algn="l">
              <a:lnSpc>
                <a:spcPts val="3779"/>
              </a:lnSpc>
              <a:spcBef>
                <a:spcPct val="0"/>
              </a:spcBef>
            </a:pPr>
            <a:endParaRPr lang="en-US" sz="2999" b="1">
              <a:solidFill>
                <a:srgbClr val="A3017C"/>
              </a:solidFill>
              <a:latin typeface="Canva Sans Bold"/>
              <a:ea typeface="Canva Sans Bold"/>
              <a:cs typeface="Canva Sans Bold"/>
              <a:sym typeface="Canva Sans Bold"/>
            </a:endParaRPr>
          </a:p>
          <a:p>
            <a:pPr algn="l">
              <a:lnSpc>
                <a:spcPts val="3919"/>
              </a:lnSpc>
              <a:spcBef>
                <a:spcPct val="0"/>
              </a:spcBef>
            </a:pPr>
            <a:r>
              <a:rPr lang="en-US" sz="2799" i="1">
                <a:solidFill>
                  <a:srgbClr val="000000"/>
                </a:solidFill>
                <a:latin typeface="Canva Sans Italics"/>
                <a:ea typeface="Canva Sans Italics"/>
                <a:cs typeface="Canva Sans Italics"/>
                <a:sym typeface="Canva Sans Italics"/>
              </a:rPr>
              <a:t>„Man muss immer selbst aktiv sein, sonst bildet man keine Freundschaften. Es ist irgendwie so, dass die Deutschen selbst die anderen Deutschen nicht so oft ansprechen. Man soll immer fragen, ob man Lust hat ins Kino zu gehen oder beispielsweise mal ins Café zum Plaudern.“</a:t>
            </a:r>
          </a:p>
          <a:p>
            <a:pPr algn="l">
              <a:lnSpc>
                <a:spcPts val="3779"/>
              </a:lnSpc>
              <a:spcBef>
                <a:spcPct val="0"/>
              </a:spcBef>
            </a:pPr>
            <a:endParaRPr lang="en-US" sz="2799" i="1">
              <a:solidFill>
                <a:srgbClr val="000000"/>
              </a:solidFill>
              <a:latin typeface="Canva Sans Italics"/>
              <a:ea typeface="Canva Sans Italics"/>
              <a:cs typeface="Canva Sans Italics"/>
              <a:sym typeface="Canva Sans Italics"/>
            </a:endParaRPr>
          </a:p>
          <a:p>
            <a:pPr algn="r">
              <a:lnSpc>
                <a:spcPts val="3500"/>
              </a:lnSpc>
              <a:spcBef>
                <a:spcPct val="0"/>
              </a:spcBef>
            </a:pPr>
            <a:r>
              <a:rPr lang="en-US" sz="2500">
                <a:solidFill>
                  <a:srgbClr val="000000"/>
                </a:solidFill>
                <a:latin typeface="Canva Sans"/>
                <a:ea typeface="Canva Sans"/>
                <a:cs typeface="Canva Sans"/>
                <a:sym typeface="Canva Sans"/>
              </a:rPr>
              <a:t>(Zitat eines ausländischen Studenten)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956868"/>
            <a:ext cx="16463334" cy="7883525"/>
          </a:xfrm>
          <a:prstGeom prst="rect">
            <a:avLst/>
          </a:prstGeom>
        </p:spPr>
        <p:txBody>
          <a:bodyPr lIns="0" tIns="0" rIns="0" bIns="0" rtlCol="0" anchor="t">
            <a:spAutoFit/>
          </a:bodyPr>
          <a:lstStyle/>
          <a:p>
            <a:pPr algn="l">
              <a:lnSpc>
                <a:spcPts val="4199"/>
              </a:lnSpc>
              <a:spcBef>
                <a:spcPct val="0"/>
              </a:spcBef>
            </a:pPr>
            <a:r>
              <a:rPr lang="en-US" sz="2999" b="1">
                <a:solidFill>
                  <a:srgbClr val="A3017C"/>
                </a:solidFill>
                <a:latin typeface="Canva Sans Bold"/>
                <a:ea typeface="Canva Sans Bold"/>
                <a:cs typeface="Canva Sans Bold"/>
                <a:sym typeface="Canva Sans Bold"/>
              </a:rPr>
              <a:t>Wo trifft man andere Studierende?</a:t>
            </a:r>
          </a:p>
          <a:p>
            <a:pPr algn="l">
              <a:lnSpc>
                <a:spcPts val="4199"/>
              </a:lnSpc>
              <a:spcBef>
                <a:spcPct val="0"/>
              </a:spcBef>
            </a:pPr>
            <a:endParaRPr lang="en-US" sz="2999" b="1">
              <a:solidFill>
                <a:srgbClr val="A3017C"/>
              </a:solidFill>
              <a:latin typeface="Canva Sans Bold"/>
              <a:ea typeface="Canva Sans Bold"/>
              <a:cs typeface="Canva Sans Bold"/>
              <a:sym typeface="Canva Sans Bold"/>
            </a:endParaRP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Vor, während und nach Lehrveranstaltungen ⟶ Sprechen Sie mit Sitznachbar*innen, stellen Sie Fragen und tauschen Sie Nummern aus!</a:t>
            </a: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In der Mensa ⟶ Fragen Sie, ob Sie sich bei jemandem dazusetzen dürfen und beginnen Sie ein Gespräch!</a:t>
            </a: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Beim Hochschulsport ⟶ Kurse vom Hochschulsport sind eine sehr gute Möglichkeit, andere Studierende kennenzulernen!</a:t>
            </a: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In Fachschaften ⟶ Gehen Sie zu Veranstaltungen, die Ihre Fachschaft für Ihren Studiengang organisiert oder - noch besser! - werden Sie selbst Mitglied in der Fachschaft!</a:t>
            </a: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Bei sozio-kulturellen Veranstaltungen des akademischen Auslandsamt, der ESG, der KHG oder von ESN!</a:t>
            </a: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Im Wohnheim ⟶ Sprechen Sie andere Studierende an oder gehen Sie auf die Wohnheimstutor*innen zu!</a:t>
            </a:r>
          </a:p>
          <a:p>
            <a:pPr algn="l">
              <a:lnSpc>
                <a:spcPts val="3779"/>
              </a:lnSpc>
              <a:spcBef>
                <a:spcPct val="0"/>
              </a:spcBef>
            </a:pPr>
            <a:endParaRPr lang="en-US" sz="2799">
              <a:solidFill>
                <a:srgbClr val="000000"/>
              </a:solidFill>
              <a:latin typeface="Canva Sans"/>
              <a:ea typeface="Canva Sans"/>
              <a:cs typeface="Canva Sans"/>
              <a:sym typeface="Canva Sans"/>
            </a:endParaRPr>
          </a:p>
          <a:p>
            <a:pPr algn="r">
              <a:lnSpc>
                <a:spcPts val="3500"/>
              </a:lnSpc>
              <a:spcBef>
                <a:spcPct val="0"/>
              </a:spcBef>
            </a:pPr>
            <a:endParaRPr lang="en-US" sz="2799">
              <a:solidFill>
                <a:srgbClr val="000000"/>
              </a:solidFill>
              <a:latin typeface="Canva Sans"/>
              <a:ea typeface="Canva Sans"/>
              <a:cs typeface="Canva Sans"/>
              <a:sym typeface="Canva Sans"/>
            </a:endParaRPr>
          </a:p>
        </p:txBody>
      </p:sp>
      <p:sp>
        <p:nvSpPr>
          <p:cNvPr id="4" name="Freeform 4"/>
          <p:cNvSpPr/>
          <p:nvPr/>
        </p:nvSpPr>
        <p:spPr>
          <a:xfrm>
            <a:off x="8256733" y="8997964"/>
            <a:ext cx="1774534" cy="1064720"/>
          </a:xfrm>
          <a:custGeom>
            <a:avLst/>
            <a:gdLst/>
            <a:ahLst/>
            <a:cxnLst/>
            <a:rect l="l" t="t" r="r" b="b"/>
            <a:pathLst>
              <a:path w="1774534" h="1064720">
                <a:moveTo>
                  <a:pt x="0" y="0"/>
                </a:moveTo>
                <a:lnTo>
                  <a:pt x="1774534" y="0"/>
                </a:lnTo>
                <a:lnTo>
                  <a:pt x="1774534" y="1064720"/>
                </a:lnTo>
                <a:lnTo>
                  <a:pt x="0" y="1064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5" name="TextBox 5"/>
          <p:cNvSpPr txBox="1"/>
          <p:nvPr/>
        </p:nvSpPr>
        <p:spPr>
          <a:xfrm>
            <a:off x="248049" y="588328"/>
            <a:ext cx="12017238"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Kontakte knüpfen an der Universität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6127947" y="1824950"/>
            <a:ext cx="6730217" cy="8106410"/>
          </a:xfrm>
          <a:prstGeom prst="rect">
            <a:avLst/>
          </a:prstGeom>
        </p:spPr>
        <p:txBody>
          <a:bodyPr lIns="0" tIns="0" rIns="0" bIns="0" rtlCol="0" anchor="t">
            <a:spAutoFit/>
          </a:bodyPr>
          <a:lstStyle/>
          <a:p>
            <a:pPr algn="ctr">
              <a:lnSpc>
                <a:spcPts val="3919"/>
              </a:lnSpc>
              <a:spcBef>
                <a:spcPct val="0"/>
              </a:spcBef>
            </a:pPr>
            <a:r>
              <a:rPr lang="en-US" sz="2799" b="1">
                <a:solidFill>
                  <a:srgbClr val="A3017C"/>
                </a:solidFill>
                <a:latin typeface="Canva Sans Bold"/>
                <a:ea typeface="Canva Sans Bold"/>
                <a:cs typeface="Canva Sans Bold"/>
                <a:sym typeface="Canva Sans Bold"/>
              </a:rPr>
              <a:t>AStA – Allgemeiner Studierendenausschuss</a:t>
            </a:r>
          </a:p>
          <a:p>
            <a:pPr algn="l">
              <a:lnSpc>
                <a:spcPts val="3360"/>
              </a:lnSpc>
              <a:spcBef>
                <a:spcPct val="0"/>
              </a:spcBef>
            </a:pPr>
            <a:r>
              <a:rPr lang="en-US" sz="2400">
                <a:solidFill>
                  <a:srgbClr val="000000"/>
                </a:solidFill>
                <a:latin typeface="Canva Sans"/>
                <a:ea typeface="Canva Sans"/>
                <a:cs typeface="Canva Sans"/>
                <a:sym typeface="Canva Sans"/>
              </a:rPr>
              <a:t>= (überfakultäre) Studierendenvertretung</a:t>
            </a:r>
          </a:p>
          <a:p>
            <a:pPr algn="l">
              <a:lnSpc>
                <a:spcPts val="3360"/>
              </a:lnSpc>
              <a:spcBef>
                <a:spcPct val="0"/>
              </a:spcBef>
            </a:pPr>
            <a:r>
              <a:rPr lang="en-US" sz="2400">
                <a:solidFill>
                  <a:srgbClr val="000000"/>
                </a:solidFill>
                <a:latin typeface="Canva Sans"/>
                <a:ea typeface="Canva Sans"/>
                <a:cs typeface="Canva Sans"/>
                <a:sym typeface="Canva Sans"/>
              </a:rPr>
              <a:t>⟶ organisieren verschiedene Projekte</a:t>
            </a:r>
          </a:p>
          <a:p>
            <a:pPr algn="l">
              <a:lnSpc>
                <a:spcPts val="3360"/>
              </a:lnSpc>
              <a:spcBef>
                <a:spcPct val="0"/>
              </a:spcBef>
            </a:pPr>
            <a:r>
              <a:rPr lang="en-US" sz="2400">
                <a:solidFill>
                  <a:srgbClr val="000000"/>
                </a:solidFill>
                <a:latin typeface="Canva Sans"/>
                <a:ea typeface="Canva Sans"/>
                <a:cs typeface="Canva Sans"/>
                <a:sym typeface="Canva Sans"/>
              </a:rPr>
              <a:t>⟶ besteht aus dem Vorstand und Referaten, die sich mit den folgenden Themen befassen: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Queer</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Kultur</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Öffentlichkeit</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Antirassismus</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Digitalisierung</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Gesellschaft und politische Bildung</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Gender und Gleichstellung</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Gesundheit</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Hochschulpolitik</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Internationales</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Soziales und Inklusion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Studentische Freiräume</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Umwelt und Klima</a:t>
            </a:r>
          </a:p>
        </p:txBody>
      </p:sp>
      <p:sp>
        <p:nvSpPr>
          <p:cNvPr id="4" name="Freeform 4"/>
          <p:cNvSpPr/>
          <p:nvPr/>
        </p:nvSpPr>
        <p:spPr>
          <a:xfrm>
            <a:off x="11624069" y="8641252"/>
            <a:ext cx="1234095" cy="1234095"/>
          </a:xfrm>
          <a:custGeom>
            <a:avLst/>
            <a:gdLst/>
            <a:ahLst/>
            <a:cxnLst/>
            <a:rect l="l" t="t" r="r" b="b"/>
            <a:pathLst>
              <a:path w="1234095" h="1234095">
                <a:moveTo>
                  <a:pt x="0" y="0"/>
                </a:moveTo>
                <a:lnTo>
                  <a:pt x="1234095" y="0"/>
                </a:lnTo>
                <a:lnTo>
                  <a:pt x="1234095" y="1234096"/>
                </a:lnTo>
                <a:lnTo>
                  <a:pt x="0" y="12340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5" name="TextBox 5"/>
          <p:cNvSpPr txBox="1"/>
          <p:nvPr/>
        </p:nvSpPr>
        <p:spPr>
          <a:xfrm>
            <a:off x="248049" y="588328"/>
            <a:ext cx="15601551" cy="790409"/>
          </a:xfrm>
          <a:prstGeom prst="rect">
            <a:avLst/>
          </a:prstGeom>
        </p:spPr>
        <p:txBody>
          <a:bodyPr wrap="square" lIns="0" tIns="0" rIns="0" bIns="0" rtlCol="0" anchor="t">
            <a:spAutoFit/>
          </a:bodyPr>
          <a:lstStyle/>
          <a:p>
            <a:pPr algn="ctr">
              <a:lnSpc>
                <a:spcPts val="6580"/>
              </a:lnSpc>
              <a:spcBef>
                <a:spcPct val="0"/>
              </a:spcBef>
            </a:pPr>
            <a:r>
              <a:rPr lang="en-US" sz="4700" b="1" dirty="0" err="1">
                <a:solidFill>
                  <a:srgbClr val="000000"/>
                </a:solidFill>
                <a:latin typeface="Canva Sans Bold"/>
                <a:ea typeface="Canva Sans Bold"/>
                <a:cs typeface="Canva Sans Bold"/>
                <a:sym typeface="Canva Sans Bold"/>
              </a:rPr>
              <a:t>Beteiligung</a:t>
            </a:r>
            <a:r>
              <a:rPr lang="en-US" sz="4700" b="1" dirty="0">
                <a:solidFill>
                  <a:srgbClr val="000000"/>
                </a:solidFill>
                <a:latin typeface="Canva Sans Bold"/>
                <a:ea typeface="Canva Sans Bold"/>
                <a:cs typeface="Canva Sans Bold"/>
                <a:sym typeface="Canva Sans Bold"/>
              </a:rPr>
              <a:t> am Uni-Leben – </a:t>
            </a:r>
            <a:r>
              <a:rPr lang="en-US" sz="4700" b="1" u="sng" dirty="0" err="1">
                <a:solidFill>
                  <a:srgbClr val="000000"/>
                </a:solidFill>
                <a:latin typeface="Canva Sans Bold"/>
                <a:ea typeface="Canva Sans Bold"/>
                <a:cs typeface="Canva Sans Bold"/>
                <a:sym typeface="Canva Sans Bold"/>
                <a:hlinkClick r:id="rId5" tooltip="https://www.uni-augsburg.de/de/studium/studentisches-leben/gruppen/"/>
              </a:rPr>
              <a:t>Einfach</a:t>
            </a:r>
            <a:r>
              <a:rPr lang="en-US" sz="4700" b="1" u="sng" dirty="0">
                <a:solidFill>
                  <a:srgbClr val="000000"/>
                </a:solidFill>
                <a:latin typeface="Canva Sans Bold"/>
                <a:ea typeface="Canva Sans Bold"/>
                <a:cs typeface="Canva Sans Bold"/>
                <a:sym typeface="Canva Sans Bold"/>
                <a:hlinkClick r:id="rId5" tooltip="https://www.uni-augsburg.de/de/studium/studentisches-leben/gruppen/"/>
              </a:rPr>
              <a:t> </a:t>
            </a:r>
            <a:r>
              <a:rPr lang="en-US" sz="4700" b="1" u="sng" dirty="0" err="1">
                <a:solidFill>
                  <a:srgbClr val="000000"/>
                </a:solidFill>
                <a:latin typeface="Canva Sans Bold"/>
                <a:ea typeface="Canva Sans Bold"/>
                <a:cs typeface="Canva Sans Bold"/>
                <a:sym typeface="Canva Sans Bold"/>
                <a:hlinkClick r:id="rId5" tooltip="https://www.uni-augsburg.de/de/studium/studentisches-leben/gruppen/"/>
              </a:rPr>
              <a:t>mitmachen</a:t>
            </a:r>
            <a:r>
              <a:rPr lang="en-US" sz="4700" b="1" u="sng" dirty="0">
                <a:solidFill>
                  <a:srgbClr val="000000"/>
                </a:solidFill>
                <a:latin typeface="Canva Sans Bold"/>
                <a:ea typeface="Canva Sans Bold"/>
                <a:cs typeface="Canva Sans Bold"/>
                <a:sym typeface="Canva Sans Bold"/>
                <a:hlinkClick r:id="rId5" tooltip="https://www.uni-augsburg.de/de/studium/studentisches-leben/gruppen/"/>
              </a:rPr>
              <a:t>!</a:t>
            </a:r>
          </a:p>
        </p:txBody>
      </p:sp>
      <p:sp>
        <p:nvSpPr>
          <p:cNvPr id="6" name="TextBox 6"/>
          <p:cNvSpPr txBox="1"/>
          <p:nvPr/>
        </p:nvSpPr>
        <p:spPr>
          <a:xfrm>
            <a:off x="719979" y="1824950"/>
            <a:ext cx="4978181" cy="6353810"/>
          </a:xfrm>
          <a:prstGeom prst="rect">
            <a:avLst/>
          </a:prstGeom>
        </p:spPr>
        <p:txBody>
          <a:bodyPr lIns="0" tIns="0" rIns="0" bIns="0" rtlCol="0" anchor="t">
            <a:spAutoFit/>
          </a:bodyPr>
          <a:lstStyle/>
          <a:p>
            <a:pPr algn="ctr">
              <a:lnSpc>
                <a:spcPts val="3919"/>
              </a:lnSpc>
              <a:spcBef>
                <a:spcPct val="0"/>
              </a:spcBef>
            </a:pPr>
            <a:r>
              <a:rPr lang="en-US" sz="2799" b="1">
                <a:solidFill>
                  <a:srgbClr val="A3017C"/>
                </a:solidFill>
                <a:latin typeface="Canva Sans Bold"/>
                <a:ea typeface="Canva Sans Bold"/>
                <a:cs typeface="Canva Sans Bold"/>
                <a:sym typeface="Canva Sans Bold"/>
              </a:rPr>
              <a:t>Fachschaft(en)</a:t>
            </a:r>
          </a:p>
          <a:p>
            <a:pPr algn="l">
              <a:lnSpc>
                <a:spcPts val="3360"/>
              </a:lnSpc>
              <a:spcBef>
                <a:spcPct val="0"/>
              </a:spcBef>
            </a:pPr>
            <a:r>
              <a:rPr lang="en-US" sz="2400">
                <a:solidFill>
                  <a:srgbClr val="000000"/>
                </a:solidFill>
                <a:latin typeface="Canva Sans"/>
                <a:ea typeface="Canva Sans"/>
                <a:cs typeface="Canva Sans"/>
                <a:sym typeface="Canva Sans"/>
              </a:rPr>
              <a:t>= Gruppe von Studierenden eines Studiengangs als Unterstützung und Ansprechpartner für alle Studierenden dieses Studiengangs </a:t>
            </a:r>
          </a:p>
          <a:p>
            <a:pPr algn="l">
              <a:lnSpc>
                <a:spcPts val="3360"/>
              </a:lnSpc>
              <a:spcBef>
                <a:spcPct val="0"/>
              </a:spcBef>
            </a:pPr>
            <a:r>
              <a:rPr lang="en-US" sz="2400">
                <a:solidFill>
                  <a:srgbClr val="000000"/>
                </a:solidFill>
                <a:latin typeface="Canva Sans"/>
                <a:ea typeface="Canva Sans"/>
                <a:cs typeface="Canva Sans"/>
                <a:sym typeface="Canva Sans"/>
              </a:rPr>
              <a:t>⟶ geben Tipps und Empfehlungen für das Studium</a:t>
            </a:r>
          </a:p>
          <a:p>
            <a:pPr algn="l">
              <a:lnSpc>
                <a:spcPts val="3360"/>
              </a:lnSpc>
              <a:spcBef>
                <a:spcPct val="0"/>
              </a:spcBef>
            </a:pPr>
            <a:r>
              <a:rPr lang="en-US" sz="2400">
                <a:solidFill>
                  <a:srgbClr val="000000"/>
                </a:solidFill>
                <a:latin typeface="Canva Sans"/>
                <a:ea typeface="Canva Sans"/>
                <a:cs typeface="Canva Sans"/>
                <a:sym typeface="Canva Sans"/>
              </a:rPr>
              <a:t>⟶ teilen häufig Mitschriften und Altklausuren zur Prüfungsvorbereitung aus</a:t>
            </a:r>
          </a:p>
          <a:p>
            <a:pPr algn="l">
              <a:lnSpc>
                <a:spcPts val="3360"/>
              </a:lnSpc>
              <a:spcBef>
                <a:spcPct val="0"/>
              </a:spcBef>
            </a:pPr>
            <a:r>
              <a:rPr lang="en-US" sz="2400">
                <a:solidFill>
                  <a:srgbClr val="000000"/>
                </a:solidFill>
                <a:latin typeface="Canva Sans"/>
                <a:ea typeface="Canva Sans"/>
                <a:cs typeface="Canva Sans"/>
                <a:sym typeface="Canva Sans"/>
              </a:rPr>
              <a:t>⟶ organisieren Veranstaltungen</a:t>
            </a:r>
          </a:p>
          <a:p>
            <a:pPr algn="l">
              <a:lnSpc>
                <a:spcPts val="3360"/>
              </a:lnSpc>
              <a:spcBef>
                <a:spcPct val="0"/>
              </a:spcBef>
            </a:pPr>
            <a:endParaRPr lang="en-US" sz="2400">
              <a:solidFill>
                <a:srgbClr val="000000"/>
              </a:solidFill>
              <a:latin typeface="Canva Sans"/>
              <a:ea typeface="Canva Sans"/>
              <a:cs typeface="Canva Sans"/>
              <a:sym typeface="Canva Sans"/>
            </a:endParaRPr>
          </a:p>
          <a:p>
            <a:pPr algn="l">
              <a:lnSpc>
                <a:spcPts val="3360"/>
              </a:lnSpc>
              <a:spcBef>
                <a:spcPct val="0"/>
              </a:spcBef>
            </a:pPr>
            <a:r>
              <a:rPr lang="en-US" sz="2400">
                <a:solidFill>
                  <a:srgbClr val="000000"/>
                </a:solidFill>
                <a:latin typeface="Canva Sans"/>
                <a:ea typeface="Canva Sans"/>
                <a:cs typeface="Canva Sans"/>
                <a:sym typeface="Canva Sans"/>
              </a:rPr>
              <a:t>Nicht jeder Studiengang hat eine Fachschaft, aber die meisten.</a:t>
            </a:r>
          </a:p>
        </p:txBody>
      </p:sp>
      <p:sp>
        <p:nvSpPr>
          <p:cNvPr id="7" name="TextBox 7"/>
          <p:cNvSpPr txBox="1"/>
          <p:nvPr/>
        </p:nvSpPr>
        <p:spPr>
          <a:xfrm>
            <a:off x="13287952" y="1824950"/>
            <a:ext cx="5000048" cy="6353810"/>
          </a:xfrm>
          <a:prstGeom prst="rect">
            <a:avLst/>
          </a:prstGeom>
        </p:spPr>
        <p:txBody>
          <a:bodyPr lIns="0" tIns="0" rIns="0" bIns="0" rtlCol="0" anchor="t">
            <a:spAutoFit/>
          </a:bodyPr>
          <a:lstStyle/>
          <a:p>
            <a:pPr algn="ctr">
              <a:lnSpc>
                <a:spcPts val="3919"/>
              </a:lnSpc>
              <a:spcBef>
                <a:spcPct val="0"/>
              </a:spcBef>
            </a:pPr>
            <a:r>
              <a:rPr lang="en-US" sz="2799" b="1">
                <a:solidFill>
                  <a:srgbClr val="A3017C"/>
                </a:solidFill>
                <a:latin typeface="Canva Sans Bold"/>
                <a:ea typeface="Canva Sans Bold"/>
                <a:cs typeface="Canva Sans Bold"/>
                <a:sym typeface="Canva Sans Bold"/>
              </a:rPr>
              <a:t>Gruppen und Initiativen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Politische Hochschulgruppen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Amnesty International Hochschulgruppe</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UNICEF Hochschulgruppe</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OpenAfroAux</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Law Clinic Augsburg</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Schachclub „Universität Augsburg Schach“</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CampusKunst</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Theatergruppen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Chor und Orchester</a:t>
            </a:r>
          </a:p>
          <a:p>
            <a:pPr algn="l">
              <a:lnSpc>
                <a:spcPts val="3360"/>
              </a:lnSpc>
              <a:spcBef>
                <a:spcPct val="0"/>
              </a:spcBef>
            </a:pPr>
            <a:endParaRPr lang="en-US" sz="2400">
              <a:solidFill>
                <a:srgbClr val="000000"/>
              </a:solidFill>
              <a:latin typeface="Canva Sans"/>
              <a:ea typeface="Canva Sans"/>
              <a:cs typeface="Canva Sans"/>
              <a:sym typeface="Canva Sans"/>
            </a:endParaRPr>
          </a:p>
          <a:p>
            <a:pPr algn="l">
              <a:lnSpc>
                <a:spcPts val="3360"/>
              </a:lnSpc>
              <a:spcBef>
                <a:spcPct val="0"/>
              </a:spcBef>
            </a:pPr>
            <a:r>
              <a:rPr lang="en-US" sz="2400" b="1">
                <a:solidFill>
                  <a:srgbClr val="000000"/>
                </a:solidFill>
                <a:latin typeface="Canva Sans Bold"/>
                <a:ea typeface="Canva Sans Bold"/>
                <a:cs typeface="Canva Sans Bold"/>
                <a:sym typeface="Canva Sans Bold"/>
              </a:rPr>
              <a:t>⟶ Auf Aushänge und schwarze Bretter achten!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675240"/>
            <a:ext cx="16695286" cy="913961"/>
          </a:xfrm>
          <a:prstGeom prst="rect">
            <a:avLst/>
          </a:prstGeom>
        </p:spPr>
        <p:txBody>
          <a:bodyPr lIns="0" tIns="0" rIns="0" bIns="0" rtlCol="0" anchor="t">
            <a:spAutoFit/>
          </a:bodyPr>
          <a:lstStyle/>
          <a:p>
            <a:pPr algn="l">
              <a:lnSpc>
                <a:spcPts val="3699"/>
              </a:lnSpc>
              <a:spcBef>
                <a:spcPct val="0"/>
              </a:spcBef>
            </a:pPr>
            <a:r>
              <a:rPr lang="en-US" sz="2642" b="1">
                <a:solidFill>
                  <a:srgbClr val="A3017C"/>
                </a:solidFill>
                <a:latin typeface="Canva Sans Bold"/>
                <a:ea typeface="Canva Sans Bold"/>
                <a:cs typeface="Canva Sans Bold"/>
                <a:sym typeface="Canva Sans Bold"/>
              </a:rPr>
              <a:t>Allgemein gilt: Genaue Vorgaben sind von Studiengang zu Studiengang – manchmal sogar von Dozent*in zu Dozent*in – unterschiedlich!</a:t>
            </a:r>
          </a:p>
        </p:txBody>
      </p:sp>
      <p:sp>
        <p:nvSpPr>
          <p:cNvPr id="4" name="TextBox 4"/>
          <p:cNvSpPr txBox="1"/>
          <p:nvPr/>
        </p:nvSpPr>
        <p:spPr>
          <a:xfrm>
            <a:off x="248049" y="588328"/>
            <a:ext cx="9543964"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Referate und Hausarbeiten</a:t>
            </a:r>
          </a:p>
        </p:txBody>
      </p:sp>
      <p:sp>
        <p:nvSpPr>
          <p:cNvPr id="5" name="TextBox 5"/>
          <p:cNvSpPr txBox="1"/>
          <p:nvPr/>
        </p:nvSpPr>
        <p:spPr>
          <a:xfrm>
            <a:off x="1028700" y="2884476"/>
            <a:ext cx="7057463" cy="4907655"/>
          </a:xfrm>
          <a:prstGeom prst="rect">
            <a:avLst/>
          </a:prstGeom>
        </p:spPr>
        <p:txBody>
          <a:bodyPr lIns="0" tIns="0" rIns="0" bIns="0" rtlCol="0" anchor="t">
            <a:spAutoFit/>
          </a:bodyPr>
          <a:lstStyle/>
          <a:p>
            <a:pPr algn="l">
              <a:lnSpc>
                <a:spcPts val="3549"/>
              </a:lnSpc>
            </a:pPr>
            <a:r>
              <a:rPr lang="en-US" sz="2535" b="1">
                <a:solidFill>
                  <a:srgbClr val="000000"/>
                </a:solidFill>
                <a:latin typeface="Canva Sans Bold"/>
                <a:ea typeface="Canva Sans Bold"/>
                <a:cs typeface="Canva Sans Bold"/>
                <a:sym typeface="Canva Sans Bold"/>
              </a:rPr>
              <a:t>Referate:</a:t>
            </a:r>
          </a:p>
          <a:p>
            <a:pPr marL="547355" lvl="1" indent="-273678" algn="l">
              <a:lnSpc>
                <a:spcPts val="3549"/>
              </a:lnSpc>
              <a:buFont typeface="Arial"/>
              <a:buChar char="•"/>
            </a:pPr>
            <a:r>
              <a:rPr lang="en-US" sz="2535">
                <a:solidFill>
                  <a:srgbClr val="000000"/>
                </a:solidFill>
                <a:latin typeface="Canva Sans"/>
                <a:ea typeface="Canva Sans"/>
                <a:cs typeface="Canva Sans"/>
                <a:sym typeface="Canva Sans"/>
              </a:rPr>
              <a:t>Wissenschaftliche Diskussion zu einem Thema kompakt und nachvollziehbar darstellen</a:t>
            </a:r>
          </a:p>
          <a:p>
            <a:pPr marL="547355" lvl="1" indent="-273678" algn="l">
              <a:lnSpc>
                <a:spcPts val="3549"/>
              </a:lnSpc>
              <a:buFont typeface="Arial"/>
              <a:buChar char="•"/>
            </a:pPr>
            <a:r>
              <a:rPr lang="en-US" sz="2535">
                <a:solidFill>
                  <a:srgbClr val="000000"/>
                </a:solidFill>
                <a:latin typeface="Canva Sans"/>
                <a:ea typeface="Canva Sans"/>
                <a:cs typeface="Canva Sans"/>
                <a:sym typeface="Canva Sans"/>
              </a:rPr>
              <a:t>Übersicht über ein Forschungsfeld geben</a:t>
            </a:r>
          </a:p>
          <a:p>
            <a:pPr marL="547355" lvl="1" indent="-273678" algn="l">
              <a:lnSpc>
                <a:spcPts val="3549"/>
              </a:lnSpc>
              <a:buFont typeface="Arial"/>
              <a:buChar char="•"/>
            </a:pPr>
            <a:r>
              <a:rPr lang="en-US" sz="2535">
                <a:solidFill>
                  <a:srgbClr val="000000"/>
                </a:solidFill>
                <a:latin typeface="Canva Sans"/>
                <a:ea typeface="Canva Sans"/>
                <a:cs typeface="Canva Sans"/>
                <a:sym typeface="Canva Sans"/>
              </a:rPr>
              <a:t>Diskussionsgrundlage schaffen</a:t>
            </a:r>
          </a:p>
          <a:p>
            <a:pPr marL="547355" lvl="1" indent="-273678" algn="l">
              <a:lnSpc>
                <a:spcPts val="3549"/>
              </a:lnSpc>
              <a:buFont typeface="Arial"/>
              <a:buChar char="•"/>
            </a:pPr>
            <a:r>
              <a:rPr lang="en-US" sz="2535">
                <a:solidFill>
                  <a:srgbClr val="000000"/>
                </a:solidFill>
                <a:latin typeface="Canva Sans"/>
                <a:ea typeface="Canva Sans"/>
                <a:cs typeface="Canva Sans"/>
                <a:sym typeface="Canva Sans"/>
              </a:rPr>
              <a:t>Thesen zusammenfassen und diskutieren</a:t>
            </a:r>
          </a:p>
          <a:p>
            <a:pPr marL="547355" lvl="1" indent="-273678" algn="l">
              <a:lnSpc>
                <a:spcPts val="3549"/>
              </a:lnSpc>
              <a:buFont typeface="Arial"/>
              <a:buChar char="•"/>
            </a:pPr>
            <a:r>
              <a:rPr lang="en-US" sz="2535">
                <a:solidFill>
                  <a:srgbClr val="000000"/>
                </a:solidFill>
                <a:latin typeface="Canva Sans"/>
                <a:ea typeface="Canva Sans"/>
                <a:cs typeface="Canva Sans"/>
                <a:sym typeface="Canva Sans"/>
              </a:rPr>
              <a:t>Einen oder mehrere Texte vorstellen</a:t>
            </a:r>
          </a:p>
          <a:p>
            <a:pPr marL="547355" lvl="1" indent="-273678" algn="l">
              <a:lnSpc>
                <a:spcPts val="3549"/>
              </a:lnSpc>
              <a:buFont typeface="Arial"/>
              <a:buChar char="•"/>
            </a:pPr>
            <a:r>
              <a:rPr lang="en-US" sz="2535">
                <a:solidFill>
                  <a:srgbClr val="000000"/>
                </a:solidFill>
                <a:latin typeface="Canva Sans"/>
                <a:ea typeface="Canva Sans"/>
                <a:cs typeface="Canva Sans"/>
                <a:sym typeface="Canva Sans"/>
              </a:rPr>
              <a:t>„Vorstufe“ der Hausarbeit</a:t>
            </a:r>
          </a:p>
          <a:p>
            <a:pPr algn="l">
              <a:lnSpc>
                <a:spcPts val="3549"/>
              </a:lnSpc>
            </a:pPr>
            <a:endParaRPr lang="en-US" sz="2535">
              <a:solidFill>
                <a:srgbClr val="000000"/>
              </a:solidFill>
              <a:latin typeface="Canva Sans"/>
              <a:ea typeface="Canva Sans"/>
              <a:cs typeface="Canva Sans"/>
              <a:sym typeface="Canva Sans"/>
            </a:endParaRPr>
          </a:p>
          <a:p>
            <a:pPr marL="0" lvl="0" indent="0" algn="l">
              <a:lnSpc>
                <a:spcPts val="3549"/>
              </a:lnSpc>
              <a:spcBef>
                <a:spcPct val="0"/>
              </a:spcBef>
            </a:pPr>
            <a:r>
              <a:rPr lang="en-US" sz="2535">
                <a:solidFill>
                  <a:srgbClr val="000000"/>
                </a:solidFill>
                <a:latin typeface="Canva Sans"/>
                <a:ea typeface="Canva Sans"/>
                <a:cs typeface="Canva Sans"/>
                <a:sym typeface="Canva Sans"/>
              </a:rPr>
              <a:t>⟶ Vorgaben der Dozierenden beachten!</a:t>
            </a:r>
          </a:p>
        </p:txBody>
      </p:sp>
      <p:sp>
        <p:nvSpPr>
          <p:cNvPr id="6" name="TextBox 6"/>
          <p:cNvSpPr txBox="1"/>
          <p:nvPr/>
        </p:nvSpPr>
        <p:spPr>
          <a:xfrm>
            <a:off x="8336593" y="2884476"/>
            <a:ext cx="9710646" cy="7146030"/>
          </a:xfrm>
          <a:prstGeom prst="rect">
            <a:avLst/>
          </a:prstGeom>
        </p:spPr>
        <p:txBody>
          <a:bodyPr lIns="0" tIns="0" rIns="0" bIns="0" rtlCol="0" anchor="t">
            <a:spAutoFit/>
          </a:bodyPr>
          <a:lstStyle/>
          <a:p>
            <a:pPr marL="0" lvl="0" indent="0" algn="l">
              <a:lnSpc>
                <a:spcPts val="3549"/>
              </a:lnSpc>
              <a:spcBef>
                <a:spcPct val="0"/>
              </a:spcBef>
            </a:pPr>
            <a:r>
              <a:rPr lang="en-US" sz="2535" b="1" u="none" strike="noStrike">
                <a:solidFill>
                  <a:srgbClr val="000000"/>
                </a:solidFill>
                <a:latin typeface="Canva Sans Bold"/>
                <a:ea typeface="Canva Sans Bold"/>
                <a:cs typeface="Canva Sans Bold"/>
                <a:sym typeface="Canva Sans Bold"/>
              </a:rPr>
              <a:t>Hausarbeiten:</a:t>
            </a:r>
          </a:p>
          <a:p>
            <a:pPr marL="547355" lvl="1" indent="-273678"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Eigenes Denken auf die Meinungen anderer beziehen und das Ergebnis in den wissenschaftlichen Diskurs einbringen</a:t>
            </a:r>
          </a:p>
          <a:p>
            <a:pPr marL="547355" lvl="1" indent="-273678"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Objektivität: Es geht nicht um die Darstellung einer ‚universellen Wahrheit‘, sondern um das nachvollziehbare Argumentieren für eine relevante These</a:t>
            </a:r>
          </a:p>
          <a:p>
            <a:pPr marL="547355" lvl="1" indent="-273678"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Recherche:</a:t>
            </a:r>
          </a:p>
          <a:p>
            <a:pPr marL="1094710" lvl="2" indent="-364903"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Lektüreempfehlungen der Dozent*innen/ Seminarplan</a:t>
            </a:r>
          </a:p>
          <a:p>
            <a:pPr marL="1094710" lvl="2" indent="-364903"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Einführung in die Bibliotheksnutzung!</a:t>
            </a:r>
          </a:p>
          <a:p>
            <a:pPr marL="547355" lvl="1" indent="-273678"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Plagiat = Diebstahl geistigen Eigentums, aber auch fehlerhaftes Zitieren / fehlende Quellenangabe ⟶ kann zur Exmatrikulation führen!</a:t>
            </a:r>
          </a:p>
          <a:p>
            <a:pPr marL="547355" lvl="1" indent="-273678"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Vorsicht bei KI-Nutzung!</a:t>
            </a:r>
          </a:p>
          <a:p>
            <a:pPr marL="0" lvl="0" indent="0" algn="l">
              <a:lnSpc>
                <a:spcPts val="3549"/>
              </a:lnSpc>
              <a:spcBef>
                <a:spcPct val="0"/>
              </a:spcBef>
            </a:pPr>
            <a:r>
              <a:rPr lang="en-US" sz="2535" u="none" strike="noStrike">
                <a:solidFill>
                  <a:srgbClr val="000000"/>
                </a:solidFill>
                <a:latin typeface="Canva Sans"/>
                <a:ea typeface="Canva Sans"/>
                <a:cs typeface="Canva Sans"/>
                <a:sym typeface="Canva Sans"/>
              </a:rPr>
              <a:t>⟶  Vorgaben des </a:t>
            </a:r>
            <a:r>
              <a:rPr lang="en-US" sz="2535" b="1" u="none" strike="noStrike">
                <a:solidFill>
                  <a:srgbClr val="000000"/>
                </a:solidFill>
                <a:latin typeface="Canva Sans Bold"/>
                <a:ea typeface="Canva Sans Bold"/>
                <a:cs typeface="Canva Sans Bold"/>
                <a:sym typeface="Canva Sans Bold"/>
              </a:rPr>
              <a:t>Stylesheets</a:t>
            </a:r>
            <a:r>
              <a:rPr lang="en-US" sz="2535" u="none" strike="noStrike">
                <a:solidFill>
                  <a:srgbClr val="000000"/>
                </a:solidFill>
                <a:latin typeface="Canva Sans"/>
                <a:ea typeface="Canva Sans"/>
                <a:cs typeface="Canva Sans"/>
                <a:sym typeface="Canva Sans"/>
              </a:rPr>
              <a:t> / der Dozierenden beachten (Themenfindung, Seitenanzahl, KI-Nutzung, …)</a:t>
            </a:r>
          </a:p>
          <a:p>
            <a:pPr marL="0" lvl="0" indent="0" algn="l">
              <a:lnSpc>
                <a:spcPts val="3549"/>
              </a:lnSpc>
              <a:spcBef>
                <a:spcPct val="0"/>
              </a:spcBef>
            </a:pPr>
            <a:endParaRPr lang="en-US" sz="2535" u="none" strike="noStrike">
              <a:solidFill>
                <a:srgbClr val="000000"/>
              </a:solidFill>
              <a:latin typeface="Canva Sans"/>
              <a:ea typeface="Canva Sans"/>
              <a:cs typeface="Canva Sans"/>
              <a:sym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956868"/>
            <a:ext cx="16463334" cy="6865620"/>
          </a:xfrm>
          <a:prstGeom prst="rect">
            <a:avLst/>
          </a:prstGeom>
        </p:spPr>
        <p:txBody>
          <a:bodyPr lIns="0" tIns="0" rIns="0" bIns="0" rtlCol="0" anchor="t">
            <a:spAutoFit/>
          </a:bodyPr>
          <a:lstStyle/>
          <a:p>
            <a:pPr algn="l">
              <a:lnSpc>
                <a:spcPts val="4199"/>
              </a:lnSpc>
              <a:spcBef>
                <a:spcPct val="0"/>
              </a:spcBef>
            </a:pPr>
            <a:r>
              <a:rPr lang="en-US" sz="2999" b="1">
                <a:solidFill>
                  <a:srgbClr val="A3017C"/>
                </a:solidFill>
                <a:latin typeface="Canva Sans Bold"/>
                <a:ea typeface="Canva Sans Bold"/>
                <a:cs typeface="Canva Sans Bold"/>
                <a:sym typeface="Canva Sans Bold"/>
              </a:rPr>
              <a:t>Warum schreiben Studierende E-Mails an Dozent*innen?</a:t>
            </a:r>
          </a:p>
          <a:p>
            <a:pPr algn="l">
              <a:lnSpc>
                <a:spcPts val="3919"/>
              </a:lnSpc>
              <a:spcBef>
                <a:spcPct val="0"/>
              </a:spcBef>
            </a:pPr>
            <a:endParaRPr lang="en-US" sz="2999" b="1">
              <a:solidFill>
                <a:srgbClr val="A3017C"/>
              </a:solidFill>
              <a:latin typeface="Canva Sans Bold"/>
              <a:ea typeface="Canva Sans Bold"/>
              <a:cs typeface="Canva Sans Bold"/>
              <a:sym typeface="Canva Sans Bold"/>
            </a:endParaRPr>
          </a:p>
          <a:p>
            <a:pPr algn="l">
              <a:lnSpc>
                <a:spcPts val="3360"/>
              </a:lnSpc>
              <a:spcBef>
                <a:spcPct val="0"/>
              </a:spcBef>
            </a:pPr>
            <a:r>
              <a:rPr lang="en-US" sz="2400" b="1">
                <a:solidFill>
                  <a:srgbClr val="000000"/>
                </a:solidFill>
                <a:latin typeface="Canva Sans Bold"/>
                <a:ea typeface="Canva Sans Bold"/>
                <a:cs typeface="Canva Sans Bold"/>
                <a:sym typeface="Canva Sans Bold"/>
              </a:rPr>
              <a:t>Bei klaren Fragen, die schnell zu beantworten sind:</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Bitte um einen Termin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Verschieben eines (Abgabe-)Termins</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kurze Anfragen (Literaturangaben, Seminarbeginn, Prüfungsanforderungen)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Anmeldung für eine Lehrveranstaltung</a:t>
            </a:r>
          </a:p>
          <a:p>
            <a:pPr algn="l">
              <a:lnSpc>
                <a:spcPts val="3360"/>
              </a:lnSpc>
              <a:spcBef>
                <a:spcPct val="0"/>
              </a:spcBef>
            </a:pPr>
            <a:endParaRPr lang="en-US" sz="2400">
              <a:solidFill>
                <a:srgbClr val="000000"/>
              </a:solidFill>
              <a:latin typeface="Canva Sans"/>
              <a:ea typeface="Canva Sans"/>
              <a:cs typeface="Canva Sans"/>
              <a:sym typeface="Canva Sans"/>
            </a:endParaRPr>
          </a:p>
          <a:p>
            <a:pPr algn="l">
              <a:lnSpc>
                <a:spcPts val="3360"/>
              </a:lnSpc>
              <a:spcBef>
                <a:spcPct val="0"/>
              </a:spcBef>
            </a:pPr>
            <a:r>
              <a:rPr lang="en-US" sz="2400" b="1">
                <a:solidFill>
                  <a:srgbClr val="000000"/>
                </a:solidFill>
                <a:latin typeface="Canva Sans Bold"/>
                <a:ea typeface="Canva Sans Bold"/>
                <a:cs typeface="Canva Sans Bold"/>
                <a:sym typeface="Canva Sans Bold"/>
              </a:rPr>
              <a:t>Wichtig:</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Kurstitel nennen, damit der*die Empfänger*in weiß, um welchen Kurs es geht („Beziehung zueinander herstellen“)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Formulierung höflich, aber knapp (kurz), denn Dozent*innen bekommen viele E-Mails („Füllsätze“ vermeiden!)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vor dem Versenden nochmal durchlesen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bei komplexen Themen Sprechstunde besuchen (ggf. auch Termin für Telefonat oder zoom vereinbaren)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regelmäßig nach einer Antwort in der Mailbox schauen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wenn Termin vorgeschlagen wurde, diesen bestätigen (sonst ist der*die Dozent*in womöglich nicht da)</a:t>
            </a:r>
          </a:p>
        </p:txBody>
      </p:sp>
      <p:sp>
        <p:nvSpPr>
          <p:cNvPr id="4" name="Freeform 4"/>
          <p:cNvSpPr/>
          <p:nvPr/>
        </p:nvSpPr>
        <p:spPr>
          <a:xfrm rot="870618">
            <a:off x="14789164" y="2190565"/>
            <a:ext cx="1701957" cy="1701957"/>
          </a:xfrm>
          <a:custGeom>
            <a:avLst/>
            <a:gdLst/>
            <a:ahLst/>
            <a:cxnLst/>
            <a:rect l="l" t="t" r="r" b="b"/>
            <a:pathLst>
              <a:path w="1701957" h="1701957">
                <a:moveTo>
                  <a:pt x="0" y="0"/>
                </a:moveTo>
                <a:lnTo>
                  <a:pt x="1701956" y="0"/>
                </a:lnTo>
                <a:lnTo>
                  <a:pt x="1701956" y="1701957"/>
                </a:lnTo>
                <a:lnTo>
                  <a:pt x="0" y="17019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5" name="TextBox 5"/>
          <p:cNvSpPr txBox="1"/>
          <p:nvPr/>
        </p:nvSpPr>
        <p:spPr>
          <a:xfrm>
            <a:off x="248049" y="588328"/>
            <a:ext cx="8165059"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E-Mails an Dozierende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dirty="0"/>
          </a:p>
        </p:txBody>
      </p:sp>
      <p:sp>
        <p:nvSpPr>
          <p:cNvPr id="3" name="TextBox 3"/>
          <p:cNvSpPr txBox="1"/>
          <p:nvPr/>
        </p:nvSpPr>
        <p:spPr>
          <a:xfrm>
            <a:off x="1028700" y="1956868"/>
            <a:ext cx="16463334" cy="5805372"/>
          </a:xfrm>
          <a:prstGeom prst="rect">
            <a:avLst/>
          </a:prstGeom>
        </p:spPr>
        <p:txBody>
          <a:bodyPr lIns="0" tIns="0" rIns="0" bIns="0" rtlCol="0" anchor="t">
            <a:spAutoFit/>
          </a:bodyPr>
          <a:lstStyle/>
          <a:p>
            <a:pPr algn="l">
              <a:lnSpc>
                <a:spcPts val="4199"/>
              </a:lnSpc>
              <a:spcBef>
                <a:spcPct val="0"/>
              </a:spcBef>
            </a:pPr>
            <a:r>
              <a:rPr lang="en-US" sz="2999" b="1" dirty="0" err="1">
                <a:solidFill>
                  <a:srgbClr val="A3017C"/>
                </a:solidFill>
                <a:latin typeface="Canva Sans Bold"/>
                <a:ea typeface="Canva Sans Bold"/>
                <a:cs typeface="Canva Sans Bold"/>
                <a:sym typeface="Canva Sans Bold"/>
              </a:rPr>
              <a:t>Hinweise</a:t>
            </a:r>
            <a:r>
              <a:rPr lang="en-US" sz="2999" b="1" dirty="0">
                <a:solidFill>
                  <a:srgbClr val="A3017C"/>
                </a:solidFill>
                <a:latin typeface="Canva Sans Bold"/>
                <a:ea typeface="Canva Sans Bold"/>
                <a:cs typeface="Canva Sans Bold"/>
                <a:sym typeface="Canva Sans Bold"/>
              </a:rPr>
              <a:t> und </a:t>
            </a:r>
            <a:r>
              <a:rPr lang="en-US" sz="2999" b="1" dirty="0" err="1">
                <a:solidFill>
                  <a:srgbClr val="A3017C"/>
                </a:solidFill>
                <a:latin typeface="Canva Sans Bold"/>
                <a:ea typeface="Canva Sans Bold"/>
                <a:cs typeface="Canva Sans Bold"/>
                <a:sym typeface="Canva Sans Bold"/>
              </a:rPr>
              <a:t>Empfehlungen</a:t>
            </a:r>
            <a:r>
              <a:rPr lang="en-US" sz="2999" b="1" dirty="0">
                <a:solidFill>
                  <a:srgbClr val="A3017C"/>
                </a:solidFill>
                <a:latin typeface="Canva Sans Bold"/>
                <a:ea typeface="Canva Sans Bold"/>
                <a:cs typeface="Canva Sans Bold"/>
                <a:sym typeface="Canva Sans Bold"/>
              </a:rPr>
              <a:t>:</a:t>
            </a:r>
          </a:p>
          <a:p>
            <a:pPr algn="l">
              <a:lnSpc>
                <a:spcPts val="3919"/>
              </a:lnSpc>
              <a:spcBef>
                <a:spcPct val="0"/>
              </a:spcBef>
            </a:pPr>
            <a:endParaRPr lang="en-US" sz="2999" b="1" dirty="0">
              <a:solidFill>
                <a:srgbClr val="A3017C"/>
              </a:solidFill>
              <a:latin typeface="Canva Sans Bold"/>
              <a:ea typeface="Canva Sans Bold"/>
              <a:cs typeface="Canva Sans Bold"/>
              <a:sym typeface="Canva Sans Bold"/>
            </a:endParaRPr>
          </a:p>
          <a:p>
            <a:pPr algn="l">
              <a:lnSpc>
                <a:spcPts val="3360"/>
              </a:lnSpc>
              <a:spcBef>
                <a:spcPct val="0"/>
              </a:spcBef>
            </a:pPr>
            <a:r>
              <a:rPr lang="en-US" sz="2400" b="1" dirty="0" err="1">
                <a:solidFill>
                  <a:srgbClr val="000000"/>
                </a:solidFill>
                <a:latin typeface="Canva Sans Bold"/>
                <a:ea typeface="Canva Sans Bold"/>
                <a:cs typeface="Canva Sans Bold"/>
                <a:sym typeface="Canva Sans Bold"/>
              </a:rPr>
              <a:t>Betreff</a:t>
            </a:r>
            <a:r>
              <a:rPr lang="en-US" sz="2400" b="1" dirty="0">
                <a:solidFill>
                  <a:srgbClr val="000000"/>
                </a:solidFill>
                <a:latin typeface="Canva Sans Bold"/>
                <a:ea typeface="Canva Sans Bold"/>
                <a:cs typeface="Canva Sans Bold"/>
                <a:sym typeface="Canva Sans Bold"/>
              </a:rPr>
              <a:t>:</a:t>
            </a:r>
          </a:p>
          <a:p>
            <a:pPr marL="518162" lvl="1" indent="-259081" algn="l">
              <a:lnSpc>
                <a:spcPts val="3360"/>
              </a:lnSpc>
              <a:spcBef>
                <a:spcPct val="0"/>
              </a:spcBef>
              <a:buFont typeface="Arial"/>
              <a:buChar char="•"/>
            </a:pPr>
            <a:r>
              <a:rPr lang="en-US" sz="2400" dirty="0" err="1">
                <a:solidFill>
                  <a:srgbClr val="000000"/>
                </a:solidFill>
                <a:latin typeface="Canva Sans"/>
                <a:ea typeface="Canva Sans"/>
                <a:cs typeface="Canva Sans"/>
                <a:sym typeface="Canva Sans"/>
              </a:rPr>
              <a:t>kurzen</a:t>
            </a:r>
            <a:r>
              <a:rPr lang="en-US" sz="2400" dirty="0">
                <a:solidFill>
                  <a:srgbClr val="000000"/>
                </a:solidFill>
                <a:latin typeface="Canva Sans"/>
                <a:ea typeface="Canva Sans"/>
                <a:cs typeface="Canva Sans"/>
                <a:sym typeface="Canva Sans"/>
              </a:rPr>
              <a:t> und </a:t>
            </a:r>
            <a:r>
              <a:rPr lang="en-US" sz="2400" dirty="0" err="1">
                <a:solidFill>
                  <a:srgbClr val="000000"/>
                </a:solidFill>
                <a:latin typeface="Canva Sans"/>
                <a:ea typeface="Canva Sans"/>
                <a:cs typeface="Canva Sans"/>
                <a:sym typeface="Canva Sans"/>
              </a:rPr>
              <a:t>konkreten</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Betreff</a:t>
            </a:r>
            <a:r>
              <a:rPr lang="en-US" sz="2400" dirty="0">
                <a:solidFill>
                  <a:srgbClr val="000000"/>
                </a:solidFill>
                <a:latin typeface="Canva Sans"/>
                <a:ea typeface="Canva Sans"/>
                <a:cs typeface="Canva Sans"/>
                <a:sym typeface="Canva Sans"/>
              </a:rPr>
              <a:t> in </a:t>
            </a:r>
            <a:r>
              <a:rPr lang="en-US" sz="2400" dirty="0" err="1">
                <a:solidFill>
                  <a:srgbClr val="000000"/>
                </a:solidFill>
                <a:latin typeface="Canva Sans"/>
                <a:ea typeface="Canva Sans"/>
                <a:cs typeface="Canva Sans"/>
                <a:sym typeface="Canva Sans"/>
              </a:rPr>
              <a:t>Stichworten</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nennen</a:t>
            </a:r>
            <a:endParaRPr lang="en-US" sz="2400" dirty="0">
              <a:solidFill>
                <a:srgbClr val="000000"/>
              </a:solidFill>
              <a:latin typeface="Canva Sans"/>
              <a:ea typeface="Canva Sans"/>
              <a:cs typeface="Canva Sans"/>
              <a:sym typeface="Canva Sans"/>
            </a:endParaRPr>
          </a:p>
          <a:p>
            <a:pPr marL="518162" lvl="1" indent="-259081" algn="l">
              <a:lnSpc>
                <a:spcPts val="3360"/>
              </a:lnSpc>
              <a:spcBef>
                <a:spcPct val="0"/>
              </a:spcBef>
              <a:buFont typeface="Arial"/>
              <a:buChar char="•"/>
            </a:pPr>
            <a:r>
              <a:rPr lang="en-US" sz="2400" dirty="0" err="1">
                <a:solidFill>
                  <a:srgbClr val="000000"/>
                </a:solidFill>
                <a:latin typeface="Canva Sans"/>
                <a:ea typeface="Canva Sans"/>
                <a:cs typeface="Canva Sans"/>
                <a:sym typeface="Canva Sans"/>
              </a:rPr>
              <a:t>jeweiligen</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Kontext</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zum</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Empfänger</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herstellen</a:t>
            </a:r>
            <a:r>
              <a:rPr lang="en-US" sz="2400" dirty="0">
                <a:solidFill>
                  <a:srgbClr val="000000"/>
                </a:solidFill>
                <a:latin typeface="Canva Sans"/>
                <a:ea typeface="Canva Sans"/>
                <a:cs typeface="Canva Sans"/>
                <a:sym typeface="Canva Sans"/>
              </a:rPr>
              <a:t>, um </a:t>
            </a:r>
            <a:r>
              <a:rPr lang="en-US" sz="2400" dirty="0" err="1">
                <a:solidFill>
                  <a:srgbClr val="000000"/>
                </a:solidFill>
                <a:latin typeface="Canva Sans"/>
                <a:ea typeface="Canva Sans"/>
                <a:cs typeface="Canva Sans"/>
                <a:sym typeface="Canva Sans"/>
              </a:rPr>
              <a:t>Zuordnung</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zu</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erleichtern</a:t>
            </a:r>
            <a:endParaRPr lang="en-US" sz="2400" dirty="0">
              <a:solidFill>
                <a:srgbClr val="000000"/>
              </a:solidFill>
              <a:latin typeface="Canva Sans"/>
              <a:ea typeface="Canva Sans"/>
              <a:cs typeface="Canva Sans"/>
              <a:sym typeface="Canva Sans"/>
            </a:endParaRPr>
          </a:p>
          <a:p>
            <a:pPr algn="l">
              <a:lnSpc>
                <a:spcPts val="3360"/>
              </a:lnSpc>
              <a:spcBef>
                <a:spcPct val="0"/>
              </a:spcBef>
            </a:pPr>
            <a:endParaRPr lang="en-US" sz="2400" dirty="0">
              <a:solidFill>
                <a:srgbClr val="000000"/>
              </a:solidFill>
              <a:latin typeface="Canva Sans"/>
              <a:ea typeface="Canva Sans"/>
              <a:cs typeface="Canva Sans"/>
              <a:sym typeface="Canva Sans"/>
            </a:endParaRPr>
          </a:p>
          <a:p>
            <a:pPr algn="l">
              <a:lnSpc>
                <a:spcPts val="3360"/>
              </a:lnSpc>
              <a:spcBef>
                <a:spcPct val="0"/>
              </a:spcBef>
            </a:pPr>
            <a:r>
              <a:rPr lang="en-US" sz="2400" b="1" dirty="0" err="1">
                <a:solidFill>
                  <a:srgbClr val="000000"/>
                </a:solidFill>
                <a:latin typeface="Canva Sans Bold"/>
                <a:ea typeface="Canva Sans Bold"/>
                <a:cs typeface="Canva Sans Bold"/>
                <a:sym typeface="Canva Sans Bold"/>
              </a:rPr>
              <a:t>Anrede</a:t>
            </a:r>
            <a:r>
              <a:rPr lang="en-US" sz="2400" b="1" dirty="0">
                <a:solidFill>
                  <a:srgbClr val="000000"/>
                </a:solidFill>
                <a:latin typeface="Canva Sans Bold"/>
                <a:ea typeface="Canva Sans Bold"/>
                <a:cs typeface="Canva Sans Bold"/>
                <a:sym typeface="Canva Sans Bold"/>
              </a:rPr>
              <a:t>:</a:t>
            </a:r>
          </a:p>
          <a:p>
            <a:pPr marL="518162" lvl="1" indent="-259081" algn="l">
              <a:lnSpc>
                <a:spcPts val="3360"/>
              </a:lnSpc>
              <a:spcBef>
                <a:spcPct val="0"/>
              </a:spcBef>
              <a:buFont typeface="Arial"/>
              <a:buChar char="•"/>
            </a:pPr>
            <a:r>
              <a:rPr lang="en-US" sz="2400" dirty="0">
                <a:solidFill>
                  <a:srgbClr val="000000"/>
                </a:solidFill>
                <a:latin typeface="Canva Sans"/>
                <a:ea typeface="Canva Sans"/>
                <a:cs typeface="Canva Sans"/>
                <a:sym typeface="Canva Sans"/>
              </a:rPr>
              <a:t>„Sehr </a:t>
            </a:r>
            <a:r>
              <a:rPr lang="en-US" sz="2400" dirty="0" err="1">
                <a:solidFill>
                  <a:srgbClr val="000000"/>
                </a:solidFill>
                <a:latin typeface="Canva Sans"/>
                <a:ea typeface="Canva Sans"/>
                <a:cs typeface="Canva Sans"/>
                <a:sym typeface="Canva Sans"/>
              </a:rPr>
              <a:t>geehrte</a:t>
            </a:r>
            <a:r>
              <a:rPr lang="en-US" sz="2400" dirty="0">
                <a:solidFill>
                  <a:srgbClr val="000000"/>
                </a:solidFill>
                <a:latin typeface="Canva Sans"/>
                <a:ea typeface="Canva Sans"/>
                <a:cs typeface="Canva Sans"/>
                <a:sym typeface="Canva Sans"/>
              </a:rPr>
              <a:t> Frau (Prof. / Dr.) + </a:t>
            </a:r>
            <a:r>
              <a:rPr lang="en-US" sz="2400" dirty="0" err="1">
                <a:solidFill>
                  <a:srgbClr val="000000"/>
                </a:solidFill>
                <a:latin typeface="Canva Sans"/>
                <a:ea typeface="Canva Sans"/>
                <a:cs typeface="Canva Sans"/>
                <a:sym typeface="Canva Sans"/>
              </a:rPr>
              <a:t>Familienname</a:t>
            </a:r>
            <a:r>
              <a:rPr lang="en-US" sz="2400" dirty="0">
                <a:solidFill>
                  <a:srgbClr val="000000"/>
                </a:solidFill>
                <a:latin typeface="Canva Sans"/>
                <a:ea typeface="Canva Sans"/>
                <a:cs typeface="Canva Sans"/>
                <a:sym typeface="Canva Sans"/>
              </a:rPr>
              <a:t>“</a:t>
            </a:r>
          </a:p>
          <a:p>
            <a:pPr marL="518162" lvl="1" indent="-259081" algn="l">
              <a:lnSpc>
                <a:spcPts val="3360"/>
              </a:lnSpc>
              <a:spcBef>
                <a:spcPct val="0"/>
              </a:spcBef>
              <a:buFont typeface="Arial"/>
              <a:buChar char="•"/>
            </a:pPr>
            <a:r>
              <a:rPr lang="en-US" sz="2400" dirty="0">
                <a:solidFill>
                  <a:srgbClr val="000000"/>
                </a:solidFill>
                <a:latin typeface="Canva Sans"/>
                <a:ea typeface="Canva Sans"/>
                <a:cs typeface="Canva Sans"/>
                <a:sym typeface="Canva Sans"/>
              </a:rPr>
              <a:t>„Sehr </a:t>
            </a:r>
            <a:r>
              <a:rPr lang="en-US" sz="2400" dirty="0" err="1">
                <a:solidFill>
                  <a:srgbClr val="000000"/>
                </a:solidFill>
                <a:latin typeface="Canva Sans"/>
                <a:ea typeface="Canva Sans"/>
                <a:cs typeface="Canva Sans"/>
                <a:sym typeface="Canva Sans"/>
              </a:rPr>
              <a:t>geehrter</a:t>
            </a:r>
            <a:r>
              <a:rPr lang="en-US" sz="2400" dirty="0">
                <a:solidFill>
                  <a:srgbClr val="000000"/>
                </a:solidFill>
                <a:latin typeface="Canva Sans"/>
                <a:ea typeface="Canva Sans"/>
                <a:cs typeface="Canva Sans"/>
                <a:sym typeface="Canva Sans"/>
              </a:rPr>
              <a:t> Herr (Prof. / Dr.) + </a:t>
            </a:r>
            <a:r>
              <a:rPr lang="en-US" sz="2400" dirty="0" err="1">
                <a:solidFill>
                  <a:srgbClr val="000000"/>
                </a:solidFill>
                <a:latin typeface="Canva Sans"/>
                <a:ea typeface="Canva Sans"/>
                <a:cs typeface="Canva Sans"/>
                <a:sym typeface="Canva Sans"/>
              </a:rPr>
              <a:t>Familienname</a:t>
            </a:r>
            <a:r>
              <a:rPr lang="en-US" sz="2400" dirty="0">
                <a:solidFill>
                  <a:srgbClr val="000000"/>
                </a:solidFill>
                <a:latin typeface="Canva Sans"/>
                <a:ea typeface="Canva Sans"/>
                <a:cs typeface="Canva Sans"/>
                <a:sym typeface="Canva Sans"/>
              </a:rPr>
              <a:t>“</a:t>
            </a:r>
          </a:p>
          <a:p>
            <a:pPr marL="518162" lvl="1" indent="-259081" algn="l">
              <a:lnSpc>
                <a:spcPts val="3360"/>
              </a:lnSpc>
              <a:spcBef>
                <a:spcPct val="0"/>
              </a:spcBef>
              <a:buFont typeface="Arial"/>
              <a:buChar char="•"/>
            </a:pPr>
            <a:r>
              <a:rPr lang="en-US" sz="2400" dirty="0" err="1">
                <a:solidFill>
                  <a:srgbClr val="000000"/>
                </a:solidFill>
                <a:latin typeface="Canva Sans"/>
                <a:ea typeface="Canva Sans"/>
                <a:cs typeface="Canva Sans"/>
                <a:sym typeface="Canva Sans"/>
              </a:rPr>
              <a:t>darauf</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achten</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wie</a:t>
            </a:r>
            <a:r>
              <a:rPr lang="en-US" sz="2400" dirty="0">
                <a:solidFill>
                  <a:srgbClr val="000000"/>
                </a:solidFill>
                <a:latin typeface="Canva Sans"/>
                <a:ea typeface="Canva Sans"/>
                <a:cs typeface="Canva Sans"/>
                <a:sym typeface="Canva Sans"/>
              </a:rPr>
              <a:t> man </a:t>
            </a:r>
            <a:r>
              <a:rPr lang="en-US" sz="2400" dirty="0" err="1">
                <a:solidFill>
                  <a:srgbClr val="000000"/>
                </a:solidFill>
                <a:latin typeface="Canva Sans"/>
                <a:ea typeface="Canva Sans"/>
                <a:cs typeface="Canva Sans"/>
                <a:sym typeface="Canva Sans"/>
              </a:rPr>
              <a:t>selbst</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angeredet</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wird</a:t>
            </a:r>
            <a:r>
              <a:rPr lang="en-US" sz="2400" dirty="0">
                <a:solidFill>
                  <a:srgbClr val="000000"/>
                </a:solidFill>
                <a:latin typeface="Canva Sans"/>
                <a:ea typeface="Canva Sans"/>
                <a:cs typeface="Canva Sans"/>
                <a:sym typeface="Canva Sans"/>
              </a:rPr>
              <a:t> und </a:t>
            </a:r>
            <a:r>
              <a:rPr lang="en-US" sz="2400" dirty="0" err="1">
                <a:solidFill>
                  <a:srgbClr val="000000"/>
                </a:solidFill>
                <a:latin typeface="Canva Sans"/>
                <a:ea typeface="Canva Sans"/>
                <a:cs typeface="Canva Sans"/>
                <a:sym typeface="Canva Sans"/>
              </a:rPr>
              <a:t>sich</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danach</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richten</a:t>
            </a:r>
            <a:endParaRPr lang="en-US" sz="2400" dirty="0">
              <a:solidFill>
                <a:srgbClr val="000000"/>
              </a:solidFill>
              <a:latin typeface="Canva Sans"/>
              <a:ea typeface="Canva Sans"/>
              <a:cs typeface="Canva Sans"/>
              <a:sym typeface="Canva Sans"/>
            </a:endParaRPr>
          </a:p>
          <a:p>
            <a:pPr algn="l">
              <a:lnSpc>
                <a:spcPts val="3360"/>
              </a:lnSpc>
              <a:spcBef>
                <a:spcPct val="0"/>
              </a:spcBef>
            </a:pPr>
            <a:endParaRPr lang="en-US" sz="2400" dirty="0">
              <a:solidFill>
                <a:srgbClr val="000000"/>
              </a:solidFill>
              <a:latin typeface="Canva Sans"/>
              <a:ea typeface="Canva Sans"/>
              <a:cs typeface="Canva Sans"/>
              <a:sym typeface="Canva Sans"/>
            </a:endParaRPr>
          </a:p>
          <a:p>
            <a:pPr algn="l">
              <a:lnSpc>
                <a:spcPts val="3360"/>
              </a:lnSpc>
              <a:spcBef>
                <a:spcPct val="0"/>
              </a:spcBef>
            </a:pPr>
            <a:r>
              <a:rPr lang="en-US" sz="2400" b="1" dirty="0" err="1">
                <a:solidFill>
                  <a:srgbClr val="000000"/>
                </a:solidFill>
                <a:latin typeface="Canva Sans Bold"/>
                <a:ea typeface="Canva Sans Bold"/>
                <a:cs typeface="Canva Sans Bold"/>
                <a:sym typeface="Canva Sans Bold"/>
              </a:rPr>
              <a:t>Schluss</a:t>
            </a:r>
            <a:r>
              <a:rPr lang="en-US" sz="2400" b="1" dirty="0">
                <a:solidFill>
                  <a:srgbClr val="000000"/>
                </a:solidFill>
                <a:latin typeface="Canva Sans Bold"/>
                <a:ea typeface="Canva Sans Bold"/>
                <a:cs typeface="Canva Sans Bold"/>
                <a:sym typeface="Canva Sans Bold"/>
              </a:rPr>
              <a:t>:</a:t>
            </a:r>
          </a:p>
          <a:p>
            <a:pPr marL="518162" lvl="1" indent="-259081" algn="l">
              <a:lnSpc>
                <a:spcPts val="3360"/>
              </a:lnSpc>
              <a:spcBef>
                <a:spcPct val="0"/>
              </a:spcBef>
              <a:buFont typeface="Arial"/>
              <a:buChar char="•"/>
            </a:pPr>
            <a:r>
              <a:rPr lang="en-US" sz="2400" dirty="0">
                <a:solidFill>
                  <a:srgbClr val="000000"/>
                </a:solidFill>
                <a:latin typeface="Canva Sans"/>
                <a:ea typeface="Canva Sans"/>
                <a:cs typeface="Canva Sans"/>
                <a:sym typeface="Canva Sans"/>
              </a:rPr>
              <a:t>„Mit </a:t>
            </a:r>
            <a:r>
              <a:rPr lang="en-US" sz="2400" dirty="0" err="1">
                <a:solidFill>
                  <a:srgbClr val="000000"/>
                </a:solidFill>
                <a:latin typeface="Canva Sans"/>
                <a:ea typeface="Canva Sans"/>
                <a:cs typeface="Canva Sans"/>
                <a:sym typeface="Canva Sans"/>
              </a:rPr>
              <a:t>freundlichen</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Grüßen</a:t>
            </a:r>
            <a:r>
              <a:rPr lang="en-US" sz="2400" dirty="0">
                <a:solidFill>
                  <a:srgbClr val="000000"/>
                </a:solidFill>
                <a:latin typeface="Canva Sans"/>
                <a:ea typeface="Canva Sans"/>
                <a:cs typeface="Canva Sans"/>
                <a:sym typeface="Canva Sans"/>
              </a:rPr>
              <a:t>“ </a:t>
            </a:r>
            <a:r>
              <a:rPr lang="en-US" sz="2400" dirty="0" err="1">
                <a:solidFill>
                  <a:srgbClr val="000000"/>
                </a:solidFill>
                <a:latin typeface="Canva Sans"/>
                <a:ea typeface="Canva Sans"/>
                <a:cs typeface="Canva Sans"/>
                <a:sym typeface="Canva Sans"/>
              </a:rPr>
              <a:t>ist</a:t>
            </a:r>
            <a:r>
              <a:rPr lang="en-US" sz="2400" dirty="0">
                <a:solidFill>
                  <a:srgbClr val="000000"/>
                </a:solidFill>
                <a:latin typeface="Canva Sans"/>
                <a:ea typeface="Canva Sans"/>
                <a:cs typeface="Canva Sans"/>
                <a:sym typeface="Canva Sans"/>
              </a:rPr>
              <a:t> immer </a:t>
            </a:r>
            <a:r>
              <a:rPr lang="en-US" sz="2400" dirty="0" err="1">
                <a:solidFill>
                  <a:srgbClr val="000000"/>
                </a:solidFill>
                <a:latin typeface="Canva Sans"/>
                <a:ea typeface="Canva Sans"/>
                <a:cs typeface="Canva Sans"/>
                <a:sym typeface="Canva Sans"/>
              </a:rPr>
              <a:t>passend</a:t>
            </a:r>
            <a:endParaRPr lang="en-US" sz="2400" dirty="0">
              <a:solidFill>
                <a:srgbClr val="000000"/>
              </a:solidFill>
              <a:latin typeface="Canva Sans"/>
              <a:ea typeface="Canva Sans"/>
              <a:cs typeface="Canva Sans"/>
              <a:sym typeface="Canva Sans"/>
            </a:endParaRPr>
          </a:p>
        </p:txBody>
      </p:sp>
      <p:sp>
        <p:nvSpPr>
          <p:cNvPr id="4" name="Freeform 4"/>
          <p:cNvSpPr/>
          <p:nvPr/>
        </p:nvSpPr>
        <p:spPr>
          <a:xfrm rot="870618">
            <a:off x="14789164" y="2190565"/>
            <a:ext cx="1701957" cy="1701957"/>
          </a:xfrm>
          <a:custGeom>
            <a:avLst/>
            <a:gdLst/>
            <a:ahLst/>
            <a:cxnLst/>
            <a:rect l="l" t="t" r="r" b="b"/>
            <a:pathLst>
              <a:path w="1701957" h="1701957">
                <a:moveTo>
                  <a:pt x="0" y="0"/>
                </a:moveTo>
                <a:lnTo>
                  <a:pt x="1701956" y="0"/>
                </a:lnTo>
                <a:lnTo>
                  <a:pt x="1701956" y="1701957"/>
                </a:lnTo>
                <a:lnTo>
                  <a:pt x="0" y="17019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6" name="TextBox 6"/>
          <p:cNvSpPr txBox="1"/>
          <p:nvPr/>
        </p:nvSpPr>
        <p:spPr>
          <a:xfrm>
            <a:off x="248049" y="588328"/>
            <a:ext cx="8165059"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E-Mails an Dozierende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Freeform 3"/>
          <p:cNvSpPr/>
          <p:nvPr/>
        </p:nvSpPr>
        <p:spPr>
          <a:xfrm rot="870618">
            <a:off x="14789164" y="2190565"/>
            <a:ext cx="1701957" cy="1701957"/>
          </a:xfrm>
          <a:custGeom>
            <a:avLst/>
            <a:gdLst/>
            <a:ahLst/>
            <a:cxnLst/>
            <a:rect l="l" t="t" r="r" b="b"/>
            <a:pathLst>
              <a:path w="1701957" h="1701957">
                <a:moveTo>
                  <a:pt x="0" y="0"/>
                </a:moveTo>
                <a:lnTo>
                  <a:pt x="1701956" y="0"/>
                </a:lnTo>
                <a:lnTo>
                  <a:pt x="1701956" y="1701957"/>
                </a:lnTo>
                <a:lnTo>
                  <a:pt x="0" y="17019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248049" y="588328"/>
            <a:ext cx="8165059"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E-Mails an Dozierende</a:t>
            </a:r>
          </a:p>
        </p:txBody>
      </p:sp>
      <p:sp>
        <p:nvSpPr>
          <p:cNvPr id="5" name="TextBox 5"/>
          <p:cNvSpPr txBox="1"/>
          <p:nvPr/>
        </p:nvSpPr>
        <p:spPr>
          <a:xfrm>
            <a:off x="1028700" y="1960234"/>
            <a:ext cx="14439900" cy="6510885"/>
          </a:xfrm>
          <a:prstGeom prst="rect">
            <a:avLst/>
          </a:prstGeom>
        </p:spPr>
        <p:txBody>
          <a:bodyPr wrap="square" lIns="0" tIns="0" rIns="0" bIns="0" rtlCol="0" anchor="t">
            <a:spAutoFit/>
          </a:bodyPr>
          <a:lstStyle/>
          <a:p>
            <a:pPr algn="l">
              <a:lnSpc>
                <a:spcPts val="3919"/>
              </a:lnSpc>
            </a:pPr>
            <a:r>
              <a:rPr lang="en-US" sz="2799" b="1" dirty="0" err="1">
                <a:solidFill>
                  <a:srgbClr val="A3017C"/>
                </a:solidFill>
                <a:latin typeface="Canva Sans Bold"/>
                <a:ea typeface="Canva Sans Bold"/>
                <a:cs typeface="Canva Sans Bold"/>
                <a:sym typeface="Canva Sans Bold"/>
              </a:rPr>
              <a:t>Höflichkeit</a:t>
            </a:r>
            <a:r>
              <a:rPr lang="en-US" sz="2799" b="1" dirty="0">
                <a:solidFill>
                  <a:srgbClr val="A3017C"/>
                </a:solidFill>
                <a:latin typeface="Canva Sans Bold"/>
                <a:ea typeface="Canva Sans Bold"/>
                <a:cs typeface="Canva Sans Bold"/>
                <a:sym typeface="Canva Sans Bold"/>
              </a:rPr>
              <a:t> </a:t>
            </a:r>
            <a:r>
              <a:rPr lang="en-US" sz="2799" b="1" dirty="0" err="1">
                <a:solidFill>
                  <a:srgbClr val="A3017C"/>
                </a:solidFill>
                <a:latin typeface="Canva Sans Bold"/>
                <a:ea typeface="Canva Sans Bold"/>
                <a:cs typeface="Canva Sans Bold"/>
                <a:sym typeface="Canva Sans Bold"/>
              </a:rPr>
              <a:t>ist</a:t>
            </a:r>
            <a:r>
              <a:rPr lang="en-US" sz="2799" b="1" dirty="0">
                <a:solidFill>
                  <a:srgbClr val="A3017C"/>
                </a:solidFill>
                <a:latin typeface="Canva Sans Bold"/>
                <a:ea typeface="Canva Sans Bold"/>
                <a:cs typeface="Canva Sans Bold"/>
                <a:sym typeface="Canva Sans Bold"/>
              </a:rPr>
              <a:t> </a:t>
            </a:r>
            <a:r>
              <a:rPr lang="en-US" sz="2799" b="1" dirty="0" err="1">
                <a:solidFill>
                  <a:srgbClr val="A3017C"/>
                </a:solidFill>
                <a:latin typeface="Canva Sans Bold"/>
                <a:ea typeface="Canva Sans Bold"/>
                <a:cs typeface="Canva Sans Bold"/>
                <a:sym typeface="Canva Sans Bold"/>
              </a:rPr>
              <a:t>sehr</a:t>
            </a:r>
            <a:r>
              <a:rPr lang="en-US" sz="2799" b="1" dirty="0">
                <a:solidFill>
                  <a:srgbClr val="A3017C"/>
                </a:solidFill>
                <a:latin typeface="Canva Sans Bold"/>
                <a:ea typeface="Canva Sans Bold"/>
                <a:cs typeface="Canva Sans Bold"/>
                <a:sym typeface="Canva Sans Bold"/>
              </a:rPr>
              <a:t> </a:t>
            </a:r>
            <a:r>
              <a:rPr lang="en-US" sz="2799" b="1" dirty="0" err="1">
                <a:solidFill>
                  <a:srgbClr val="A3017C"/>
                </a:solidFill>
                <a:latin typeface="Canva Sans Bold"/>
                <a:ea typeface="Canva Sans Bold"/>
                <a:cs typeface="Canva Sans Bold"/>
                <a:sym typeface="Canva Sans Bold"/>
              </a:rPr>
              <a:t>wichtig</a:t>
            </a:r>
            <a:r>
              <a:rPr lang="en-US" sz="2799" b="1" dirty="0">
                <a:solidFill>
                  <a:srgbClr val="A3017C"/>
                </a:solidFill>
                <a:latin typeface="Canva Sans Bold"/>
                <a:ea typeface="Canva Sans Bold"/>
                <a:cs typeface="Canva Sans Bold"/>
                <a:sym typeface="Canva Sans Bold"/>
              </a:rPr>
              <a:t>:</a:t>
            </a:r>
          </a:p>
          <a:p>
            <a:pPr algn="l">
              <a:lnSpc>
                <a:spcPts val="3919"/>
              </a:lnSpc>
            </a:pPr>
            <a:endParaRPr lang="en-US" sz="2799" b="1" dirty="0">
              <a:solidFill>
                <a:srgbClr val="A3017C"/>
              </a:solidFill>
              <a:latin typeface="Canva Sans Bold"/>
              <a:ea typeface="Canva Sans Bold"/>
              <a:cs typeface="Canva Sans Bold"/>
              <a:sym typeface="Canva Sans Bold"/>
            </a:endParaRPr>
          </a:p>
          <a:p>
            <a:pPr algn="l">
              <a:lnSpc>
                <a:spcPts val="3639"/>
              </a:lnSpc>
              <a:spcBef>
                <a:spcPct val="0"/>
              </a:spcBef>
            </a:pPr>
            <a:r>
              <a:rPr lang="en-US" sz="2599" dirty="0">
                <a:solidFill>
                  <a:srgbClr val="000000"/>
                </a:solidFill>
                <a:latin typeface="Canva Sans"/>
                <a:ea typeface="Canva Sans"/>
                <a:cs typeface="Canva Sans"/>
                <a:sym typeface="Canva Sans"/>
              </a:rPr>
              <a:t>⟶ Die </a:t>
            </a:r>
            <a:r>
              <a:rPr lang="en-US" sz="2599" b="1" dirty="0" err="1">
                <a:solidFill>
                  <a:srgbClr val="000000"/>
                </a:solidFill>
                <a:latin typeface="Canva Sans Bold"/>
                <a:ea typeface="Canva Sans Bold"/>
                <a:cs typeface="Canva Sans Bold"/>
                <a:sym typeface="Canva Sans Bold"/>
              </a:rPr>
              <a:t>Anrede</a:t>
            </a:r>
            <a:r>
              <a:rPr lang="en-US" sz="2599" b="1" dirty="0">
                <a:solidFill>
                  <a:srgbClr val="000000"/>
                </a:solidFill>
                <a:latin typeface="Canva Sans Bold"/>
                <a:ea typeface="Canva Sans Bold"/>
                <a:cs typeface="Canva Sans Bold"/>
                <a:sym typeface="Canva Sans Bold"/>
              </a:rPr>
              <a:t> </a:t>
            </a:r>
            <a:r>
              <a:rPr lang="en-US" sz="2599" dirty="0" err="1">
                <a:solidFill>
                  <a:srgbClr val="000000"/>
                </a:solidFill>
                <a:latin typeface="Canva Sans"/>
                <a:ea typeface="Canva Sans"/>
                <a:cs typeface="Canva Sans"/>
                <a:sym typeface="Canva Sans"/>
              </a:rPr>
              <a:t>wird</a:t>
            </a:r>
            <a:r>
              <a:rPr lang="en-US" sz="2599" dirty="0">
                <a:solidFill>
                  <a:srgbClr val="000000"/>
                </a:solidFill>
                <a:latin typeface="Canva Sans"/>
                <a:ea typeface="Canva Sans"/>
                <a:cs typeface="Canva Sans"/>
                <a:sym typeface="Canva Sans"/>
              </a:rPr>
              <a:t> immer </a:t>
            </a:r>
            <a:r>
              <a:rPr lang="en-US" sz="2599" dirty="0" err="1">
                <a:solidFill>
                  <a:srgbClr val="000000"/>
                </a:solidFill>
                <a:latin typeface="Canva Sans"/>
                <a:ea typeface="Canva Sans"/>
                <a:cs typeface="Canva Sans"/>
                <a:sym typeface="Canva Sans"/>
              </a:rPr>
              <a:t>großgeschrieben</a:t>
            </a:r>
            <a:r>
              <a:rPr lang="en-US" sz="2599" dirty="0">
                <a:solidFill>
                  <a:srgbClr val="000000"/>
                </a:solidFill>
                <a:latin typeface="Canva Sans"/>
                <a:ea typeface="Canva Sans"/>
                <a:cs typeface="Canva Sans"/>
                <a:sym typeface="Canva Sans"/>
              </a:rPr>
              <a:t> ⟶ „Sie“, „</a:t>
            </a:r>
            <a:r>
              <a:rPr lang="en-US" sz="2599" dirty="0" err="1">
                <a:solidFill>
                  <a:srgbClr val="000000"/>
                </a:solidFill>
                <a:latin typeface="Canva Sans"/>
                <a:ea typeface="Canva Sans"/>
                <a:cs typeface="Canva Sans"/>
                <a:sym typeface="Canva Sans"/>
              </a:rPr>
              <a:t>Ihr</a:t>
            </a:r>
            <a:r>
              <a:rPr lang="en-US" sz="2599" dirty="0">
                <a:solidFill>
                  <a:srgbClr val="000000"/>
                </a:solidFill>
                <a:latin typeface="Canva Sans"/>
                <a:ea typeface="Canva Sans"/>
                <a:cs typeface="Canva Sans"/>
                <a:sym typeface="Canva Sans"/>
              </a:rPr>
              <a:t>(e)“</a:t>
            </a:r>
          </a:p>
          <a:p>
            <a:pPr algn="l">
              <a:lnSpc>
                <a:spcPts val="3639"/>
              </a:lnSpc>
              <a:spcBef>
                <a:spcPct val="0"/>
              </a:spcBef>
            </a:pPr>
            <a:r>
              <a:rPr lang="en-US" sz="2599" dirty="0">
                <a:solidFill>
                  <a:srgbClr val="000000"/>
                </a:solidFill>
                <a:latin typeface="Canva Sans"/>
                <a:ea typeface="Canva Sans"/>
                <a:cs typeface="Canva Sans"/>
                <a:sym typeface="Canva Sans"/>
              </a:rPr>
              <a:t>⟶ Den </a:t>
            </a:r>
            <a:r>
              <a:rPr lang="en-US" sz="2599" b="1" dirty="0" err="1">
                <a:solidFill>
                  <a:srgbClr val="000000"/>
                </a:solidFill>
                <a:latin typeface="Canva Sans Bold"/>
                <a:ea typeface="Canva Sans Bold"/>
                <a:cs typeface="Canva Sans Bold"/>
                <a:sym typeface="Canva Sans Bold"/>
              </a:rPr>
              <a:t>Konjunktiv</a:t>
            </a:r>
            <a:r>
              <a:rPr lang="en-US" sz="2599" b="1" dirty="0">
                <a:solidFill>
                  <a:srgbClr val="000000"/>
                </a:solidFill>
                <a:latin typeface="Canva Sans Bold"/>
                <a:ea typeface="Canva Sans Bold"/>
                <a:cs typeface="Canva Sans Bold"/>
                <a:sym typeface="Canva Sans Bold"/>
              </a:rPr>
              <a:t> </a:t>
            </a:r>
            <a:r>
              <a:rPr lang="en-US" sz="2599" dirty="0" err="1">
                <a:solidFill>
                  <a:srgbClr val="000000"/>
                </a:solidFill>
                <a:latin typeface="Canva Sans"/>
                <a:ea typeface="Canva Sans"/>
                <a:cs typeface="Canva Sans"/>
                <a:sym typeface="Canva Sans"/>
              </a:rPr>
              <a:t>nutzen</a:t>
            </a:r>
            <a:r>
              <a:rPr lang="en-US" sz="2599" dirty="0">
                <a:solidFill>
                  <a:srgbClr val="000000"/>
                </a:solidFill>
                <a:latin typeface="Canva Sans"/>
                <a:ea typeface="Canva Sans"/>
                <a:cs typeface="Canva Sans"/>
                <a:sym typeface="Canva Sans"/>
              </a:rPr>
              <a:t>, um </a:t>
            </a:r>
            <a:r>
              <a:rPr lang="en-US" sz="2599" dirty="0" err="1">
                <a:solidFill>
                  <a:srgbClr val="000000"/>
                </a:solidFill>
                <a:latin typeface="Canva Sans"/>
                <a:ea typeface="Canva Sans"/>
                <a:cs typeface="Canva Sans"/>
                <a:sym typeface="Canva Sans"/>
              </a:rPr>
              <a:t>höflich</a:t>
            </a:r>
            <a:r>
              <a:rPr lang="en-US" sz="2599" dirty="0">
                <a:solidFill>
                  <a:srgbClr val="000000"/>
                </a:solidFill>
                <a:latin typeface="Canva Sans"/>
                <a:ea typeface="Canva Sans"/>
                <a:cs typeface="Canva Sans"/>
                <a:sym typeface="Canva Sans"/>
              </a:rPr>
              <a:t> </a:t>
            </a:r>
            <a:r>
              <a:rPr lang="en-US" sz="2599" dirty="0" err="1">
                <a:solidFill>
                  <a:srgbClr val="000000"/>
                </a:solidFill>
                <a:latin typeface="Canva Sans"/>
                <a:ea typeface="Canva Sans"/>
                <a:cs typeface="Canva Sans"/>
                <a:sym typeface="Canva Sans"/>
              </a:rPr>
              <a:t>zu</a:t>
            </a:r>
            <a:r>
              <a:rPr lang="en-US" sz="2599" dirty="0">
                <a:solidFill>
                  <a:srgbClr val="000000"/>
                </a:solidFill>
                <a:latin typeface="Canva Sans"/>
                <a:ea typeface="Canva Sans"/>
                <a:cs typeface="Canva Sans"/>
                <a:sym typeface="Canva Sans"/>
              </a:rPr>
              <a:t> </a:t>
            </a:r>
            <a:r>
              <a:rPr lang="en-US" sz="2599" dirty="0" err="1">
                <a:solidFill>
                  <a:srgbClr val="000000"/>
                </a:solidFill>
                <a:latin typeface="Canva Sans"/>
                <a:ea typeface="Canva Sans"/>
                <a:cs typeface="Canva Sans"/>
                <a:sym typeface="Canva Sans"/>
              </a:rPr>
              <a:t>schreiben</a:t>
            </a:r>
            <a:r>
              <a:rPr lang="en-US" sz="2599" dirty="0">
                <a:solidFill>
                  <a:srgbClr val="000000"/>
                </a:solidFill>
                <a:latin typeface="Canva Sans"/>
                <a:ea typeface="Canva Sans"/>
                <a:cs typeface="Canva Sans"/>
                <a:sym typeface="Canva Sans"/>
              </a:rPr>
              <a:t>:</a:t>
            </a:r>
          </a:p>
          <a:p>
            <a:pPr algn="l">
              <a:lnSpc>
                <a:spcPts val="3639"/>
              </a:lnSpc>
              <a:spcBef>
                <a:spcPct val="0"/>
              </a:spcBef>
            </a:pPr>
            <a:r>
              <a:rPr lang="en-US" sz="2599" i="1" dirty="0">
                <a:solidFill>
                  <a:srgbClr val="000000"/>
                </a:solidFill>
                <a:latin typeface="Canva Sans Italics"/>
                <a:ea typeface="Canva Sans Italics"/>
                <a:cs typeface="Canva Sans Italics"/>
                <a:sym typeface="Canva Sans Italics"/>
              </a:rPr>
              <a:t>„</a:t>
            </a:r>
            <a:r>
              <a:rPr lang="en-US" sz="2599" i="1" dirty="0" err="1">
                <a:solidFill>
                  <a:srgbClr val="000000"/>
                </a:solidFill>
                <a:latin typeface="Canva Sans Italics"/>
                <a:ea typeface="Canva Sans Italics"/>
                <a:cs typeface="Canva Sans Italics"/>
                <a:sym typeface="Canva Sans Italics"/>
              </a:rPr>
              <a:t>Wäre</a:t>
            </a:r>
            <a:r>
              <a:rPr lang="en-US" sz="2599" i="1" dirty="0">
                <a:solidFill>
                  <a:srgbClr val="000000"/>
                </a:solidFill>
                <a:latin typeface="Canva Sans Italics"/>
                <a:ea typeface="Canva Sans Italics"/>
                <a:cs typeface="Canva Sans Italics"/>
                <a:sym typeface="Canva Sans Italics"/>
              </a:rPr>
              <a:t> es </a:t>
            </a:r>
            <a:r>
              <a:rPr lang="en-US" sz="2599" i="1" dirty="0" err="1">
                <a:solidFill>
                  <a:srgbClr val="000000"/>
                </a:solidFill>
                <a:latin typeface="Canva Sans Italics"/>
                <a:ea typeface="Canva Sans Italics"/>
                <a:cs typeface="Canva Sans Italics"/>
                <a:sym typeface="Canva Sans Italics"/>
              </a:rPr>
              <a:t>möglich</a:t>
            </a:r>
            <a:r>
              <a:rPr lang="en-US" sz="2599" i="1" dirty="0">
                <a:solidFill>
                  <a:srgbClr val="000000"/>
                </a:solidFill>
                <a:latin typeface="Canva Sans Italics"/>
                <a:ea typeface="Canva Sans Italics"/>
                <a:cs typeface="Canva Sans Italics"/>
                <a:sym typeface="Canva Sans Italics"/>
              </a:rPr>
              <a:t>, </a:t>
            </a:r>
            <a:r>
              <a:rPr lang="en-US" sz="2599" i="1" dirty="0" err="1">
                <a:solidFill>
                  <a:srgbClr val="000000"/>
                </a:solidFill>
                <a:latin typeface="Canva Sans Italics"/>
                <a:ea typeface="Canva Sans Italics"/>
                <a:cs typeface="Canva Sans Italics"/>
                <a:sym typeface="Canva Sans Italics"/>
              </a:rPr>
              <a:t>dass</a:t>
            </a:r>
            <a:r>
              <a:rPr lang="en-US" sz="2599" i="1" dirty="0">
                <a:solidFill>
                  <a:srgbClr val="000000"/>
                </a:solidFill>
                <a:latin typeface="Canva Sans Italics"/>
                <a:ea typeface="Canva Sans Italics"/>
                <a:cs typeface="Canva Sans Italics"/>
                <a:sym typeface="Canva Sans Italics"/>
              </a:rPr>
              <a:t> …?“</a:t>
            </a:r>
          </a:p>
          <a:p>
            <a:pPr algn="l">
              <a:lnSpc>
                <a:spcPts val="3639"/>
              </a:lnSpc>
              <a:spcBef>
                <a:spcPct val="0"/>
              </a:spcBef>
            </a:pPr>
            <a:r>
              <a:rPr lang="en-US" sz="2599" i="1" dirty="0">
                <a:solidFill>
                  <a:srgbClr val="000000"/>
                </a:solidFill>
                <a:latin typeface="Canva Sans Italics"/>
                <a:ea typeface="Canva Sans Italics"/>
                <a:cs typeface="Canva Sans Italics"/>
                <a:sym typeface="Canva Sans Italics"/>
              </a:rPr>
              <a:t>„Ich </a:t>
            </a:r>
            <a:r>
              <a:rPr lang="en-US" sz="2599" i="1" dirty="0" err="1">
                <a:solidFill>
                  <a:srgbClr val="000000"/>
                </a:solidFill>
                <a:latin typeface="Canva Sans Italics"/>
                <a:ea typeface="Canva Sans Italics"/>
                <a:cs typeface="Canva Sans Italics"/>
                <a:sym typeface="Canva Sans Italics"/>
              </a:rPr>
              <a:t>möchte</a:t>
            </a:r>
            <a:r>
              <a:rPr lang="en-US" sz="2599" i="1" dirty="0">
                <a:solidFill>
                  <a:srgbClr val="000000"/>
                </a:solidFill>
                <a:latin typeface="Canva Sans Italics"/>
                <a:ea typeface="Canva Sans Italics"/>
                <a:cs typeface="Canva Sans Italics"/>
                <a:sym typeface="Canva Sans Italics"/>
              </a:rPr>
              <a:t> Sie </a:t>
            </a:r>
            <a:r>
              <a:rPr lang="en-US" sz="2599" i="1" dirty="0" err="1">
                <a:solidFill>
                  <a:srgbClr val="000000"/>
                </a:solidFill>
                <a:latin typeface="Canva Sans Italics"/>
                <a:ea typeface="Canva Sans Italics"/>
                <a:cs typeface="Canva Sans Italics"/>
                <a:sym typeface="Canva Sans Italics"/>
              </a:rPr>
              <a:t>fragen</a:t>
            </a:r>
            <a:r>
              <a:rPr lang="en-US" sz="2599" i="1" dirty="0">
                <a:solidFill>
                  <a:srgbClr val="000000"/>
                </a:solidFill>
                <a:latin typeface="Canva Sans Italics"/>
                <a:ea typeface="Canva Sans Italics"/>
                <a:cs typeface="Canva Sans Italics"/>
                <a:sym typeface="Canva Sans Italics"/>
              </a:rPr>
              <a:t>, </a:t>
            </a:r>
            <a:r>
              <a:rPr lang="en-US" sz="2599" i="1" dirty="0" err="1">
                <a:solidFill>
                  <a:srgbClr val="000000"/>
                </a:solidFill>
                <a:latin typeface="Canva Sans Italics"/>
                <a:ea typeface="Canva Sans Italics"/>
                <a:cs typeface="Canva Sans Italics"/>
                <a:sym typeface="Canva Sans Italics"/>
              </a:rPr>
              <a:t>ob</a:t>
            </a:r>
            <a:r>
              <a:rPr lang="en-US" sz="2599" i="1" dirty="0">
                <a:solidFill>
                  <a:srgbClr val="000000"/>
                </a:solidFill>
                <a:latin typeface="Canva Sans Italics"/>
                <a:ea typeface="Canva Sans Italics"/>
                <a:cs typeface="Canva Sans Italics"/>
                <a:sym typeface="Canva Sans Italics"/>
              </a:rPr>
              <a:t> …?“</a:t>
            </a:r>
          </a:p>
          <a:p>
            <a:pPr algn="l">
              <a:lnSpc>
                <a:spcPts val="3639"/>
              </a:lnSpc>
              <a:spcBef>
                <a:spcPct val="0"/>
              </a:spcBef>
            </a:pPr>
            <a:r>
              <a:rPr lang="en-US" sz="2599" i="1" dirty="0">
                <a:solidFill>
                  <a:srgbClr val="000000"/>
                </a:solidFill>
                <a:latin typeface="Canva Sans Italics"/>
                <a:ea typeface="Canva Sans Italics"/>
                <a:cs typeface="Canva Sans Italics"/>
                <a:sym typeface="Canva Sans Italics"/>
              </a:rPr>
              <a:t>„Ich </a:t>
            </a:r>
            <a:r>
              <a:rPr lang="en-US" sz="2599" i="1" dirty="0" err="1">
                <a:solidFill>
                  <a:srgbClr val="000000"/>
                </a:solidFill>
                <a:latin typeface="Canva Sans Italics"/>
                <a:ea typeface="Canva Sans Italics"/>
                <a:cs typeface="Canva Sans Italics"/>
                <a:sym typeface="Canva Sans Italics"/>
              </a:rPr>
              <a:t>hätte</a:t>
            </a:r>
            <a:r>
              <a:rPr lang="en-US" sz="2599" i="1" dirty="0">
                <a:solidFill>
                  <a:srgbClr val="000000"/>
                </a:solidFill>
                <a:latin typeface="Canva Sans Italics"/>
                <a:ea typeface="Canva Sans Italics"/>
                <a:cs typeface="Canva Sans Italics"/>
                <a:sym typeface="Canva Sans Italics"/>
              </a:rPr>
              <a:t>/ </a:t>
            </a:r>
            <a:r>
              <a:rPr lang="en-US" sz="2599" i="1" dirty="0" err="1">
                <a:solidFill>
                  <a:srgbClr val="000000"/>
                </a:solidFill>
                <a:latin typeface="Canva Sans Italics"/>
                <a:ea typeface="Canva Sans Italics"/>
                <a:cs typeface="Canva Sans Italics"/>
                <a:sym typeface="Canva Sans Italics"/>
              </a:rPr>
              <a:t>habe</a:t>
            </a:r>
            <a:r>
              <a:rPr lang="en-US" sz="2599" i="1" dirty="0">
                <a:solidFill>
                  <a:srgbClr val="000000"/>
                </a:solidFill>
                <a:latin typeface="Canva Sans Italics"/>
                <a:ea typeface="Canva Sans Italics"/>
                <a:cs typeface="Canva Sans Italics"/>
                <a:sym typeface="Canva Sans Italics"/>
              </a:rPr>
              <a:t> </a:t>
            </a:r>
            <a:r>
              <a:rPr lang="en-US" sz="2599" i="1" dirty="0" err="1">
                <a:solidFill>
                  <a:srgbClr val="000000"/>
                </a:solidFill>
                <a:latin typeface="Canva Sans Italics"/>
                <a:ea typeface="Canva Sans Italics"/>
                <a:cs typeface="Canva Sans Italics"/>
                <a:sym typeface="Canva Sans Italics"/>
              </a:rPr>
              <a:t>ein</a:t>
            </a:r>
            <a:r>
              <a:rPr lang="en-US" sz="2599" i="1" dirty="0">
                <a:solidFill>
                  <a:srgbClr val="000000"/>
                </a:solidFill>
                <a:latin typeface="Canva Sans Italics"/>
                <a:ea typeface="Canva Sans Italics"/>
                <a:cs typeface="Canva Sans Italics"/>
                <a:sym typeface="Canva Sans Italics"/>
              </a:rPr>
              <a:t> </a:t>
            </a:r>
            <a:r>
              <a:rPr lang="en-US" sz="2599" i="1" dirty="0" err="1">
                <a:solidFill>
                  <a:srgbClr val="000000"/>
                </a:solidFill>
                <a:latin typeface="Canva Sans Italics"/>
                <a:ea typeface="Canva Sans Italics"/>
                <a:cs typeface="Canva Sans Italics"/>
                <a:sym typeface="Canva Sans Italics"/>
              </a:rPr>
              <a:t>paar</a:t>
            </a:r>
            <a:r>
              <a:rPr lang="en-US" sz="2599" i="1" dirty="0">
                <a:solidFill>
                  <a:srgbClr val="000000"/>
                </a:solidFill>
                <a:latin typeface="Canva Sans Italics"/>
                <a:ea typeface="Canva Sans Italics"/>
                <a:cs typeface="Canva Sans Italics"/>
                <a:sym typeface="Canva Sans Italics"/>
              </a:rPr>
              <a:t> </a:t>
            </a:r>
            <a:r>
              <a:rPr lang="en-US" sz="2599" i="1" dirty="0" err="1">
                <a:solidFill>
                  <a:srgbClr val="000000"/>
                </a:solidFill>
                <a:latin typeface="Canva Sans Italics"/>
                <a:ea typeface="Canva Sans Italics"/>
                <a:cs typeface="Canva Sans Italics"/>
                <a:sym typeface="Canva Sans Italics"/>
              </a:rPr>
              <a:t>Fragen</a:t>
            </a:r>
            <a:r>
              <a:rPr lang="en-US" sz="2599" i="1" dirty="0">
                <a:solidFill>
                  <a:srgbClr val="000000"/>
                </a:solidFill>
                <a:latin typeface="Canva Sans Italics"/>
                <a:ea typeface="Canva Sans Italics"/>
                <a:cs typeface="Canva Sans Italics"/>
                <a:sym typeface="Canva Sans Italics"/>
              </a:rPr>
              <a:t> (</a:t>
            </a:r>
            <a:r>
              <a:rPr lang="en-US" sz="2599" i="1" dirty="0" err="1">
                <a:solidFill>
                  <a:srgbClr val="000000"/>
                </a:solidFill>
                <a:latin typeface="Canva Sans Italics"/>
                <a:ea typeface="Canva Sans Italics"/>
                <a:cs typeface="Canva Sans Italics"/>
                <a:sym typeface="Canva Sans Italics"/>
              </a:rPr>
              <a:t>zu</a:t>
            </a:r>
            <a:r>
              <a:rPr lang="en-US" sz="2599" i="1" dirty="0">
                <a:solidFill>
                  <a:srgbClr val="000000"/>
                </a:solidFill>
                <a:latin typeface="Canva Sans Italics"/>
                <a:ea typeface="Canva Sans Italics"/>
                <a:cs typeface="Canva Sans Italics"/>
                <a:sym typeface="Canva Sans Italics"/>
              </a:rPr>
              <a:t> …)“</a:t>
            </a:r>
          </a:p>
          <a:p>
            <a:pPr algn="l">
              <a:lnSpc>
                <a:spcPts val="3639"/>
              </a:lnSpc>
              <a:spcBef>
                <a:spcPct val="0"/>
              </a:spcBef>
            </a:pPr>
            <a:r>
              <a:rPr lang="en-US" sz="2599" dirty="0">
                <a:solidFill>
                  <a:srgbClr val="000000"/>
                </a:solidFill>
                <a:latin typeface="Canva Sans"/>
                <a:ea typeface="Canva Sans"/>
                <a:cs typeface="Canva Sans"/>
                <a:sym typeface="Canva Sans"/>
              </a:rPr>
              <a:t>⟶ „Es </a:t>
            </a:r>
            <a:r>
              <a:rPr lang="en-US" sz="2599" dirty="0" err="1">
                <a:solidFill>
                  <a:srgbClr val="000000"/>
                </a:solidFill>
                <a:latin typeface="Canva Sans"/>
                <a:ea typeface="Canva Sans"/>
                <a:cs typeface="Canva Sans"/>
                <a:sym typeface="Canva Sans"/>
              </a:rPr>
              <a:t>ist</a:t>
            </a:r>
            <a:r>
              <a:rPr lang="en-US" sz="2599" dirty="0">
                <a:solidFill>
                  <a:srgbClr val="000000"/>
                </a:solidFill>
                <a:latin typeface="Canva Sans"/>
                <a:ea typeface="Canva Sans"/>
                <a:cs typeface="Canva Sans"/>
                <a:sym typeface="Canva Sans"/>
              </a:rPr>
              <a:t> mir </a:t>
            </a:r>
            <a:r>
              <a:rPr lang="en-US" sz="2599" dirty="0" err="1">
                <a:solidFill>
                  <a:srgbClr val="000000"/>
                </a:solidFill>
                <a:latin typeface="Canva Sans"/>
                <a:ea typeface="Canva Sans"/>
                <a:cs typeface="Canva Sans"/>
                <a:sym typeface="Canva Sans"/>
              </a:rPr>
              <a:t>leider</a:t>
            </a:r>
            <a:r>
              <a:rPr lang="en-US" sz="2599" dirty="0">
                <a:solidFill>
                  <a:srgbClr val="000000"/>
                </a:solidFill>
                <a:latin typeface="Canva Sans"/>
                <a:ea typeface="Canva Sans"/>
                <a:cs typeface="Canva Sans"/>
                <a:sym typeface="Canva Sans"/>
              </a:rPr>
              <a:t> nicht </a:t>
            </a:r>
            <a:r>
              <a:rPr lang="en-US" sz="2599" dirty="0" err="1">
                <a:solidFill>
                  <a:srgbClr val="000000"/>
                </a:solidFill>
                <a:latin typeface="Canva Sans"/>
                <a:ea typeface="Canva Sans"/>
                <a:cs typeface="Canva Sans"/>
                <a:sym typeface="Canva Sans"/>
              </a:rPr>
              <a:t>möglich</a:t>
            </a:r>
            <a:r>
              <a:rPr lang="en-US" sz="2599" dirty="0">
                <a:solidFill>
                  <a:srgbClr val="000000"/>
                </a:solidFill>
                <a:latin typeface="Canva Sans"/>
                <a:ea typeface="Canva Sans"/>
                <a:cs typeface="Canva Sans"/>
                <a:sym typeface="Canva Sans"/>
              </a:rPr>
              <a:t>, …“</a:t>
            </a:r>
          </a:p>
          <a:p>
            <a:pPr algn="l">
              <a:lnSpc>
                <a:spcPts val="3639"/>
              </a:lnSpc>
              <a:spcBef>
                <a:spcPct val="0"/>
              </a:spcBef>
            </a:pPr>
            <a:r>
              <a:rPr lang="en-US" sz="2599" dirty="0">
                <a:solidFill>
                  <a:srgbClr val="000000"/>
                </a:solidFill>
                <a:latin typeface="Canva Sans"/>
                <a:ea typeface="Canva Sans"/>
                <a:cs typeface="Canva Sans"/>
                <a:sym typeface="Canva Sans"/>
              </a:rPr>
              <a:t>⟶ „Ich bitte um </a:t>
            </a:r>
            <a:r>
              <a:rPr lang="en-US" sz="2599" dirty="0" err="1">
                <a:solidFill>
                  <a:srgbClr val="000000"/>
                </a:solidFill>
                <a:latin typeface="Canva Sans"/>
                <a:ea typeface="Canva Sans"/>
                <a:cs typeface="Canva Sans"/>
                <a:sym typeface="Canva Sans"/>
              </a:rPr>
              <a:t>Ihr</a:t>
            </a:r>
            <a:r>
              <a:rPr lang="en-US" sz="2599" dirty="0">
                <a:solidFill>
                  <a:srgbClr val="000000"/>
                </a:solidFill>
                <a:latin typeface="Canva Sans"/>
                <a:ea typeface="Canva Sans"/>
                <a:cs typeface="Canva Sans"/>
                <a:sym typeface="Canva Sans"/>
              </a:rPr>
              <a:t> </a:t>
            </a:r>
            <a:r>
              <a:rPr lang="en-US" sz="2599" dirty="0" err="1">
                <a:solidFill>
                  <a:srgbClr val="000000"/>
                </a:solidFill>
                <a:latin typeface="Canva Sans"/>
                <a:ea typeface="Canva Sans"/>
                <a:cs typeface="Canva Sans"/>
                <a:sym typeface="Canva Sans"/>
              </a:rPr>
              <a:t>Verständnis</a:t>
            </a:r>
            <a:r>
              <a:rPr lang="en-US" sz="2599" dirty="0">
                <a:solidFill>
                  <a:srgbClr val="000000"/>
                </a:solidFill>
                <a:latin typeface="Canva Sans"/>
                <a:ea typeface="Canva Sans"/>
                <a:cs typeface="Canva Sans"/>
                <a:sym typeface="Canva Sans"/>
              </a:rPr>
              <a:t>.“</a:t>
            </a:r>
          </a:p>
          <a:p>
            <a:pPr algn="l">
              <a:lnSpc>
                <a:spcPts val="3639"/>
              </a:lnSpc>
              <a:spcBef>
                <a:spcPct val="0"/>
              </a:spcBef>
            </a:pPr>
            <a:endParaRPr lang="en-US" sz="2599" dirty="0">
              <a:solidFill>
                <a:srgbClr val="000000"/>
              </a:solidFill>
              <a:latin typeface="Canva Sans"/>
              <a:ea typeface="Canva Sans"/>
              <a:cs typeface="Canva Sans"/>
              <a:sym typeface="Canva Sans"/>
            </a:endParaRPr>
          </a:p>
          <a:p>
            <a:pPr algn="l">
              <a:lnSpc>
                <a:spcPts val="3639"/>
              </a:lnSpc>
              <a:spcBef>
                <a:spcPct val="0"/>
              </a:spcBef>
            </a:pPr>
            <a:endParaRPr lang="en-US" sz="2599" dirty="0">
              <a:solidFill>
                <a:srgbClr val="000000"/>
              </a:solidFill>
              <a:latin typeface="Canva Sans"/>
              <a:ea typeface="Canva Sans"/>
              <a:cs typeface="Canva Sans"/>
              <a:sym typeface="Canva Sans"/>
            </a:endParaRPr>
          </a:p>
          <a:p>
            <a:pPr algn="l">
              <a:lnSpc>
                <a:spcPts val="3639"/>
              </a:lnSpc>
              <a:spcBef>
                <a:spcPct val="0"/>
              </a:spcBef>
            </a:pPr>
            <a:endParaRPr lang="en-US" sz="2599" dirty="0">
              <a:solidFill>
                <a:srgbClr val="000000"/>
              </a:solidFill>
              <a:latin typeface="Canva Sans"/>
              <a:ea typeface="Canva Sans"/>
              <a:cs typeface="Canva Sans"/>
              <a:sym typeface="Canva Sans"/>
            </a:endParaRPr>
          </a:p>
          <a:p>
            <a:pPr>
              <a:lnSpc>
                <a:spcPts val="3639"/>
              </a:lnSpc>
              <a:spcBef>
                <a:spcPct val="0"/>
              </a:spcBef>
            </a:pPr>
            <a:r>
              <a:rPr lang="en-US" sz="2800" dirty="0">
                <a:solidFill>
                  <a:srgbClr val="000000"/>
                </a:solidFill>
                <a:latin typeface="Canva Sans"/>
                <a:ea typeface="Canva Sans"/>
                <a:cs typeface="Canva Sans"/>
                <a:sym typeface="Canva Sans"/>
              </a:rPr>
              <a:t>⟶ </a:t>
            </a:r>
            <a:r>
              <a:rPr lang="en-US" sz="2800" b="1" dirty="0">
                <a:solidFill>
                  <a:srgbClr val="000000"/>
                </a:solidFill>
                <a:latin typeface="Canva Sans Bold"/>
                <a:ea typeface="Canva Sans Bold"/>
                <a:cs typeface="Canva Sans Bold"/>
                <a:sym typeface="Canva Sans Bold"/>
              </a:rPr>
              <a:t>Video:</a:t>
            </a:r>
            <a:r>
              <a:rPr lang="en-US" sz="2800" dirty="0">
                <a:solidFill>
                  <a:srgbClr val="000000"/>
                </a:solidFill>
                <a:latin typeface="Canva Sans"/>
                <a:ea typeface="Canva Sans"/>
                <a:cs typeface="Canva Sans"/>
                <a:sym typeface="Canva Sans"/>
              </a:rPr>
              <a:t> Professor </a:t>
            </a:r>
            <a:r>
              <a:rPr lang="en-US" sz="2800" dirty="0" err="1">
                <a:solidFill>
                  <a:srgbClr val="000000"/>
                </a:solidFill>
                <a:latin typeface="Canva Sans"/>
                <a:ea typeface="Canva Sans"/>
                <a:cs typeface="Canva Sans"/>
                <a:sym typeface="Canva Sans"/>
              </a:rPr>
              <a:t>Vornberger</a:t>
            </a:r>
            <a:r>
              <a:rPr lang="en-US" sz="2800" dirty="0">
                <a:solidFill>
                  <a:srgbClr val="000000"/>
                </a:solidFill>
                <a:latin typeface="Canva Sans"/>
                <a:ea typeface="Canva Sans"/>
                <a:cs typeface="Canva Sans"/>
                <a:sym typeface="Canva Sans"/>
              </a:rPr>
              <a:t> </a:t>
            </a:r>
            <a:r>
              <a:rPr lang="en-US" sz="2800" dirty="0" err="1">
                <a:solidFill>
                  <a:srgbClr val="000000"/>
                </a:solidFill>
                <a:latin typeface="Canva Sans"/>
                <a:ea typeface="Canva Sans"/>
                <a:cs typeface="Canva Sans"/>
                <a:sym typeface="Canva Sans"/>
              </a:rPr>
              <a:t>erklärt</a:t>
            </a:r>
            <a:r>
              <a:rPr lang="en-US" sz="2800" dirty="0">
                <a:solidFill>
                  <a:srgbClr val="000000"/>
                </a:solidFill>
                <a:latin typeface="Canva Sans"/>
                <a:ea typeface="Canva Sans"/>
                <a:cs typeface="Canva Sans"/>
                <a:sym typeface="Canva Sans"/>
              </a:rPr>
              <a:t> das Studium: Wie </a:t>
            </a:r>
            <a:r>
              <a:rPr lang="en-US" sz="2800" dirty="0" err="1">
                <a:solidFill>
                  <a:srgbClr val="000000"/>
                </a:solidFill>
                <a:latin typeface="Canva Sans"/>
                <a:ea typeface="Canva Sans"/>
                <a:cs typeface="Canva Sans"/>
                <a:sym typeface="Canva Sans"/>
              </a:rPr>
              <a:t>schreibe</a:t>
            </a:r>
            <a:r>
              <a:rPr lang="en-US" sz="2800" dirty="0">
                <a:solidFill>
                  <a:srgbClr val="000000"/>
                </a:solidFill>
                <a:latin typeface="Canva Sans"/>
                <a:ea typeface="Canva Sans"/>
                <a:cs typeface="Canva Sans"/>
                <a:sym typeface="Canva Sans"/>
              </a:rPr>
              <a:t> ich </a:t>
            </a:r>
            <a:r>
              <a:rPr lang="en-US" sz="2800" dirty="0" err="1">
                <a:solidFill>
                  <a:srgbClr val="000000"/>
                </a:solidFill>
                <a:latin typeface="Canva Sans"/>
                <a:ea typeface="Canva Sans"/>
                <a:cs typeface="Canva Sans"/>
                <a:sym typeface="Canva Sans"/>
              </a:rPr>
              <a:t>eine</a:t>
            </a:r>
            <a:r>
              <a:rPr lang="en-US" sz="2800" dirty="0">
                <a:solidFill>
                  <a:srgbClr val="000000"/>
                </a:solidFill>
                <a:latin typeface="Canva Sans"/>
                <a:ea typeface="Canva Sans"/>
                <a:cs typeface="Canva Sans"/>
                <a:sym typeface="Canva Sans"/>
              </a:rPr>
              <a:t> E-Mail? </a:t>
            </a:r>
          </a:p>
          <a:p>
            <a:pPr algn="l">
              <a:lnSpc>
                <a:spcPts val="3639"/>
              </a:lnSpc>
              <a:spcBef>
                <a:spcPct val="0"/>
              </a:spcBef>
            </a:pPr>
            <a:endParaRPr lang="en-US" sz="2599" dirty="0">
              <a:solidFill>
                <a:srgbClr val="000000"/>
              </a:solidFill>
              <a:latin typeface="Canva Sans"/>
              <a:ea typeface="Canva Sans"/>
              <a:cs typeface="Canva Sans"/>
              <a:sym typeface="Canva Sans"/>
            </a:endParaRPr>
          </a:p>
        </p:txBody>
      </p:sp>
      <p:sp>
        <p:nvSpPr>
          <p:cNvPr id="6" name="Freeform 5">
            <a:extLst>
              <a:ext uri="{FF2B5EF4-FFF2-40B4-BE49-F238E27FC236}">
                <a16:creationId xmlns:a16="http://schemas.microsoft.com/office/drawing/2014/main" id="{35DF1F6B-2499-3B94-1102-29DBD687890A}"/>
              </a:ext>
            </a:extLst>
          </p:cNvPr>
          <p:cNvSpPr/>
          <p:nvPr/>
        </p:nvSpPr>
        <p:spPr>
          <a:xfrm rot="-103129">
            <a:off x="14359654" y="6533528"/>
            <a:ext cx="1239970" cy="748632"/>
          </a:xfrm>
          <a:custGeom>
            <a:avLst/>
            <a:gdLst/>
            <a:ahLst/>
            <a:cxnLst/>
            <a:rect l="l" t="t" r="r" b="b"/>
            <a:pathLst>
              <a:path w="1239970" h="748632">
                <a:moveTo>
                  <a:pt x="0" y="0"/>
                </a:moveTo>
                <a:lnTo>
                  <a:pt x="1239970" y="0"/>
                </a:lnTo>
                <a:lnTo>
                  <a:pt x="1239970" y="748632"/>
                </a:lnTo>
                <a:lnTo>
                  <a:pt x="0" y="7486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pic>
        <p:nvPicPr>
          <p:cNvPr id="7" name="Grafik 6" descr="Präsentation mit Medien mit einfarbiger Füllung">
            <a:hlinkClick r:id="rId7"/>
            <a:extLst>
              <a:ext uri="{FF2B5EF4-FFF2-40B4-BE49-F238E27FC236}">
                <a16:creationId xmlns:a16="http://schemas.microsoft.com/office/drawing/2014/main" id="{279195AD-13C8-574F-5FB8-C5109B54F6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901539" y="6438900"/>
            <a:ext cx="1551309" cy="15513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1404</Words>
  <Application>Microsoft Office PowerPoint</Application>
  <PresentationFormat>Benutzerdefiniert</PresentationFormat>
  <Paragraphs>174</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Calibri</vt:lpstr>
      <vt:lpstr>Arial</vt:lpstr>
      <vt:lpstr>Canva Sans Italics</vt:lpstr>
      <vt:lpstr>Canva Sans</vt:lpstr>
      <vt:lpstr>Canva Sans 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Studierstrategien</dc:title>
  <cp:lastModifiedBy>Olivia Mannes</cp:lastModifiedBy>
  <cp:revision>10</cp:revision>
  <dcterms:created xsi:type="dcterms:W3CDTF">2006-08-16T00:00:00Z</dcterms:created>
  <dcterms:modified xsi:type="dcterms:W3CDTF">2026-03-24T11:02:15Z</dcterms:modified>
  <dc:identifier>DAG8-XO2tNc</dc:identifier>
</cp:coreProperties>
</file>