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sldIdLst>
    <p:sldId id="2597" r:id="rId2"/>
    <p:sldId id="2685" r:id="rId3"/>
    <p:sldId id="431" r:id="rId4"/>
    <p:sldId id="2642" r:id="rId5"/>
    <p:sldId id="2656" r:id="rId6"/>
    <p:sldId id="2686" r:id="rId7"/>
    <p:sldId id="2617" r:id="rId8"/>
    <p:sldId id="2620" r:id="rId9"/>
    <p:sldId id="2621" r:id="rId10"/>
    <p:sldId id="2624" r:id="rId11"/>
    <p:sldId id="2679" r:id="rId12"/>
    <p:sldId id="2628" r:id="rId13"/>
    <p:sldId id="2655" r:id="rId14"/>
    <p:sldId id="2623" r:id="rId15"/>
    <p:sldId id="2622" r:id="rId16"/>
    <p:sldId id="2657" r:id="rId17"/>
    <p:sldId id="2658" r:id="rId18"/>
    <p:sldId id="2659" r:id="rId19"/>
    <p:sldId id="2660" r:id="rId20"/>
    <p:sldId id="2687" r:id="rId21"/>
    <p:sldId id="2629" r:id="rId22"/>
    <p:sldId id="2634" r:id="rId23"/>
    <p:sldId id="2636" r:id="rId24"/>
    <p:sldId id="2633" r:id="rId25"/>
    <p:sldId id="2632" r:id="rId26"/>
    <p:sldId id="2640" r:id="rId27"/>
    <p:sldId id="2641" r:id="rId28"/>
    <p:sldId id="2631" r:id="rId29"/>
    <p:sldId id="2688" r:id="rId30"/>
    <p:sldId id="2646" r:id="rId31"/>
    <p:sldId id="2630" r:id="rId32"/>
    <p:sldId id="2663" r:id="rId33"/>
    <p:sldId id="2645" r:id="rId34"/>
    <p:sldId id="2682" r:id="rId35"/>
    <p:sldId id="2690" r:id="rId36"/>
    <p:sldId id="2691" r:id="rId37"/>
    <p:sldId id="2689" r:id="rId38"/>
    <p:sldId id="2638" r:id="rId39"/>
    <p:sldId id="2662" r:id="rId40"/>
    <p:sldId id="2650" r:id="rId41"/>
    <p:sldId id="2649" r:id="rId42"/>
    <p:sldId id="2684" r:id="rId43"/>
    <p:sldId id="2648" r:id="rId44"/>
    <p:sldId id="2680" r:id="rId45"/>
    <p:sldId id="2692" r:id="rId46"/>
    <p:sldId id="2652" r:id="rId47"/>
    <p:sldId id="2664" r:id="rId48"/>
    <p:sldId id="274" r:id="rId49"/>
  </p:sldIdLst>
  <p:sldSz cx="12192000" cy="6858000"/>
  <p:notesSz cx="6819900" cy="9918700"/>
  <p:custDataLst>
    <p:tags r:id="rId5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folien" id="{3E6C9EF1-D882-4C55-A08F-244A762B696A}">
          <p14:sldIdLst>
            <p14:sldId id="2597"/>
          </p14:sldIdLst>
        </p14:section>
        <p14:section name="Agenda" id="{96DF2114-22F9-480E-B180-4B3B8C1FF9A2}">
          <p14:sldIdLst/>
        </p14:section>
        <p14:section name="Textfolien" id="{32261FCD-A1CF-421E-AAD7-61F8B72BFF9D}">
          <p14:sldIdLst>
            <p14:sldId id="2685"/>
            <p14:sldId id="431"/>
            <p14:sldId id="2642"/>
            <p14:sldId id="2656"/>
            <p14:sldId id="2686"/>
            <p14:sldId id="2617"/>
            <p14:sldId id="2620"/>
            <p14:sldId id="2621"/>
            <p14:sldId id="2624"/>
            <p14:sldId id="2679"/>
            <p14:sldId id="2628"/>
            <p14:sldId id="2655"/>
            <p14:sldId id="2623"/>
            <p14:sldId id="2622"/>
            <p14:sldId id="2657"/>
            <p14:sldId id="2658"/>
            <p14:sldId id="2659"/>
            <p14:sldId id="2660"/>
            <p14:sldId id="2687"/>
            <p14:sldId id="2629"/>
            <p14:sldId id="2634"/>
            <p14:sldId id="2636"/>
            <p14:sldId id="2633"/>
            <p14:sldId id="2632"/>
            <p14:sldId id="2640"/>
            <p14:sldId id="2641"/>
            <p14:sldId id="2631"/>
            <p14:sldId id="2688"/>
            <p14:sldId id="2646"/>
            <p14:sldId id="2630"/>
            <p14:sldId id="2663"/>
            <p14:sldId id="2645"/>
            <p14:sldId id="2682"/>
            <p14:sldId id="2690"/>
            <p14:sldId id="2691"/>
            <p14:sldId id="2689"/>
            <p14:sldId id="2638"/>
            <p14:sldId id="2662"/>
            <p14:sldId id="2650"/>
            <p14:sldId id="2649"/>
            <p14:sldId id="2684"/>
            <p14:sldId id="2648"/>
            <p14:sldId id="2680"/>
            <p14:sldId id="2692"/>
            <p14:sldId id="2652"/>
            <p14:sldId id="2664"/>
            <p14:sldId id="274"/>
          </p14:sldIdLst>
        </p14:section>
        <p14:section name="Schlussfolien" id="{70B6E138-C28E-4A5D-AAB7-7C10B7242A6D}">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57B22-5C63-B3A2-B1FF-71AE71FCE539}" name="Birgit Reß" initials="BR" userId="S::birgit.ress@uni-a.de::3d2d47bf-c8fe-4cf3-bff2-bfb18177d4d4" providerId="AD"/>
  <p188:author id="{FB493C24-686E-EC92-F83C-E140F7CA7702}" name="Sofia Hilt" initials="SH" userId="S::sofia.hilt@uni-a.de::5380e503-3859-480a-a345-c1539a4571d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B457"/>
    <a:srgbClr val="FF9966"/>
    <a:srgbClr val="BD258F"/>
    <a:srgbClr val="80C535"/>
    <a:srgbClr val="AD007C"/>
    <a:srgbClr val="47DAF7"/>
    <a:srgbClr val="B1B50B"/>
    <a:srgbClr val="9A9A16"/>
    <a:srgbClr val="59A798"/>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0B7C33E-B3DF-4F67-93CD-F8DFB2F92803}">
  <a:tblStyle styleId="{90B7C33E-B3DF-4F67-93CD-F8DFB2F92803}" styleName="Uni Augsburg TableStyle">
    <a:wholeTbl>
      <a:tcTxStyle>
        <a:fontRef idx="minor">
          <a:prstClr val="black"/>
        </a:fontRef>
        <a:schemeClr val="dk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6350" cmpd="sng">
              <a:solidFill>
                <a:schemeClr val="accent1"/>
              </a:solidFill>
            </a:ln>
          </a:insideH>
          <a:insideV>
            <a:ln w="6350" cmpd="sng">
              <a:solidFill>
                <a:schemeClr val="accent1"/>
              </a:solidFill>
            </a:ln>
          </a:insideV>
        </a:tcBdr>
        <a:fill>
          <a:solidFill>
            <a:schemeClr val="lt1"/>
          </a:solidFill>
        </a:fill>
      </a:tcStyle>
    </a:wholeTbl>
    <a:band1H>
      <a:tcStyle>
        <a:tcBdr>
          <a:top>
            <a:ln w="0" cmpd="sng">
              <a:solidFill>
                <a:schemeClr val="accent1"/>
              </a:solidFill>
            </a:ln>
          </a:top>
          <a:bottom>
            <a:ln w="0" cmpd="sng">
              <a:solidFill>
                <a:schemeClr val="accent1"/>
              </a:solidFill>
            </a:ln>
          </a:bottom>
        </a:tcBdr>
        <a:fill>
          <a:solidFill>
            <a:schemeClr val="lt1"/>
          </a:solidFill>
        </a:fill>
      </a:tcStyle>
    </a:band1H>
    <a:band2H>
      <a:tcStyle>
        <a:tcBdr>
          <a:top>
            <a:ln w="0" cmpd="sng">
              <a:solidFill>
                <a:schemeClr val="accent1"/>
              </a:solidFill>
            </a:ln>
          </a:top>
          <a:bottom>
            <a:ln w="0" cmpd="sng">
              <a:solidFill>
                <a:schemeClr val="accent1"/>
              </a:solidFill>
            </a:ln>
          </a:bottom>
        </a:tcBdr>
        <a:fill>
          <a:solidFill>
            <a:schemeClr val="accent1">
              <a:tint val="30000"/>
            </a:schemeClr>
          </a:solidFill>
        </a:fill>
      </a:tcStyle>
    </a:band2H>
    <a:band1V>
      <a:tcStyle>
        <a:tcBdr>
          <a:left>
            <a:ln w="0" cmpd="sng">
              <a:solidFill>
                <a:schemeClr val="accent1"/>
              </a:solidFill>
            </a:ln>
          </a:left>
          <a:right>
            <a:ln w="0" cmpd="sng">
              <a:solidFill>
                <a:schemeClr val="accent1"/>
              </a:solidFill>
            </a:ln>
          </a:right>
        </a:tcBdr>
        <a:fill>
          <a:solidFill>
            <a:schemeClr val="lt1"/>
          </a:solidFill>
        </a:fill>
      </a:tcStyle>
    </a:band1V>
    <a:band2V>
      <a:tcStyle>
        <a:tcBdr>
          <a:left>
            <a:ln w="0" cmpd="sng">
              <a:solidFill>
                <a:schemeClr val="accent1"/>
              </a:solidFill>
            </a:ln>
          </a:left>
          <a:right>
            <a:ln w="0" cmpd="sng">
              <a:solidFill>
                <a:schemeClr val="accent1"/>
              </a:solidFill>
            </a:ln>
          </a:right>
        </a:tcBdr>
        <a:fill>
          <a:solidFill>
            <a:schemeClr val="accent1">
              <a:tint val="30000"/>
            </a:schemeClr>
          </a:solidFill>
        </a:fill>
      </a:tcStyle>
    </a:band2V>
    <a:lastCol>
      <a:tcTxStyle b="off">
        <a:fontRef idx="minor">
          <a:prstClr val="black"/>
        </a:fontRef>
        <a:schemeClr val="lt1"/>
      </a:tcTxStyle>
      <a:tcStyle>
        <a:tcBdr>
          <a:insideH>
            <a:ln w="6350" cmpd="sng">
              <a:solidFill>
                <a:schemeClr val="dk2">
                  <a:tint val="30000"/>
                </a:schemeClr>
              </a:solidFill>
            </a:ln>
          </a:insideH>
        </a:tcBdr>
        <a:fill>
          <a:solidFill>
            <a:schemeClr val="dk2">
              <a:lumMod val="75000"/>
            </a:schemeClr>
          </a:solidFill>
        </a:fill>
      </a:tcStyle>
    </a:lastCol>
    <a:firstCol>
      <a:tcTxStyle b="off">
        <a:fontRef idx="minor">
          <a:prstClr val="black"/>
        </a:fontRef>
        <a:schemeClr val="lt1"/>
      </a:tcTxStyle>
      <a:tcStyle>
        <a:tcBdr>
          <a:insideH>
            <a:ln w="6350" cmpd="sng">
              <a:solidFill>
                <a:schemeClr val="dk2">
                  <a:tint val="30000"/>
                </a:schemeClr>
              </a:solidFill>
            </a:ln>
          </a:insideH>
        </a:tcBdr>
        <a:fill>
          <a:solidFill>
            <a:schemeClr val="dk2"/>
          </a:solidFill>
        </a:fill>
      </a:tcStyle>
    </a:firstCol>
    <a:lastRow>
      <a:tcTxStyle b="off">
        <a:fontRef idx="minor">
          <a:prstClr val="black"/>
        </a:fontRef>
        <a:schemeClr val="lt1"/>
      </a:tcTxStyle>
      <a:tcStyle>
        <a:tcBdr>
          <a:top>
            <a:ln w="6350" cmpd="sng">
              <a:solidFill>
                <a:schemeClr val="dk2">
                  <a:tint val="30000"/>
                </a:schemeClr>
              </a:solidFill>
            </a:ln>
          </a:top>
          <a:insideV>
            <a:ln w="6350" cmpd="sng">
              <a:solidFill>
                <a:schemeClr val="dk2">
                  <a:tint val="30000"/>
                </a:schemeClr>
              </a:solidFill>
            </a:ln>
          </a:insideV>
        </a:tcBdr>
        <a:fill>
          <a:solidFill>
            <a:schemeClr val="dk2">
              <a:lumMod val="75000"/>
            </a:schemeClr>
          </a:solidFill>
        </a:fill>
      </a:tcStyle>
    </a:lastRow>
    <a:firstRow>
      <a:tcTxStyle b="off">
        <a:fontRef idx="minor">
          <a:prstClr val="black"/>
        </a:fontRef>
        <a:schemeClr val="lt1"/>
      </a:tcTxStyle>
      <a:tcStyle>
        <a:tcBdr>
          <a:bottom>
            <a:ln w="6350" cmpd="sng">
              <a:solidFill>
                <a:schemeClr val="dk2">
                  <a:tint val="40000"/>
                </a:schemeClr>
              </a:solidFill>
            </a:ln>
          </a:bottom>
          <a:insideV>
            <a:ln w="6350" cmpd="sng">
              <a:solidFill>
                <a:schemeClr val="dk2">
                  <a:tint val="40000"/>
                </a:schemeClr>
              </a:solidFill>
            </a:ln>
          </a:insideV>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92495" autoAdjust="0"/>
  </p:normalViewPr>
  <p:slideViewPr>
    <p:cSldViewPr snapToGrid="0">
      <p:cViewPr varScale="1">
        <p:scale>
          <a:sx n="117" d="100"/>
          <a:sy n="117" d="100"/>
        </p:scale>
        <p:origin x="606" y="108"/>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Lst>
  </p:outlin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_rels/viewProps.xml.rels><?xml version="1.0" encoding="UTF-8" standalone="yes"?>
<Relationships xmlns="http://schemas.openxmlformats.org/package/2006/relationships"><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9" Type="http://schemas.openxmlformats.org/officeDocument/2006/relationships/slide" Target="slides/slide41.xml"/><Relationship Id="rId21" Type="http://schemas.openxmlformats.org/officeDocument/2006/relationships/slide" Target="slides/slide22.xml"/><Relationship Id="rId34" Type="http://schemas.openxmlformats.org/officeDocument/2006/relationships/slide" Target="slides/slide36.xml"/><Relationship Id="rId42" Type="http://schemas.openxmlformats.org/officeDocument/2006/relationships/slide" Target="slides/slide44.xml"/><Relationship Id="rId7" Type="http://schemas.openxmlformats.org/officeDocument/2006/relationships/slide" Target="slides/slide8.xml"/><Relationship Id="rId2" Type="http://schemas.openxmlformats.org/officeDocument/2006/relationships/slide" Target="slides/slide3.xml"/><Relationship Id="rId16" Type="http://schemas.openxmlformats.org/officeDocument/2006/relationships/slide" Target="slides/slide17.xml"/><Relationship Id="rId29" Type="http://schemas.openxmlformats.org/officeDocument/2006/relationships/slide" Target="slides/slide30.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37" Type="http://schemas.openxmlformats.org/officeDocument/2006/relationships/slide" Target="slides/slide39.xml"/><Relationship Id="rId40" Type="http://schemas.openxmlformats.org/officeDocument/2006/relationships/slide" Target="slides/slide42.xml"/><Relationship Id="rId45" Type="http://schemas.openxmlformats.org/officeDocument/2006/relationships/slide" Target="slides/slide47.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8.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4" Type="http://schemas.openxmlformats.org/officeDocument/2006/relationships/slide" Target="slides/slide46.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7.xml"/><Relationship Id="rId43" Type="http://schemas.openxmlformats.org/officeDocument/2006/relationships/slide" Target="slides/slide45.xml"/><Relationship Id="rId8" Type="http://schemas.openxmlformats.org/officeDocument/2006/relationships/slide" Target="slides/slide9.xml"/><Relationship Id="rId3" Type="http://schemas.openxmlformats.org/officeDocument/2006/relationships/slide" Target="slides/slide4.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40.xml"/><Relationship Id="rId20" Type="http://schemas.openxmlformats.org/officeDocument/2006/relationships/slide" Target="slides/slide21.xml"/><Relationship Id="rId41"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55290" cy="49765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63032" y="2"/>
            <a:ext cx="2955290" cy="497658"/>
          </a:xfrm>
          <a:prstGeom prst="rect">
            <a:avLst/>
          </a:prstGeom>
        </p:spPr>
        <p:txBody>
          <a:bodyPr vert="horz" lIns="91440" tIns="45720" rIns="91440" bIns="45720" rtlCol="0"/>
          <a:lstStyle>
            <a:lvl1pPr algn="r">
              <a:defRPr sz="1200">
                <a:latin typeface="Arial" panose="020B0604020202020204" pitchFamily="34" charset="0"/>
              </a:defRPr>
            </a:lvl1pPr>
          </a:lstStyle>
          <a:p>
            <a:fld id="{39AABD0E-3101-4564-9EFF-B3BBF32EA978}" type="datetimeFigureOut">
              <a:rPr lang="de-DE" smtClean="0"/>
              <a:pPr/>
              <a:t>24.03.2026</a:t>
            </a:fld>
            <a:endParaRPr lang="de-DE" dirty="0"/>
          </a:p>
        </p:txBody>
      </p:sp>
      <p:sp>
        <p:nvSpPr>
          <p:cNvPr id="4" name="Folienbildplatzhalt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1990" y="4773374"/>
            <a:ext cx="5455920" cy="3905489"/>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atin typeface="Arial" panose="020B0604020202020204" pitchFamily="34" charset="0"/>
              </a:defRPr>
            </a:lvl1pPr>
          </a:lstStyle>
          <a:p>
            <a:fld id="{7EA06E4F-8004-4186-852A-627D056050BA}" type="slidenum">
              <a:rPr lang="de-DE" smtClean="0"/>
              <a:pPr/>
              <a:t>‹Nr.›</a:t>
            </a:fld>
            <a:endParaRPr lang="de-DE" dirty="0"/>
          </a:p>
        </p:txBody>
      </p:sp>
    </p:spTree>
    <p:extLst>
      <p:ext uri="{BB962C8B-B14F-4D97-AF65-F5344CB8AC3E}">
        <p14:creationId xmlns:p14="http://schemas.microsoft.com/office/powerpoint/2010/main" val="1673011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t>1</a:t>
            </a:fld>
            <a:endParaRPr lang="de-DE"/>
          </a:p>
        </p:txBody>
      </p:sp>
    </p:spTree>
    <p:extLst>
      <p:ext uri="{BB962C8B-B14F-4D97-AF65-F5344CB8AC3E}">
        <p14:creationId xmlns:p14="http://schemas.microsoft.com/office/powerpoint/2010/main" val="255258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17</a:t>
            </a:fld>
            <a:endParaRPr lang="de-DE" dirty="0"/>
          </a:p>
        </p:txBody>
      </p:sp>
    </p:spTree>
    <p:extLst>
      <p:ext uri="{BB962C8B-B14F-4D97-AF65-F5344CB8AC3E}">
        <p14:creationId xmlns:p14="http://schemas.microsoft.com/office/powerpoint/2010/main" val="1156169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18</a:t>
            </a:fld>
            <a:endParaRPr lang="de-DE" dirty="0"/>
          </a:p>
        </p:txBody>
      </p:sp>
    </p:spTree>
    <p:extLst>
      <p:ext uri="{BB962C8B-B14F-4D97-AF65-F5344CB8AC3E}">
        <p14:creationId xmlns:p14="http://schemas.microsoft.com/office/powerpoint/2010/main" val="18629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19</a:t>
            </a:fld>
            <a:endParaRPr lang="de-DE" dirty="0"/>
          </a:p>
        </p:txBody>
      </p:sp>
    </p:spTree>
    <p:extLst>
      <p:ext uri="{BB962C8B-B14F-4D97-AF65-F5344CB8AC3E}">
        <p14:creationId xmlns:p14="http://schemas.microsoft.com/office/powerpoint/2010/main" val="3075583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22</a:t>
            </a:fld>
            <a:endParaRPr lang="de-DE" dirty="0"/>
          </a:p>
        </p:txBody>
      </p:sp>
    </p:spTree>
    <p:extLst>
      <p:ext uri="{BB962C8B-B14F-4D97-AF65-F5344CB8AC3E}">
        <p14:creationId xmlns:p14="http://schemas.microsoft.com/office/powerpoint/2010/main" val="178337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23</a:t>
            </a:fld>
            <a:endParaRPr lang="de-DE" dirty="0"/>
          </a:p>
        </p:txBody>
      </p:sp>
    </p:spTree>
    <p:extLst>
      <p:ext uri="{BB962C8B-B14F-4D97-AF65-F5344CB8AC3E}">
        <p14:creationId xmlns:p14="http://schemas.microsoft.com/office/powerpoint/2010/main" val="3935193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24</a:t>
            </a:fld>
            <a:endParaRPr lang="de-DE" dirty="0"/>
          </a:p>
        </p:txBody>
      </p:sp>
    </p:spTree>
    <p:extLst>
      <p:ext uri="{BB962C8B-B14F-4D97-AF65-F5344CB8AC3E}">
        <p14:creationId xmlns:p14="http://schemas.microsoft.com/office/powerpoint/2010/main" val="3407103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25</a:t>
            </a:fld>
            <a:endParaRPr lang="de-DE" dirty="0"/>
          </a:p>
        </p:txBody>
      </p:sp>
    </p:spTree>
    <p:extLst>
      <p:ext uri="{BB962C8B-B14F-4D97-AF65-F5344CB8AC3E}">
        <p14:creationId xmlns:p14="http://schemas.microsoft.com/office/powerpoint/2010/main" val="17754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26</a:t>
            </a:fld>
            <a:endParaRPr lang="de-DE" dirty="0"/>
          </a:p>
        </p:txBody>
      </p:sp>
    </p:spTree>
    <p:extLst>
      <p:ext uri="{BB962C8B-B14F-4D97-AF65-F5344CB8AC3E}">
        <p14:creationId xmlns:p14="http://schemas.microsoft.com/office/powerpoint/2010/main" val="415792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27</a:t>
            </a:fld>
            <a:endParaRPr lang="de-DE" dirty="0"/>
          </a:p>
        </p:txBody>
      </p:sp>
    </p:spTree>
    <p:extLst>
      <p:ext uri="{BB962C8B-B14F-4D97-AF65-F5344CB8AC3E}">
        <p14:creationId xmlns:p14="http://schemas.microsoft.com/office/powerpoint/2010/main" val="2303455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28</a:t>
            </a:fld>
            <a:endParaRPr lang="de-DE" dirty="0"/>
          </a:p>
        </p:txBody>
      </p:sp>
    </p:spTree>
    <p:extLst>
      <p:ext uri="{BB962C8B-B14F-4D97-AF65-F5344CB8AC3E}">
        <p14:creationId xmlns:p14="http://schemas.microsoft.com/office/powerpoint/2010/main" val="195634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Wer hat schon ein Zimmer? Wer sucht noch?</a:t>
            </a:r>
          </a:p>
        </p:txBody>
      </p:sp>
      <p:sp>
        <p:nvSpPr>
          <p:cNvPr id="4" name="Foliennummernplatzhalter 3"/>
          <p:cNvSpPr>
            <a:spLocks noGrp="1"/>
          </p:cNvSpPr>
          <p:nvPr>
            <p:ph type="sldNum" sz="quarter" idx="5"/>
          </p:nvPr>
        </p:nvSpPr>
        <p:spPr/>
        <p:txBody>
          <a:bodyPr/>
          <a:lstStyle/>
          <a:p>
            <a:fld id="{7EA06E4F-8004-4186-852A-627D056050BA}" type="slidenum">
              <a:rPr lang="de-DE" smtClean="0"/>
              <a:pPr/>
              <a:t>6</a:t>
            </a:fld>
            <a:endParaRPr lang="de-DE" dirty="0"/>
          </a:p>
        </p:txBody>
      </p:sp>
    </p:spTree>
    <p:extLst>
      <p:ext uri="{BB962C8B-B14F-4D97-AF65-F5344CB8AC3E}">
        <p14:creationId xmlns:p14="http://schemas.microsoft.com/office/powerpoint/2010/main" val="317325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30</a:t>
            </a:fld>
            <a:endParaRPr lang="de-DE" dirty="0"/>
          </a:p>
        </p:txBody>
      </p:sp>
    </p:spTree>
    <p:extLst>
      <p:ext uri="{BB962C8B-B14F-4D97-AF65-F5344CB8AC3E}">
        <p14:creationId xmlns:p14="http://schemas.microsoft.com/office/powerpoint/2010/main" val="36236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32</a:t>
            </a:fld>
            <a:endParaRPr lang="de-DE" dirty="0"/>
          </a:p>
        </p:txBody>
      </p:sp>
    </p:spTree>
    <p:extLst>
      <p:ext uri="{BB962C8B-B14F-4D97-AF65-F5344CB8AC3E}">
        <p14:creationId xmlns:p14="http://schemas.microsoft.com/office/powerpoint/2010/main" val="1635648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33</a:t>
            </a:fld>
            <a:endParaRPr lang="de-DE" dirty="0"/>
          </a:p>
        </p:txBody>
      </p:sp>
    </p:spTree>
    <p:extLst>
      <p:ext uri="{BB962C8B-B14F-4D97-AF65-F5344CB8AC3E}">
        <p14:creationId xmlns:p14="http://schemas.microsoft.com/office/powerpoint/2010/main" val="4227324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35</a:t>
            </a:fld>
            <a:endParaRPr lang="de-DE" dirty="0"/>
          </a:p>
        </p:txBody>
      </p:sp>
    </p:spTree>
    <p:extLst>
      <p:ext uri="{BB962C8B-B14F-4D97-AF65-F5344CB8AC3E}">
        <p14:creationId xmlns:p14="http://schemas.microsoft.com/office/powerpoint/2010/main" val="2748479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41</a:t>
            </a:fld>
            <a:endParaRPr lang="de-DE" dirty="0"/>
          </a:p>
        </p:txBody>
      </p:sp>
    </p:spTree>
    <p:extLst>
      <p:ext uri="{BB962C8B-B14F-4D97-AF65-F5344CB8AC3E}">
        <p14:creationId xmlns:p14="http://schemas.microsoft.com/office/powerpoint/2010/main" val="2417140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6E9A-16F9-52CC-97D4-6606606C5C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74B597-D400-F8F3-E4C8-FF55E9147B3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0B4D0C96-514B-7AAE-3002-0D10DBF0E90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AEC7B8A-9556-FBBD-7691-25243B95B834}"/>
              </a:ext>
            </a:extLst>
          </p:cNvPr>
          <p:cNvSpPr>
            <a:spLocks noGrp="1"/>
          </p:cNvSpPr>
          <p:nvPr>
            <p:ph type="sldNum" sz="quarter" idx="5"/>
          </p:nvPr>
        </p:nvSpPr>
        <p:spPr/>
        <p:txBody>
          <a:bodyPr/>
          <a:lstStyle/>
          <a:p>
            <a:fld id="{7EA06E4F-8004-4186-852A-627D056050BA}" type="slidenum">
              <a:rPr lang="de-DE" smtClean="0"/>
              <a:pPr/>
              <a:t>42</a:t>
            </a:fld>
            <a:endParaRPr lang="de-DE" dirty="0"/>
          </a:p>
        </p:txBody>
      </p:sp>
    </p:spTree>
    <p:extLst>
      <p:ext uri="{BB962C8B-B14F-4D97-AF65-F5344CB8AC3E}">
        <p14:creationId xmlns:p14="http://schemas.microsoft.com/office/powerpoint/2010/main" val="1223072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43</a:t>
            </a:fld>
            <a:endParaRPr lang="de-DE" dirty="0"/>
          </a:p>
        </p:txBody>
      </p:sp>
    </p:spTree>
    <p:extLst>
      <p:ext uri="{BB962C8B-B14F-4D97-AF65-F5344CB8AC3E}">
        <p14:creationId xmlns:p14="http://schemas.microsoft.com/office/powerpoint/2010/main" val="151196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44</a:t>
            </a:fld>
            <a:endParaRPr lang="de-DE" dirty="0"/>
          </a:p>
        </p:txBody>
      </p:sp>
    </p:spTree>
    <p:extLst>
      <p:ext uri="{BB962C8B-B14F-4D97-AF65-F5344CB8AC3E}">
        <p14:creationId xmlns:p14="http://schemas.microsoft.com/office/powerpoint/2010/main" val="422267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7DA2B-8B69-05E3-04D4-B510227912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6A2273-7BB1-0FC6-E4F7-C123A2967EA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B7AE452-9565-5BE4-3AA1-2D389CB9B59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C6E3F3-AF93-579F-596E-76B65993694A}"/>
              </a:ext>
            </a:extLst>
          </p:cNvPr>
          <p:cNvSpPr>
            <a:spLocks noGrp="1"/>
          </p:cNvSpPr>
          <p:nvPr>
            <p:ph type="sldNum" sz="quarter" idx="5"/>
          </p:nvPr>
        </p:nvSpPr>
        <p:spPr/>
        <p:txBody>
          <a:bodyPr/>
          <a:lstStyle/>
          <a:p>
            <a:fld id="{7EA06E4F-8004-4186-852A-627D056050BA}" type="slidenum">
              <a:rPr lang="de-DE" smtClean="0"/>
              <a:pPr/>
              <a:t>45</a:t>
            </a:fld>
            <a:endParaRPr lang="de-DE" dirty="0"/>
          </a:p>
        </p:txBody>
      </p:sp>
    </p:spTree>
    <p:extLst>
      <p:ext uri="{BB962C8B-B14F-4D97-AF65-F5344CB8AC3E}">
        <p14:creationId xmlns:p14="http://schemas.microsoft.com/office/powerpoint/2010/main" val="650724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47</a:t>
            </a:fld>
            <a:endParaRPr lang="de-DE" dirty="0"/>
          </a:p>
        </p:txBody>
      </p:sp>
    </p:spTree>
    <p:extLst>
      <p:ext uri="{BB962C8B-B14F-4D97-AF65-F5344CB8AC3E}">
        <p14:creationId xmlns:p14="http://schemas.microsoft.com/office/powerpoint/2010/main" val="173459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Wer hat schon ein Zimmer? Wer sucht noch?</a:t>
            </a:r>
          </a:p>
        </p:txBody>
      </p:sp>
      <p:sp>
        <p:nvSpPr>
          <p:cNvPr id="4" name="Foliennummernplatzhalter 3"/>
          <p:cNvSpPr>
            <a:spLocks noGrp="1"/>
          </p:cNvSpPr>
          <p:nvPr>
            <p:ph type="sldNum" sz="quarter" idx="5"/>
          </p:nvPr>
        </p:nvSpPr>
        <p:spPr/>
        <p:txBody>
          <a:bodyPr/>
          <a:lstStyle/>
          <a:p>
            <a:fld id="{7EA06E4F-8004-4186-852A-627D056050BA}" type="slidenum">
              <a:rPr lang="de-DE" smtClean="0"/>
              <a:pPr/>
              <a:t>7</a:t>
            </a:fld>
            <a:endParaRPr lang="de-DE" dirty="0"/>
          </a:p>
        </p:txBody>
      </p:sp>
    </p:spTree>
    <p:extLst>
      <p:ext uri="{BB962C8B-B14F-4D97-AF65-F5344CB8AC3E}">
        <p14:creationId xmlns:p14="http://schemas.microsoft.com/office/powerpoint/2010/main" val="317325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8</a:t>
            </a:fld>
            <a:endParaRPr lang="de-DE" dirty="0"/>
          </a:p>
        </p:txBody>
      </p:sp>
    </p:spTree>
    <p:extLst>
      <p:ext uri="{BB962C8B-B14F-4D97-AF65-F5344CB8AC3E}">
        <p14:creationId xmlns:p14="http://schemas.microsoft.com/office/powerpoint/2010/main" val="146396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9</a:t>
            </a:fld>
            <a:endParaRPr lang="de-DE" dirty="0"/>
          </a:p>
        </p:txBody>
      </p:sp>
    </p:spTree>
    <p:extLst>
      <p:ext uri="{BB962C8B-B14F-4D97-AF65-F5344CB8AC3E}">
        <p14:creationId xmlns:p14="http://schemas.microsoft.com/office/powerpoint/2010/main" val="2190425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12</a:t>
            </a:fld>
            <a:endParaRPr lang="de-DE" dirty="0"/>
          </a:p>
        </p:txBody>
      </p:sp>
    </p:spTree>
    <p:extLst>
      <p:ext uri="{BB962C8B-B14F-4D97-AF65-F5344CB8AC3E}">
        <p14:creationId xmlns:p14="http://schemas.microsoft.com/office/powerpoint/2010/main" val="1083005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13</a:t>
            </a:fld>
            <a:endParaRPr lang="de-DE" dirty="0"/>
          </a:p>
        </p:txBody>
      </p:sp>
    </p:spTree>
    <p:extLst>
      <p:ext uri="{BB962C8B-B14F-4D97-AF65-F5344CB8AC3E}">
        <p14:creationId xmlns:p14="http://schemas.microsoft.com/office/powerpoint/2010/main" val="2486692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15</a:t>
            </a:fld>
            <a:endParaRPr lang="de-DE" dirty="0"/>
          </a:p>
        </p:txBody>
      </p:sp>
    </p:spTree>
    <p:extLst>
      <p:ext uri="{BB962C8B-B14F-4D97-AF65-F5344CB8AC3E}">
        <p14:creationId xmlns:p14="http://schemas.microsoft.com/office/powerpoint/2010/main" val="412710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16</a:t>
            </a:fld>
            <a:endParaRPr lang="de-DE" dirty="0"/>
          </a:p>
        </p:txBody>
      </p:sp>
    </p:spTree>
    <p:extLst>
      <p:ext uri="{BB962C8B-B14F-4D97-AF65-F5344CB8AC3E}">
        <p14:creationId xmlns:p14="http://schemas.microsoft.com/office/powerpoint/2010/main" val="496351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platzhalt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EE4EC5F-563F-40D7-BF90-104230A53F2C}"/>
              </a:ext>
            </a:extLst>
          </p:cNvPr>
          <p:cNvSpPr>
            <a:spLocks noGrp="1" noMove="1" noResize="1"/>
          </p:cNvSpPr>
          <p:nvPr>
            <p:ph type="pic" sz="quarter" idx="13"/>
            <p:custDataLst>
              <p:tags r:id="rId1"/>
            </p:custDataLst>
          </p:nvPr>
        </p:nvSpPr>
        <p:spPr>
          <a:xfrm>
            <a:off x="1" y="0"/>
            <a:ext cx="12192000" cy="6858000"/>
          </a:xfrm>
          <a:solidFill>
            <a:schemeClr val="accent3"/>
          </a:solidFill>
        </p:spPr>
        <p:txBody>
          <a:bodyPr anchor="ctr"/>
          <a:lstStyle>
            <a:lvl1pPr algn="l">
              <a:defRPr/>
            </a:lvl1pPr>
          </a:lstStyle>
          <a:p>
            <a:r>
              <a:rPr lang="de-DE"/>
              <a:t>Bild durch Klicken auf Symbol hinzufügen</a:t>
            </a:r>
            <a:endParaRPr lang="de-DE" dirty="0"/>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2"/>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315784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nhalte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7" name="Inhaltsplatzhalter 3">
            <a:extLst>
              <a:ext uri="{FF2B5EF4-FFF2-40B4-BE49-F238E27FC236}">
                <a16:creationId xmlns:a16="http://schemas.microsoft.com/office/drawing/2014/main" id="{3098D400-4FAC-4905-8C59-0E75C77468DB}"/>
              </a:ext>
            </a:extLst>
          </p:cNvPr>
          <p:cNvSpPr>
            <a:spLocks noGrp="1"/>
          </p:cNvSpPr>
          <p:nvPr>
            <p:ph sz="half" idx="17"/>
          </p:nvPr>
        </p:nvSpPr>
        <p:spPr>
          <a:xfrm>
            <a:off x="34530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8" name="Inhaltsplatzhalter 3">
            <a:extLst>
              <a:ext uri="{FF2B5EF4-FFF2-40B4-BE49-F238E27FC236}">
                <a16:creationId xmlns:a16="http://schemas.microsoft.com/office/drawing/2014/main" id="{B27D7517-1F80-4410-A024-467AAECFD141}"/>
              </a:ext>
            </a:extLst>
          </p:cNvPr>
          <p:cNvSpPr>
            <a:spLocks noGrp="1"/>
          </p:cNvSpPr>
          <p:nvPr>
            <p:ph sz="half" idx="18"/>
          </p:nvPr>
        </p:nvSpPr>
        <p:spPr>
          <a:xfrm>
            <a:off x="61866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9" name="Inhaltsplatzhalter 3">
            <a:extLst>
              <a:ext uri="{FF2B5EF4-FFF2-40B4-BE49-F238E27FC236}">
                <a16:creationId xmlns:a16="http://schemas.microsoft.com/office/drawing/2014/main" id="{BBA34017-76D9-4ACE-A80A-C4B588141ECE}"/>
              </a:ext>
            </a:extLst>
          </p:cNvPr>
          <p:cNvSpPr>
            <a:spLocks noGrp="1"/>
          </p:cNvSpPr>
          <p:nvPr>
            <p:ph sz="half" idx="19"/>
          </p:nvPr>
        </p:nvSpPr>
        <p:spPr>
          <a:xfrm>
            <a:off x="89202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E1255E67-0CE1-4D27-BC06-DE752AE0041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51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Textplatzhalter 2">
            <a:extLst>
              <a:ext uri="{FF2B5EF4-FFF2-40B4-BE49-F238E27FC236}">
                <a16:creationId xmlns:a16="http://schemas.microsoft.com/office/drawing/2014/main" id="{20E3030E-913B-4F84-A866-3D40507550D2}"/>
              </a:ext>
            </a:extLst>
          </p:cNvPr>
          <p:cNvSpPr>
            <a:spLocks noGrp="1"/>
          </p:cNvSpPr>
          <p:nvPr>
            <p:ph type="body" idx="1"/>
          </p:nvPr>
        </p:nvSpPr>
        <p:spPr>
          <a:xfrm>
            <a:off x="719401" y="1674000"/>
            <a:ext cx="5196001"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5" name="Textplatzhalter 4">
            <a:extLst>
              <a:ext uri="{FF2B5EF4-FFF2-40B4-BE49-F238E27FC236}">
                <a16:creationId xmlns:a16="http://schemas.microsoft.com/office/drawing/2014/main" id="{01D75CB9-FB12-4938-AECC-FDD65377DBD7}"/>
              </a:ext>
            </a:extLst>
          </p:cNvPr>
          <p:cNvSpPr>
            <a:spLocks noGrp="1"/>
          </p:cNvSpPr>
          <p:nvPr>
            <p:ph type="body" sz="quarter" idx="3"/>
          </p:nvPr>
        </p:nvSpPr>
        <p:spPr>
          <a:xfrm>
            <a:off x="6277800" y="1674000"/>
            <a:ext cx="5194800"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7" name="Datumsplatzhalter 6">
            <a:extLst>
              <a:ext uri="{FF2B5EF4-FFF2-40B4-BE49-F238E27FC236}">
                <a16:creationId xmlns:a16="http://schemas.microsoft.com/office/drawing/2014/main" id="{7E19CF50-D445-433B-8DB3-6D9D2A48B3B6}"/>
              </a:ext>
            </a:extLst>
          </p:cNvPr>
          <p:cNvSpPr>
            <a:spLocks noGrp="1"/>
          </p:cNvSpPr>
          <p:nvPr>
            <p:ph type="dt" sz="half" idx="14"/>
          </p:nvPr>
        </p:nvSpPr>
        <p:spPr/>
        <p:txBody>
          <a:bodyPr/>
          <a:lstStyle/>
          <a:p>
            <a:r>
              <a:rPr lang="de-DE"/>
              <a:t>|    15.02.2019</a:t>
            </a:r>
            <a:endParaRPr lang="de-DE" dirty="0"/>
          </a:p>
        </p:txBody>
      </p:sp>
      <p:sp>
        <p:nvSpPr>
          <p:cNvPr id="8" name="Fußzeilenplatzhalter 7">
            <a:extLst>
              <a:ext uri="{FF2B5EF4-FFF2-40B4-BE49-F238E27FC236}">
                <a16:creationId xmlns:a16="http://schemas.microsoft.com/office/drawing/2014/main" id="{27298EEE-A916-45ED-8E8C-5A99A2CDD195}"/>
              </a:ext>
            </a:extLst>
          </p:cNvPr>
          <p:cNvSpPr>
            <a:spLocks noGrp="1"/>
          </p:cNvSpPr>
          <p:nvPr>
            <p:ph type="ftr" sz="quarter" idx="15"/>
          </p:nvPr>
        </p:nvSpPr>
        <p:spPr/>
        <p:txBody>
          <a:bodyPr/>
          <a:lstStyle/>
          <a:p>
            <a:r>
              <a:rPr lang="de-DE"/>
              <a:t>|    Fußzeile Universität Augsburg</a:t>
            </a:r>
            <a:endParaRPr lang="de-DE" dirty="0"/>
          </a:p>
        </p:txBody>
      </p:sp>
      <p:sp>
        <p:nvSpPr>
          <p:cNvPr id="9" name="Foliennummernplatzhalter 8">
            <a:extLst>
              <a:ext uri="{FF2B5EF4-FFF2-40B4-BE49-F238E27FC236}">
                <a16:creationId xmlns:a16="http://schemas.microsoft.com/office/drawing/2014/main" id="{A2A635F8-28ED-4745-BBF2-D3265A40AFA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EE80AB-FF50-477F-94E4-815F7D8EF286}"/>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39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leich plus minus">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C78BD95-A5F9-4798-A3D3-6E0EC108E17C}"/>
              </a:ext>
            </a:extLst>
          </p:cNvPr>
          <p:cNvSpPr/>
          <p:nvPr userDrawn="1"/>
        </p:nvSpPr>
        <p:spPr>
          <a:xfrm>
            <a:off x="719401"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226B967-CF45-45AF-9D6F-CA94823B3B27}"/>
              </a:ext>
            </a:extLst>
          </p:cNvPr>
          <p:cNvSpPr/>
          <p:nvPr userDrawn="1"/>
        </p:nvSpPr>
        <p:spPr>
          <a:xfrm>
            <a:off x="6277200"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3302"/>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0" name="Additionszeichen 9">
            <a:extLst>
              <a:ext uri="{FF2B5EF4-FFF2-40B4-BE49-F238E27FC236}">
                <a16:creationId xmlns:a16="http://schemas.microsoft.com/office/drawing/2014/main" id="{CFE04C63-67E3-4BE5-81AF-4847CD8DBC29}"/>
              </a:ext>
            </a:extLst>
          </p:cNvPr>
          <p:cNvSpPr/>
          <p:nvPr userDrawn="1"/>
        </p:nvSpPr>
        <p:spPr>
          <a:xfrm>
            <a:off x="3131862" y="1725451"/>
            <a:ext cx="371078" cy="371076"/>
          </a:xfrm>
          <a:prstGeom prst="mathPlus">
            <a:avLst>
              <a:gd name="adj1" fmla="val 90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6BDE7D3A-3B28-4B14-9BF1-785A2019FF30}"/>
              </a:ext>
            </a:extLst>
          </p:cNvPr>
          <p:cNvSpPr/>
          <p:nvPr userDrawn="1"/>
        </p:nvSpPr>
        <p:spPr>
          <a:xfrm>
            <a:off x="8741076" y="1892989"/>
            <a:ext cx="26825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3B523A05-811E-4945-9F1C-12DC138DD864}"/>
              </a:ext>
            </a:extLst>
          </p:cNvPr>
          <p:cNvSpPr>
            <a:spLocks noGrp="1"/>
          </p:cNvSpPr>
          <p:nvPr>
            <p:ph type="dt" sz="half" idx="14"/>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63FED06E-0A66-4F07-9CE4-29F9EC589FFF}"/>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429BF6DF-0067-4F7F-8F10-9523911AC1E2}"/>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6" name="Gerader Verbinder 15">
            <a:extLst>
              <a:ext uri="{FF2B5EF4-FFF2-40B4-BE49-F238E27FC236}">
                <a16:creationId xmlns:a16="http://schemas.microsoft.com/office/drawing/2014/main" id="{EE265618-1F87-4DA1-A332-E47A9EFDCFEC}"/>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419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2" name="Textplatzhalter 31">
            <a:extLst>
              <a:ext uri="{FF2B5EF4-FFF2-40B4-BE49-F238E27FC236}">
                <a16:creationId xmlns:a16="http://schemas.microsoft.com/office/drawing/2014/main" id="{87467D8C-1C63-4813-85D1-3AB8DCF20D04}"/>
              </a:ext>
            </a:extLst>
          </p:cNvPr>
          <p:cNvSpPr>
            <a:spLocks noGrp="1"/>
          </p:cNvSpPr>
          <p:nvPr>
            <p:ph type="body" sz="quarter" idx="23"/>
          </p:nvPr>
        </p:nvSpPr>
        <p:spPr>
          <a:xfrm>
            <a:off x="7194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3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3"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51948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platzhalter 32">
            <a:extLst>
              <a:ext uri="{FF2B5EF4-FFF2-40B4-BE49-F238E27FC236}">
                <a16:creationId xmlns:a16="http://schemas.microsoft.com/office/drawing/2014/main" id="{083DABCB-9098-4FFE-9D2A-D32B7B91FE01}"/>
              </a:ext>
            </a:extLst>
          </p:cNvPr>
          <p:cNvSpPr>
            <a:spLocks noGrp="1"/>
          </p:cNvSpPr>
          <p:nvPr>
            <p:ph type="body" sz="quarter" idx="25"/>
          </p:nvPr>
        </p:nvSpPr>
        <p:spPr>
          <a:xfrm>
            <a:off x="62778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2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2"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36" name="Textplatzhalter 35">
            <a:extLst>
              <a:ext uri="{FF2B5EF4-FFF2-40B4-BE49-F238E27FC236}">
                <a16:creationId xmlns:a16="http://schemas.microsoft.com/office/drawing/2014/main" id="{236D5C00-747E-44BB-AD34-A28F6169D48F}"/>
              </a:ext>
            </a:extLst>
          </p:cNvPr>
          <p:cNvSpPr>
            <a:spLocks noGrp="1"/>
          </p:cNvSpPr>
          <p:nvPr>
            <p:ph type="body" sz="quarter" idx="26"/>
          </p:nvPr>
        </p:nvSpPr>
        <p:spPr>
          <a:xfrm>
            <a:off x="6277800" y="2213148"/>
            <a:ext cx="5194800" cy="4104853"/>
          </a:xfrm>
          <a:custGeom>
            <a:avLst/>
            <a:gdLst>
              <a:gd name="connsiteX0" fmla="*/ 0 w 5194800"/>
              <a:gd name="connsiteY0" fmla="*/ 0 h 4104853"/>
              <a:gd name="connsiteX1" fmla="*/ 5194800 w 5194800"/>
              <a:gd name="connsiteY1" fmla="*/ 0 h 4104853"/>
              <a:gd name="connsiteX2" fmla="*/ 5194800 w 5194800"/>
              <a:gd name="connsiteY2" fmla="*/ 3787601 h 4104853"/>
              <a:gd name="connsiteX3" fmla="*/ 4687090 w 5194800"/>
              <a:gd name="connsiteY3" fmla="*/ 4104853 h 4104853"/>
              <a:gd name="connsiteX4" fmla="*/ 0 w 51948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104853">
                <a:moveTo>
                  <a:pt x="0" y="0"/>
                </a:moveTo>
                <a:lnTo>
                  <a:pt x="5194800" y="0"/>
                </a:lnTo>
                <a:lnTo>
                  <a:pt x="5194800" y="3787601"/>
                </a:lnTo>
                <a:lnTo>
                  <a:pt x="46870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Tree>
    <p:extLst>
      <p:ext uri="{BB962C8B-B14F-4D97-AF65-F5344CB8AC3E}">
        <p14:creationId xmlns:p14="http://schemas.microsoft.com/office/powerpoint/2010/main" val="355146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20" name="Textplatzhalter 19">
            <a:extLst>
              <a:ext uri="{FF2B5EF4-FFF2-40B4-BE49-F238E27FC236}">
                <a16:creationId xmlns:a16="http://schemas.microsoft.com/office/drawing/2014/main" id="{B0894B22-1FDE-45F2-A56B-B18FD9C66B37}"/>
              </a:ext>
            </a:extLst>
          </p:cNvPr>
          <p:cNvSpPr>
            <a:spLocks noGrp="1"/>
          </p:cNvSpPr>
          <p:nvPr>
            <p:ph type="body" sz="quarter" idx="23"/>
          </p:nvPr>
        </p:nvSpPr>
        <p:spPr>
          <a:xfrm>
            <a:off x="7194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33444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platzhalter 21">
            <a:extLst>
              <a:ext uri="{FF2B5EF4-FFF2-40B4-BE49-F238E27FC236}">
                <a16:creationId xmlns:a16="http://schemas.microsoft.com/office/drawing/2014/main" id="{0CEFB671-3706-4C04-BB20-9103BC8E1A38}"/>
              </a:ext>
            </a:extLst>
          </p:cNvPr>
          <p:cNvSpPr>
            <a:spLocks noGrp="1"/>
          </p:cNvSpPr>
          <p:nvPr>
            <p:ph type="body" sz="quarter" idx="25"/>
          </p:nvPr>
        </p:nvSpPr>
        <p:spPr>
          <a:xfrm>
            <a:off x="44238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6" name="Textplatzhalter 13">
            <a:extLst>
              <a:ext uri="{FF2B5EF4-FFF2-40B4-BE49-F238E27FC236}">
                <a16:creationId xmlns:a16="http://schemas.microsoft.com/office/drawing/2014/main" id="{DCA64BCA-A541-4E79-ADD7-A9FFBB926F52}"/>
              </a:ext>
            </a:extLst>
          </p:cNvPr>
          <p:cNvSpPr>
            <a:spLocks noGrp="1"/>
          </p:cNvSpPr>
          <p:nvPr>
            <p:ph type="body" sz="quarter" idx="26"/>
          </p:nvPr>
        </p:nvSpPr>
        <p:spPr>
          <a:xfrm>
            <a:off x="4423800" y="2213148"/>
            <a:ext cx="3344400" cy="4104853"/>
          </a:xfrm>
          <a:ln w="6350">
            <a:solidFill>
              <a:schemeClr val="tx2"/>
            </a:solidFill>
          </a:ln>
        </p:spPr>
        <p:txBody>
          <a:bodyPr lIns="144000" tIns="396000" rIns="144000" bIns="144000"/>
          <a:lstStyle/>
          <a:p>
            <a:pPr lvl="0"/>
            <a:r>
              <a:rPr lang="de-DE"/>
              <a:t>Mastertextformat bearbeiten</a:t>
            </a:r>
          </a:p>
        </p:txBody>
      </p:sp>
      <p:sp>
        <p:nvSpPr>
          <p:cNvPr id="25" name="Textplatzhalter 24">
            <a:extLst>
              <a:ext uri="{FF2B5EF4-FFF2-40B4-BE49-F238E27FC236}">
                <a16:creationId xmlns:a16="http://schemas.microsoft.com/office/drawing/2014/main" id="{95058D37-68E1-4A82-B808-35764CBE5B5E}"/>
              </a:ext>
            </a:extLst>
          </p:cNvPr>
          <p:cNvSpPr>
            <a:spLocks noGrp="1"/>
          </p:cNvSpPr>
          <p:nvPr>
            <p:ph type="body" sz="quarter" idx="27"/>
          </p:nvPr>
        </p:nvSpPr>
        <p:spPr>
          <a:xfrm>
            <a:off x="8128200" y="2213148"/>
            <a:ext cx="3344400" cy="4104853"/>
          </a:xfrm>
          <a:custGeom>
            <a:avLst/>
            <a:gdLst>
              <a:gd name="connsiteX0" fmla="*/ 0 w 3344400"/>
              <a:gd name="connsiteY0" fmla="*/ 0 h 4104853"/>
              <a:gd name="connsiteX1" fmla="*/ 3344400 w 3344400"/>
              <a:gd name="connsiteY1" fmla="*/ 0 h 4104853"/>
              <a:gd name="connsiteX2" fmla="*/ 3344400 w 3344400"/>
              <a:gd name="connsiteY2" fmla="*/ 3787601 h 4104853"/>
              <a:gd name="connsiteX3" fmla="*/ 2836690 w 3344400"/>
              <a:gd name="connsiteY3" fmla="*/ 4104853 h 4104853"/>
              <a:gd name="connsiteX4" fmla="*/ 0 w 3344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400" h="4104853">
                <a:moveTo>
                  <a:pt x="0" y="0"/>
                </a:moveTo>
                <a:lnTo>
                  <a:pt x="3344400" y="0"/>
                </a:lnTo>
                <a:lnTo>
                  <a:pt x="3344400" y="3787601"/>
                </a:lnTo>
                <a:lnTo>
                  <a:pt x="28366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
        <p:nvSpPr>
          <p:cNvPr id="23" name="Textplatzhalter 22">
            <a:extLst>
              <a:ext uri="{FF2B5EF4-FFF2-40B4-BE49-F238E27FC236}">
                <a16:creationId xmlns:a16="http://schemas.microsoft.com/office/drawing/2014/main" id="{A8F5B8E2-5AE2-44E5-9AFF-6E7ED94CEB54}"/>
              </a:ext>
            </a:extLst>
          </p:cNvPr>
          <p:cNvSpPr>
            <a:spLocks noGrp="1"/>
          </p:cNvSpPr>
          <p:nvPr>
            <p:ph type="body" sz="quarter" idx="28"/>
          </p:nvPr>
        </p:nvSpPr>
        <p:spPr>
          <a:xfrm>
            <a:off x="81282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2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2"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Tree>
    <p:extLst>
      <p:ext uri="{BB962C8B-B14F-4D97-AF65-F5344CB8AC3E}">
        <p14:creationId xmlns:p14="http://schemas.microsoft.com/office/powerpoint/2010/main" val="291594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16" name="Textplatzhalter 15">
            <a:extLst>
              <a:ext uri="{FF2B5EF4-FFF2-40B4-BE49-F238E27FC236}">
                <a16:creationId xmlns:a16="http://schemas.microsoft.com/office/drawing/2014/main" id="{C31E40C9-C853-4E3D-81EA-DA7129481656}"/>
              </a:ext>
            </a:extLst>
          </p:cNvPr>
          <p:cNvSpPr>
            <a:spLocks noGrp="1"/>
          </p:cNvSpPr>
          <p:nvPr>
            <p:ph type="body" sz="quarter" idx="23"/>
          </p:nvPr>
        </p:nvSpPr>
        <p:spPr>
          <a:xfrm>
            <a:off x="7194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16">
            <a:extLst>
              <a:ext uri="{FF2B5EF4-FFF2-40B4-BE49-F238E27FC236}">
                <a16:creationId xmlns:a16="http://schemas.microsoft.com/office/drawing/2014/main" id="{7127C8F9-E39C-48E0-B578-007D9E2BD2EB}"/>
              </a:ext>
            </a:extLst>
          </p:cNvPr>
          <p:cNvSpPr>
            <a:spLocks noGrp="1"/>
          </p:cNvSpPr>
          <p:nvPr>
            <p:ph type="body" sz="quarter" idx="25"/>
          </p:nvPr>
        </p:nvSpPr>
        <p:spPr>
          <a:xfrm>
            <a:off x="34530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8" name="Textplatzhalter 13">
            <a:extLst>
              <a:ext uri="{FF2B5EF4-FFF2-40B4-BE49-F238E27FC236}">
                <a16:creationId xmlns:a16="http://schemas.microsoft.com/office/drawing/2014/main" id="{305EFEFA-64B4-47B4-B733-1B7CA515EC27}"/>
              </a:ext>
            </a:extLst>
          </p:cNvPr>
          <p:cNvSpPr>
            <a:spLocks noGrp="1"/>
          </p:cNvSpPr>
          <p:nvPr>
            <p:ph type="body" sz="quarter" idx="26"/>
          </p:nvPr>
        </p:nvSpPr>
        <p:spPr>
          <a:xfrm>
            <a:off x="34530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2" name="Textplatzhalter 21">
            <a:extLst>
              <a:ext uri="{FF2B5EF4-FFF2-40B4-BE49-F238E27FC236}">
                <a16:creationId xmlns:a16="http://schemas.microsoft.com/office/drawing/2014/main" id="{70185DFD-9DF1-4A8F-870D-F0572E5D0F8C}"/>
              </a:ext>
            </a:extLst>
          </p:cNvPr>
          <p:cNvSpPr>
            <a:spLocks noGrp="1"/>
          </p:cNvSpPr>
          <p:nvPr>
            <p:ph type="body" sz="quarter" idx="27"/>
          </p:nvPr>
        </p:nvSpPr>
        <p:spPr>
          <a:xfrm>
            <a:off x="61866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3" name="Textplatzhalter 13">
            <a:extLst>
              <a:ext uri="{FF2B5EF4-FFF2-40B4-BE49-F238E27FC236}">
                <a16:creationId xmlns:a16="http://schemas.microsoft.com/office/drawing/2014/main" id="{FA45D731-A6C5-431A-A8B1-288649684510}"/>
              </a:ext>
            </a:extLst>
          </p:cNvPr>
          <p:cNvSpPr>
            <a:spLocks noGrp="1"/>
          </p:cNvSpPr>
          <p:nvPr>
            <p:ph type="body" sz="quarter" idx="28"/>
          </p:nvPr>
        </p:nvSpPr>
        <p:spPr>
          <a:xfrm>
            <a:off x="61866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4" name="Textplatzhalter 23">
            <a:extLst>
              <a:ext uri="{FF2B5EF4-FFF2-40B4-BE49-F238E27FC236}">
                <a16:creationId xmlns:a16="http://schemas.microsoft.com/office/drawing/2014/main" id="{72631360-5D42-4685-83FF-AA8BF842A662}"/>
              </a:ext>
            </a:extLst>
          </p:cNvPr>
          <p:cNvSpPr>
            <a:spLocks noGrp="1"/>
          </p:cNvSpPr>
          <p:nvPr>
            <p:ph type="body" sz="quarter" idx="29"/>
          </p:nvPr>
        </p:nvSpPr>
        <p:spPr>
          <a:xfrm>
            <a:off x="89202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8" name="Textplatzhalter 27">
            <a:extLst>
              <a:ext uri="{FF2B5EF4-FFF2-40B4-BE49-F238E27FC236}">
                <a16:creationId xmlns:a16="http://schemas.microsoft.com/office/drawing/2014/main" id="{2F256FFD-2237-4B88-AEEC-8D8B62C897AF}"/>
              </a:ext>
            </a:extLst>
          </p:cNvPr>
          <p:cNvSpPr>
            <a:spLocks noGrp="1"/>
          </p:cNvSpPr>
          <p:nvPr>
            <p:ph type="body" sz="quarter" idx="30"/>
          </p:nvPr>
        </p:nvSpPr>
        <p:spPr>
          <a:xfrm>
            <a:off x="8920200" y="2213148"/>
            <a:ext cx="2552400" cy="4104853"/>
          </a:xfrm>
          <a:custGeom>
            <a:avLst/>
            <a:gdLst>
              <a:gd name="connsiteX0" fmla="*/ 0 w 2552400"/>
              <a:gd name="connsiteY0" fmla="*/ 0 h 4104853"/>
              <a:gd name="connsiteX1" fmla="*/ 2552400 w 2552400"/>
              <a:gd name="connsiteY1" fmla="*/ 0 h 4104853"/>
              <a:gd name="connsiteX2" fmla="*/ 2552400 w 2552400"/>
              <a:gd name="connsiteY2" fmla="*/ 3787601 h 4104853"/>
              <a:gd name="connsiteX3" fmla="*/ 2044690 w 2552400"/>
              <a:gd name="connsiteY3" fmla="*/ 4104853 h 4104853"/>
              <a:gd name="connsiteX4" fmla="*/ 0 w 2552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400" h="4104853">
                <a:moveTo>
                  <a:pt x="0" y="0"/>
                </a:moveTo>
                <a:lnTo>
                  <a:pt x="2552400" y="0"/>
                </a:lnTo>
                <a:lnTo>
                  <a:pt x="2552400" y="3787601"/>
                </a:lnTo>
                <a:lnTo>
                  <a:pt x="2044690" y="4104853"/>
                </a:lnTo>
                <a:lnTo>
                  <a:pt x="0" y="4104853"/>
                </a:lnTo>
                <a:close/>
              </a:path>
            </a:pathLst>
          </a:custGeom>
          <a:ln w="6350">
            <a:solidFill>
              <a:schemeClr val="tx2"/>
            </a:solidFill>
          </a:ln>
        </p:spPr>
        <p:txBody>
          <a:bodyPr wrap="square" lIns="90000" tIns="396000" rIns="90000" bIns="90000">
            <a:noAutofit/>
          </a:bodyPr>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Tree>
    <p:extLst>
      <p:ext uri="{BB962C8B-B14F-4D97-AF65-F5344CB8AC3E}">
        <p14:creationId xmlns:p14="http://schemas.microsoft.com/office/powerpoint/2010/main" val="3108601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F70A4-ADFE-4708-AB33-8886E4CC1B2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863F26D-D1E9-44DB-B332-96FEC35D8872}"/>
              </a:ext>
            </a:extLst>
          </p:cNvPr>
          <p:cNvSpPr>
            <a:spLocks noGrp="1"/>
          </p:cNvSpPr>
          <p:nvPr>
            <p:ph type="dt" sz="half" idx="10"/>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DE15C926-F79F-46C4-91E5-DDEEE6952DF9}"/>
              </a:ext>
            </a:extLst>
          </p:cNvPr>
          <p:cNvSpPr>
            <a:spLocks noGrp="1"/>
          </p:cNvSpPr>
          <p:nvPr>
            <p:ph type="ftr" sz="quarter" idx="11"/>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52E96900-E160-4F15-8F4F-93A7E009E296}"/>
              </a:ext>
            </a:extLst>
          </p:cNvPr>
          <p:cNvSpPr>
            <a:spLocks noGrp="1"/>
          </p:cNvSpPr>
          <p:nvPr>
            <p:ph type="sldNum" sz="quarter" idx="12"/>
          </p:nvPr>
        </p:nvSpPr>
        <p:spPr/>
        <p:txBody>
          <a:bodyPr/>
          <a:lstStyle/>
          <a:p>
            <a:fld id="{6567D7EC-8799-48C5-898A-08E264972062}" type="slidenum">
              <a:rPr lang="de-DE" smtClean="0"/>
              <a:pPr/>
              <a:t>‹Nr.›</a:t>
            </a:fld>
            <a:endParaRPr lang="de-DE" dirty="0"/>
          </a:p>
        </p:txBody>
      </p:sp>
      <p:cxnSp>
        <p:nvCxnSpPr>
          <p:cNvPr id="6" name="Gerader Verbinder 5">
            <a:extLst>
              <a:ext uri="{FF2B5EF4-FFF2-40B4-BE49-F238E27FC236}">
                <a16:creationId xmlns:a16="http://schemas.microsoft.com/office/drawing/2014/main" id="{E1ECD767-9C3B-4102-881D-A5FAB539895B}"/>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721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15.02.2019</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83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50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31D252A2-F584-4876-A9E7-3A56CDE1456F}"/>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12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Netzwerkmotiv">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5FA92F1-0E1F-49C5-80C9-3365CCE3A9E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500"/>
          <a:stretch/>
        </p:blipFill>
        <p:spPr>
          <a:xfrm>
            <a:off x="0" y="0"/>
            <a:ext cx="12192000" cy="6858000"/>
          </a:xfrm>
          <a:prstGeom prst="rect">
            <a:avLst/>
          </a:prstGeom>
        </p:spPr>
      </p:pic>
      <p:sp>
        <p:nvSpPr>
          <p:cNvPr id="6" name="Rechteck 5">
            <a:extLst>
              <a:ext uri="{FF2B5EF4-FFF2-40B4-BE49-F238E27FC236}">
                <a16:creationId xmlns:a16="http://schemas.microsoft.com/office/drawing/2014/main" id="{1E23F841-7E91-4E34-A0EC-B12AEE41B4E9}"/>
              </a:ext>
            </a:extLst>
          </p:cNvPr>
          <p:cNvSpPr/>
          <p:nvPr userDrawn="1"/>
        </p:nvSpPr>
        <p:spPr>
          <a:xfrm>
            <a:off x="1" y="1"/>
            <a:ext cx="12192000" cy="6858000"/>
          </a:xfrm>
          <a:prstGeom prst="rect">
            <a:avLst/>
          </a:prstGeom>
          <a:gradFill flip="none" rotWithShape="1">
            <a:gsLst>
              <a:gs pos="52000">
                <a:schemeClr val="bg1">
                  <a:alpha val="40000"/>
                </a:schemeClr>
              </a:gs>
              <a:gs pos="0">
                <a:schemeClr val="bg1">
                  <a:alpha val="50000"/>
                </a:schemeClr>
              </a:gs>
              <a:gs pos="7000">
                <a:srgbClr val="FFFFFF">
                  <a:alpha val="0"/>
                </a:srgbClr>
              </a:gs>
              <a:gs pos="100000">
                <a:schemeClr val="bg1">
                  <a:alpha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1"/>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69585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und Bild mit BU-Box">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8" name="Textplatzhalter 7">
            <a:extLst>
              <a:ext uri="{FF2B5EF4-FFF2-40B4-BE49-F238E27FC236}">
                <a16:creationId xmlns:a16="http://schemas.microsoft.com/office/drawing/2014/main" id="{84409322-67A6-4F12-8D72-41A3B5B662E5}"/>
              </a:ext>
            </a:extLst>
          </p:cNvPr>
          <p:cNvSpPr>
            <a:spLocks noGrp="1"/>
          </p:cNvSpPr>
          <p:nvPr>
            <p:ph type="body" sz="quarter" idx="18"/>
          </p:nvPr>
        </p:nvSpPr>
        <p:spPr>
          <a:xfrm>
            <a:off x="6277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942447BE-7F68-43E3-BEF7-C04C0F292080}"/>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0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Inhalt 2/3 Bild mit BU-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33444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Bildplatzhalter 12">
            <a:extLst>
              <a:ext uri="{FF2B5EF4-FFF2-40B4-BE49-F238E27FC236}">
                <a16:creationId xmlns:a16="http://schemas.microsoft.com/office/drawing/2014/main" id="{2C391855-DEE4-4776-816F-9FDFE9169B27}"/>
              </a:ext>
            </a:extLst>
          </p:cNvPr>
          <p:cNvSpPr>
            <a:spLocks noGrp="1"/>
          </p:cNvSpPr>
          <p:nvPr>
            <p:ph type="pic" sz="quarter" idx="18"/>
          </p:nvPr>
        </p:nvSpPr>
        <p:spPr>
          <a:xfrm>
            <a:off x="4423800" y="1674000"/>
            <a:ext cx="7048800" cy="4644000"/>
          </a:xfrm>
          <a:custGeom>
            <a:avLst/>
            <a:gdLst>
              <a:gd name="connsiteX0" fmla="*/ 0 w 7048800"/>
              <a:gd name="connsiteY0" fmla="*/ 0 h 4644000"/>
              <a:gd name="connsiteX1" fmla="*/ 7048800 w 7048800"/>
              <a:gd name="connsiteY1" fmla="*/ 0 h 4644000"/>
              <a:gd name="connsiteX2" fmla="*/ 7048800 w 7048800"/>
              <a:gd name="connsiteY2" fmla="*/ 4326749 h 4644000"/>
              <a:gd name="connsiteX3" fmla="*/ 6541092 w 7048800"/>
              <a:gd name="connsiteY3" fmla="*/ 4644000 h 4644000"/>
              <a:gd name="connsiteX4" fmla="*/ 0 w 7048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800" h="4644000">
                <a:moveTo>
                  <a:pt x="0" y="0"/>
                </a:moveTo>
                <a:lnTo>
                  <a:pt x="7048800" y="0"/>
                </a:lnTo>
                <a:lnTo>
                  <a:pt x="7048800" y="4326749"/>
                </a:lnTo>
                <a:lnTo>
                  <a:pt x="6541092" y="4644000"/>
                </a:lnTo>
                <a:lnTo>
                  <a:pt x="0" y="4644000"/>
                </a:lnTo>
                <a:close/>
              </a:path>
            </a:pathLst>
          </a:custGeom>
          <a:solidFill>
            <a:schemeClr val="accent3"/>
          </a:solidFill>
        </p:spPr>
        <p:txBody>
          <a:bodyPr wrap="square">
            <a:noAutofit/>
          </a:bodyPr>
          <a:lstStyle/>
          <a:p>
            <a:r>
              <a:rPr lang="de-DE"/>
              <a:t>Bild durch Klicken auf Symbol hinzufügen</a:t>
            </a:r>
            <a:endParaRPr lang="de-DE" dirty="0"/>
          </a:p>
        </p:txBody>
      </p:sp>
      <p:sp>
        <p:nvSpPr>
          <p:cNvPr id="15" name="Textplatzhalter 7">
            <a:extLst>
              <a:ext uri="{FF2B5EF4-FFF2-40B4-BE49-F238E27FC236}">
                <a16:creationId xmlns:a16="http://schemas.microsoft.com/office/drawing/2014/main" id="{29A14761-D380-48F1-9D44-45AF488797B5}"/>
              </a:ext>
            </a:extLst>
          </p:cNvPr>
          <p:cNvSpPr>
            <a:spLocks noGrp="1"/>
          </p:cNvSpPr>
          <p:nvPr>
            <p:ph type="body" sz="quarter" idx="19"/>
          </p:nvPr>
        </p:nvSpPr>
        <p:spPr>
          <a:xfrm>
            <a:off x="4423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F97DD6B2-6BB6-4B54-8072-153E6ED7B917}"/>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859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8" name="Bildplatzhalter 7">
            <a:extLst>
              <a:ext uri="{FF2B5EF4-FFF2-40B4-BE49-F238E27FC236}">
                <a16:creationId xmlns:a16="http://schemas.microsoft.com/office/drawing/2014/main" id="{A3D5E979-B6F3-499F-86AC-9DA560B943B7}"/>
              </a:ext>
            </a:extLst>
          </p:cNvPr>
          <p:cNvSpPr>
            <a:spLocks noGrp="1"/>
          </p:cNvSpPr>
          <p:nvPr>
            <p:ph type="pic" sz="quarter" idx="15"/>
          </p:nvPr>
        </p:nvSpPr>
        <p:spPr>
          <a:xfrm>
            <a:off x="719998" y="1674000"/>
            <a:ext cx="5196001" cy="4644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D2178660-43D6-417E-A41D-8A651FD3EDD4}"/>
              </a:ext>
            </a:extLst>
          </p:cNvPr>
          <p:cNvSpPr>
            <a:spLocks noGrp="1"/>
          </p:cNvSpPr>
          <p:nvPr>
            <p:ph type="dt" sz="half" idx="16"/>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6277E495-745A-4917-9709-76F024A90BD8}"/>
              </a:ext>
            </a:extLst>
          </p:cNvPr>
          <p:cNvSpPr>
            <a:spLocks noGrp="1"/>
          </p:cNvSpPr>
          <p:nvPr>
            <p:ph type="ftr" sz="quarter" idx="17"/>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1E2D2E99-9111-4AFA-AFB3-76CD71D81FE1}"/>
              </a:ext>
            </a:extLst>
          </p:cNvPr>
          <p:cNvSpPr>
            <a:spLocks noGrp="1"/>
          </p:cNvSpPr>
          <p:nvPr>
            <p:ph type="sldNum" sz="quarter" idx="18"/>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2FC171BC-79AF-42BF-84CB-39D216F6E301}"/>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18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107531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01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ei Diagramme">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iagrammplatzhalter 2">
            <a:extLst>
              <a:ext uri="{FF2B5EF4-FFF2-40B4-BE49-F238E27FC236}">
                <a16:creationId xmlns:a16="http://schemas.microsoft.com/office/drawing/2014/main" id="{40153406-C06B-40E8-99C7-229D0C6B031B}"/>
              </a:ext>
            </a:extLst>
          </p:cNvPr>
          <p:cNvSpPr>
            <a:spLocks noGrp="1"/>
          </p:cNvSpPr>
          <p:nvPr>
            <p:ph type="chart" sz="quarter" idx="18"/>
          </p:nvPr>
        </p:nvSpPr>
        <p:spPr>
          <a:xfrm>
            <a:off x="6275400"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Tree>
    <p:extLst>
      <p:ext uri="{BB962C8B-B14F-4D97-AF65-F5344CB8AC3E}">
        <p14:creationId xmlns:p14="http://schemas.microsoft.com/office/powerpoint/2010/main" val="375333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nhalte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5196600" cy="2142000"/>
          </a:xfrm>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15.02.2019</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2">
            <a:extLst>
              <a:ext uri="{FF2B5EF4-FFF2-40B4-BE49-F238E27FC236}">
                <a16:creationId xmlns:a16="http://schemas.microsoft.com/office/drawing/2014/main" id="{270BA7FE-E827-4D39-A048-D4CF86BD7DF7}"/>
              </a:ext>
            </a:extLst>
          </p:cNvPr>
          <p:cNvSpPr>
            <a:spLocks noGrp="1"/>
          </p:cNvSpPr>
          <p:nvPr>
            <p:ph idx="17"/>
          </p:nvPr>
        </p:nvSpPr>
        <p:spPr>
          <a:xfrm>
            <a:off x="6276599" y="1674000"/>
            <a:ext cx="5196600" cy="2142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D99C89F3-D97E-408C-A5DF-94B7F7F34053}"/>
              </a:ext>
            </a:extLst>
          </p:cNvPr>
          <p:cNvSpPr>
            <a:spLocks noGrp="1"/>
          </p:cNvSpPr>
          <p:nvPr>
            <p:ph idx="18"/>
          </p:nvPr>
        </p:nvSpPr>
        <p:spPr>
          <a:xfrm>
            <a:off x="719999" y="4176000"/>
            <a:ext cx="5196600" cy="2142000"/>
          </a:xfrm>
        </p:spPr>
        <p:txBody>
          <a:bodyPr/>
          <a:lstStyle>
            <a:lvl5pPr>
              <a:spcBef>
                <a:spcPts val="2400"/>
              </a:spcBef>
              <a:defRPr/>
            </a:lvl5pPr>
          </a:lstStyle>
          <a:p>
            <a:pPr lvl="0"/>
            <a:r>
              <a:rPr lang="de-DE"/>
              <a:t>Mastertextformat bearbeiten</a:t>
            </a:r>
          </a:p>
        </p:txBody>
      </p:sp>
      <p:sp>
        <p:nvSpPr>
          <p:cNvPr id="14" name="Inhaltsplatzhalter 2">
            <a:extLst>
              <a:ext uri="{FF2B5EF4-FFF2-40B4-BE49-F238E27FC236}">
                <a16:creationId xmlns:a16="http://schemas.microsoft.com/office/drawing/2014/main" id="{DDBCAED4-2F76-438B-B283-1C960E7CC970}"/>
              </a:ext>
            </a:extLst>
          </p:cNvPr>
          <p:cNvSpPr>
            <a:spLocks noGrp="1"/>
          </p:cNvSpPr>
          <p:nvPr>
            <p:ph idx="19"/>
          </p:nvPr>
        </p:nvSpPr>
        <p:spPr>
          <a:xfrm>
            <a:off x="6276599" y="4176000"/>
            <a:ext cx="5196600" cy="2142000"/>
          </a:xfrm>
        </p:spPr>
        <p:txBody>
          <a:bodyPr/>
          <a:lstStyle>
            <a:lvl5pPr>
              <a:spcBef>
                <a:spcPts val="2400"/>
              </a:spcBef>
              <a:defRPr/>
            </a:lvl5pPr>
          </a:lstStyle>
          <a:p>
            <a:pPr lvl="0"/>
            <a:r>
              <a:rPr lang="de-DE"/>
              <a:t>Mastertextformat bearbeiten</a:t>
            </a:r>
          </a:p>
        </p:txBody>
      </p:sp>
    </p:spTree>
    <p:extLst>
      <p:ext uri="{BB962C8B-B14F-4D97-AF65-F5344CB8AC3E}">
        <p14:creationId xmlns:p14="http://schemas.microsoft.com/office/powerpoint/2010/main" val="167231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Inhalt + 3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lvl2pPr marL="216000">
              <a:defRPr/>
            </a:lvl2p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1" y="1674000"/>
            <a:ext cx="2507101"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8" name="Bildplatzhalter 17">
            <a:extLst>
              <a:ext uri="{FF2B5EF4-FFF2-40B4-BE49-F238E27FC236}">
                <a16:creationId xmlns:a16="http://schemas.microsoft.com/office/drawing/2014/main" id="{F465D2CE-6830-4297-983E-F7B43985B9EB}"/>
              </a:ext>
            </a:extLst>
          </p:cNvPr>
          <p:cNvSpPr>
            <a:spLocks noGrp="1"/>
          </p:cNvSpPr>
          <p:nvPr>
            <p:ph type="pic" sz="quarter" idx="18"/>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accent3"/>
          </a:solidFill>
        </p:spPr>
        <p:txBody>
          <a:bodyPr wrap="square">
            <a:noAutofit/>
          </a:bodyPr>
          <a:lstStyle/>
          <a:p>
            <a:r>
              <a:rPr lang="de-DE"/>
              <a:t>Bild durch Klicken auf Symbol hinzufügen</a:t>
            </a:r>
          </a:p>
        </p:txBody>
      </p:sp>
      <p:sp>
        <p:nvSpPr>
          <p:cNvPr id="4" name="Datumsplatzhalter 3">
            <a:extLst>
              <a:ext uri="{FF2B5EF4-FFF2-40B4-BE49-F238E27FC236}">
                <a16:creationId xmlns:a16="http://schemas.microsoft.com/office/drawing/2014/main" id="{CF1A0135-E140-476E-AC43-792A657BCCE9}"/>
              </a:ext>
            </a:extLst>
          </p:cNvPr>
          <p:cNvSpPr>
            <a:spLocks noGrp="1"/>
          </p:cNvSpPr>
          <p:nvPr>
            <p:ph type="dt" sz="half" idx="19"/>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05C46EB0-769F-4170-83B7-93D805106DFD}"/>
              </a:ext>
            </a:extLst>
          </p:cNvPr>
          <p:cNvSpPr>
            <a:spLocks noGrp="1"/>
          </p:cNvSpPr>
          <p:nvPr>
            <p:ph type="ftr" sz="quarter" idx="20"/>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D706C54-FF6D-4951-8C8B-40E294A9C466}"/>
              </a:ext>
            </a:extLst>
          </p:cNvPr>
          <p:cNvSpPr>
            <a:spLocks noGrp="1"/>
          </p:cNvSpPr>
          <p:nvPr>
            <p:ph type="sldNum" sz="quarter" idx="21"/>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7DCF9F49-EFAD-4ACD-99F6-79A884BC2C0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Bildplatzhalter 11">
            <a:extLst>
              <a:ext uri="{FF2B5EF4-FFF2-40B4-BE49-F238E27FC236}">
                <a16:creationId xmlns:a16="http://schemas.microsoft.com/office/drawing/2014/main" id="{903F8E2B-6617-4DB7-991D-50B6D595961B}"/>
              </a:ext>
            </a:extLst>
          </p:cNvPr>
          <p:cNvSpPr>
            <a:spLocks noGrp="1"/>
          </p:cNvSpPr>
          <p:nvPr>
            <p:ph type="pic" sz="quarter" idx="22"/>
          </p:nvPr>
        </p:nvSpPr>
        <p:spPr>
          <a:xfrm>
            <a:off x="8964902" y="1674000"/>
            <a:ext cx="2507101" cy="2232000"/>
          </a:xfrm>
          <a:solidFill>
            <a:schemeClr val="accent3"/>
          </a:solidFill>
        </p:spPr>
        <p:txBody>
          <a:bodyPr/>
          <a:lstStyle/>
          <a:p>
            <a:r>
              <a:rPr lang="de-DE"/>
              <a:t>Bild durch Klicken auf Symbol hinzufügen</a:t>
            </a:r>
          </a:p>
        </p:txBody>
      </p:sp>
    </p:spTree>
    <p:extLst>
      <p:ext uri="{BB962C8B-B14F-4D97-AF65-F5344CB8AC3E}">
        <p14:creationId xmlns:p14="http://schemas.microsoft.com/office/powerpoint/2010/main" val="268590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Inhalt + 2 Bilder + Infobox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0E52A4B2-180F-4635-9822-27508ECE4CE1}"/>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1" name="Textplatzhalter 20">
            <a:extLst>
              <a:ext uri="{FF2B5EF4-FFF2-40B4-BE49-F238E27FC236}">
                <a16:creationId xmlns:a16="http://schemas.microsoft.com/office/drawing/2014/main" id="{6113E644-52D1-4A9A-821D-0ECCD9B110F5}"/>
              </a:ext>
            </a:extLst>
          </p:cNvPr>
          <p:cNvSpPr>
            <a:spLocks noGrp="1"/>
          </p:cNvSpPr>
          <p:nvPr>
            <p:ph type="body" sz="quarter" idx="18"/>
          </p:nvPr>
        </p:nvSpPr>
        <p:spPr>
          <a:xfrm>
            <a:off x="8965200" y="1674000"/>
            <a:ext cx="2507400" cy="4644000"/>
          </a:xfrm>
          <a:custGeom>
            <a:avLst/>
            <a:gdLst>
              <a:gd name="connsiteX0" fmla="*/ 0 w 2507400"/>
              <a:gd name="connsiteY0" fmla="*/ 0 h 4644000"/>
              <a:gd name="connsiteX1" fmla="*/ 2507400 w 2507400"/>
              <a:gd name="connsiteY1" fmla="*/ 0 h 4644000"/>
              <a:gd name="connsiteX2" fmla="*/ 2507400 w 2507400"/>
              <a:gd name="connsiteY2" fmla="*/ 4326749 h 4644000"/>
              <a:gd name="connsiteX3" fmla="*/ 1999692 w 2507400"/>
              <a:gd name="connsiteY3" fmla="*/ 4644000 h 4644000"/>
              <a:gd name="connsiteX4" fmla="*/ 0 w 25074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00" h="4644000">
                <a:moveTo>
                  <a:pt x="0" y="0"/>
                </a:moveTo>
                <a:lnTo>
                  <a:pt x="2507400" y="0"/>
                </a:lnTo>
                <a:lnTo>
                  <a:pt x="2507400" y="4326749"/>
                </a:lnTo>
                <a:lnTo>
                  <a:pt x="1999692" y="4644000"/>
                </a:lnTo>
                <a:lnTo>
                  <a:pt x="0" y="4644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EA2C7DF6-8FA2-4912-8FF1-99CC9F4CBE61}"/>
              </a:ext>
            </a:extLst>
          </p:cNvPr>
          <p:cNvSpPr>
            <a:spLocks noGrp="1"/>
          </p:cNvSpPr>
          <p:nvPr>
            <p:ph type="pic" sz="quarter" idx="17"/>
          </p:nvPr>
        </p:nvSpPr>
        <p:spPr>
          <a:xfrm>
            <a:off x="6277800" y="4086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755965-1525-4E18-8617-459E33E24C0D}"/>
              </a:ext>
            </a:extLst>
          </p:cNvPr>
          <p:cNvSpPr>
            <a:spLocks noGrp="1"/>
          </p:cNvSpPr>
          <p:nvPr>
            <p:ph type="dt" sz="half" idx="19"/>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903B74A0-6721-4460-9913-76B468D904E0}"/>
              </a:ext>
            </a:extLst>
          </p:cNvPr>
          <p:cNvSpPr>
            <a:spLocks noGrp="1"/>
          </p:cNvSpPr>
          <p:nvPr>
            <p:ph type="ftr" sz="quarter" idx="20"/>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586D6DB4-5088-4985-8544-351706B14157}"/>
              </a:ext>
            </a:extLst>
          </p:cNvPr>
          <p:cNvSpPr>
            <a:spLocks noGrp="1"/>
          </p:cNvSpPr>
          <p:nvPr>
            <p:ph type="sldNum" sz="quarter" idx="21"/>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9EFBBC7C-F6A5-4ED9-9C3D-5FC6ABA55624}"/>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324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 Inhalt + 2 Bilder + Infobox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6" name="Textplatzhalter 15">
            <a:extLst>
              <a:ext uri="{FF2B5EF4-FFF2-40B4-BE49-F238E27FC236}">
                <a16:creationId xmlns:a16="http://schemas.microsoft.com/office/drawing/2014/main" id="{DBB234F7-230F-4A75-81B8-34F8EDC64F34}"/>
              </a:ext>
            </a:extLst>
          </p:cNvPr>
          <p:cNvSpPr>
            <a:spLocks noGrp="1"/>
          </p:cNvSpPr>
          <p:nvPr>
            <p:ph type="body" sz="quarter" idx="19"/>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9C55D38B-F3F0-43B2-B18E-7740F748B16D}"/>
              </a:ext>
            </a:extLst>
          </p:cNvPr>
          <p:cNvSpPr>
            <a:spLocks noGrp="1"/>
          </p:cNvSpPr>
          <p:nvPr>
            <p:ph type="pic" sz="quarter" idx="17"/>
          </p:nvPr>
        </p:nvSpPr>
        <p:spPr>
          <a:xfrm>
            <a:off x="8965200" y="1674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2165AC-262C-4D41-9BBC-CEF1D222E566}"/>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1AC9CED4-1736-4B5F-9946-F16664B3DBCE}"/>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5743DCAA-570D-4D10-B77D-08C69D75AE98}"/>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2A81D4EE-867E-46FB-9F0B-6CF938274F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355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oßes Bild mit Infobox">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dirty="0"/>
              <a:t>|    Fußzeile Universität Augsburg</a:t>
            </a:r>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dirty="0"/>
          </a:p>
        </p:txBody>
      </p:sp>
      <p:sp>
        <p:nvSpPr>
          <p:cNvPr id="10" name="Textplatzhalter 9">
            <a:extLst>
              <a:ext uri="{FF2B5EF4-FFF2-40B4-BE49-F238E27FC236}">
                <a16:creationId xmlns:a16="http://schemas.microsoft.com/office/drawing/2014/main" id="{74F5D212-7704-477C-BD10-3A07384061D3}"/>
              </a:ext>
            </a:extLst>
          </p:cNvPr>
          <p:cNvSpPr>
            <a:spLocks noGrp="1"/>
          </p:cNvSpPr>
          <p:nvPr>
            <p:ph type="body" sz="quarter" idx="18"/>
          </p:nvPr>
        </p:nvSpPr>
        <p:spPr>
          <a:xfrm>
            <a:off x="7995554" y="1673999"/>
            <a:ext cx="2760453" cy="3312069"/>
          </a:xfrm>
          <a:solidFill>
            <a:schemeClr val="tx2">
              <a:alpha val="90000"/>
            </a:schemeClr>
          </a:solidFill>
        </p:spPr>
        <p:txBody>
          <a:bodyPr lIns="144000" tIns="144000" rIns="144000" bIns="144000"/>
          <a:lstStyle>
            <a:lvl1pPr>
              <a:defRPr sz="1400">
                <a:solidFill>
                  <a:schemeClr val="bg1"/>
                </a:solidFill>
              </a:defRPr>
            </a:lvl1pPr>
            <a:lvl2pPr marL="180000" indent="-180000">
              <a:spcBef>
                <a:spcPts val="600"/>
              </a:spcBef>
              <a:buClr>
                <a:schemeClr val="bg1"/>
              </a:buClr>
              <a:defRPr sz="1400">
                <a:solidFill>
                  <a:schemeClr val="bg1"/>
                </a:solidFill>
              </a:defRPr>
            </a:lvl2pPr>
            <a:lvl3pPr marL="0" indent="0">
              <a:spcBef>
                <a:spcPts val="600"/>
              </a:spcBef>
              <a:buClr>
                <a:schemeClr val="bg1"/>
              </a:buClr>
              <a:buNone/>
              <a:defRPr sz="1000">
                <a:solidFill>
                  <a:schemeClr val="bg1"/>
                </a:solidFill>
              </a:defRPr>
            </a:lvl3pPr>
            <a:lvl4pPr>
              <a:defRPr sz="1400">
                <a:solidFill>
                  <a:schemeClr val="bg1"/>
                </a:solidFill>
              </a:defRPr>
            </a:lvl4pPr>
            <a:lvl5pPr>
              <a:defRPr sz="1400">
                <a:solidFill>
                  <a:schemeClr val="bg1"/>
                </a:solidFill>
              </a:defRPr>
            </a:lvl5pPr>
          </a:lstStyle>
          <a:p>
            <a:pPr lvl="0"/>
            <a:r>
              <a:rPr lang="de-DE"/>
              <a:t>Mastertextformat bearbeiten</a:t>
            </a:r>
          </a:p>
        </p:txBody>
      </p:sp>
      <p:sp>
        <p:nvSpPr>
          <p:cNvPr id="11" name="Untertitel 2">
            <a:extLst>
              <a:ext uri="{FF2B5EF4-FFF2-40B4-BE49-F238E27FC236}">
                <a16:creationId xmlns:a16="http://schemas.microsoft.com/office/drawing/2014/main" id="{1FA84C09-E8D0-422A-8A0E-45EB49C1D259}"/>
              </a:ext>
            </a:extLst>
          </p:cNvPr>
          <p:cNvSpPr>
            <a:spLocks noGrp="1"/>
          </p:cNvSpPr>
          <p:nvPr>
            <p:ph type="subTitle" idx="19"/>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9" name="Gerader Verbinder 8">
            <a:extLst>
              <a:ext uri="{FF2B5EF4-FFF2-40B4-BE49-F238E27FC236}">
                <a16:creationId xmlns:a16="http://schemas.microsoft.com/office/drawing/2014/main" id="{B3FDBBD4-A883-4636-B808-7CFF5AFDF03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84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_Dual Vortra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5FA92F1-0E1F-49C5-80C9-3365CCE3A9E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500"/>
          <a:stretch/>
        </p:blipFill>
        <p:spPr>
          <a:xfrm>
            <a:off x="0" y="0"/>
            <a:ext cx="12192000" cy="6858000"/>
          </a:xfrm>
          <a:prstGeom prst="rect">
            <a:avLst/>
          </a:prstGeom>
        </p:spPr>
      </p:pic>
      <p:sp>
        <p:nvSpPr>
          <p:cNvPr id="6" name="Rechteck 5">
            <a:extLst>
              <a:ext uri="{FF2B5EF4-FFF2-40B4-BE49-F238E27FC236}">
                <a16:creationId xmlns:a16="http://schemas.microsoft.com/office/drawing/2014/main" id="{1E23F841-7E91-4E34-A0EC-B12AEE41B4E9}"/>
              </a:ext>
            </a:extLst>
          </p:cNvPr>
          <p:cNvSpPr/>
          <p:nvPr userDrawn="1"/>
        </p:nvSpPr>
        <p:spPr>
          <a:xfrm>
            <a:off x="1" y="1"/>
            <a:ext cx="12192000" cy="6858000"/>
          </a:xfrm>
          <a:prstGeom prst="rect">
            <a:avLst/>
          </a:prstGeom>
          <a:gradFill flip="none" rotWithShape="1">
            <a:gsLst>
              <a:gs pos="52000">
                <a:schemeClr val="bg1">
                  <a:alpha val="40000"/>
                </a:schemeClr>
              </a:gs>
              <a:gs pos="0">
                <a:schemeClr val="bg1">
                  <a:alpha val="50000"/>
                </a:schemeClr>
              </a:gs>
              <a:gs pos="7000">
                <a:srgbClr val="FFFFFF">
                  <a:alpha val="0"/>
                </a:srgbClr>
              </a:gs>
              <a:gs pos="100000">
                <a:schemeClr val="bg1">
                  <a:alpha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1"/>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Inhaltsplatzhalter 3">
            <a:extLst>
              <a:ext uri="{FF2B5EF4-FFF2-40B4-BE49-F238E27FC236}">
                <a16:creationId xmlns:a16="http://schemas.microsoft.com/office/drawing/2014/main" id="{E17BF557-8C51-49A6-9373-E0E39B4EF9B9}"/>
              </a:ext>
            </a:extLst>
          </p:cNvPr>
          <p:cNvSpPr>
            <a:spLocks noGrp="1"/>
          </p:cNvSpPr>
          <p:nvPr>
            <p:ph sz="quarter" idx="12" hasCustomPrompt="1"/>
          </p:nvPr>
        </p:nvSpPr>
        <p:spPr>
          <a:xfrm>
            <a:off x="9255967" y="592157"/>
            <a:ext cx="1846250" cy="574170"/>
          </a:xfrm>
        </p:spPr>
        <p:txBody>
          <a:bodyPr/>
          <a:lstStyle>
            <a:lvl1pPr>
              <a:defRPr sz="1200">
                <a:solidFill>
                  <a:schemeClr val="bg1"/>
                </a:solidFill>
              </a:defRPr>
            </a:lvl1pPr>
          </a:lstStyle>
          <a:p>
            <a:pPr lvl="0"/>
            <a:r>
              <a:rPr lang="de-DE" dirty="0"/>
              <a:t>Partneruni-Logo</a:t>
            </a:r>
          </a:p>
        </p:txBody>
      </p:sp>
    </p:spTree>
    <p:extLst>
      <p:ext uri="{BB962C8B-B14F-4D97-AF65-F5344CB8AC3E}">
        <p14:creationId xmlns:p14="http://schemas.microsoft.com/office/powerpoint/2010/main" val="385751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dirty="0"/>
          </a:p>
        </p:txBody>
      </p:sp>
      <p:sp>
        <p:nvSpPr>
          <p:cNvPr id="10" name="Untertitel 2">
            <a:extLst>
              <a:ext uri="{FF2B5EF4-FFF2-40B4-BE49-F238E27FC236}">
                <a16:creationId xmlns:a16="http://schemas.microsoft.com/office/drawing/2014/main" id="{58D452D6-202E-455D-8B61-543261859A4B}"/>
              </a:ext>
            </a:extLst>
          </p:cNvPr>
          <p:cNvSpPr>
            <a:spLocks noGrp="1"/>
          </p:cNvSpPr>
          <p:nvPr>
            <p:ph type="subTitle" idx="17"/>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BD26D293-9DBC-44A3-B743-50F9610A78E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57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Bilder und 1 Infobox">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82923280-06D4-4B6C-8212-53AA23678917}"/>
              </a:ext>
            </a:extLst>
          </p:cNvPr>
          <p:cNvSpPr>
            <a:spLocks noGrp="1"/>
          </p:cNvSpPr>
          <p:nvPr>
            <p:ph type="pic" sz="quarter" idx="10"/>
          </p:nvPr>
        </p:nvSpPr>
        <p:spPr>
          <a:xfrm>
            <a:off x="719999"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4" name="Bildplatzhalter 11">
            <a:extLst>
              <a:ext uri="{FF2B5EF4-FFF2-40B4-BE49-F238E27FC236}">
                <a16:creationId xmlns:a16="http://schemas.microsoft.com/office/drawing/2014/main" id="{6816FC29-1284-4663-9755-B91A8684580E}"/>
              </a:ext>
            </a:extLst>
          </p:cNvPr>
          <p:cNvSpPr>
            <a:spLocks noGrp="1"/>
          </p:cNvSpPr>
          <p:nvPr>
            <p:ph type="pic" sz="quarter" idx="12"/>
          </p:nvPr>
        </p:nvSpPr>
        <p:spPr>
          <a:xfrm>
            <a:off x="6186000" y="1673999"/>
            <a:ext cx="5286000" cy="2231289"/>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7" name="Bildplatzhalter 11">
            <a:extLst>
              <a:ext uri="{FF2B5EF4-FFF2-40B4-BE49-F238E27FC236}">
                <a16:creationId xmlns:a16="http://schemas.microsoft.com/office/drawing/2014/main" id="{BF2352AF-07ED-4DD6-AD34-CD15BCEF631D}"/>
              </a:ext>
            </a:extLst>
          </p:cNvPr>
          <p:cNvSpPr>
            <a:spLocks noGrp="1"/>
          </p:cNvSpPr>
          <p:nvPr>
            <p:ph type="pic" sz="quarter" idx="15"/>
          </p:nvPr>
        </p:nvSpPr>
        <p:spPr>
          <a:xfrm>
            <a:off x="3453000"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5" name="Bildplatzhalter 11">
            <a:extLst>
              <a:ext uri="{FF2B5EF4-FFF2-40B4-BE49-F238E27FC236}">
                <a16:creationId xmlns:a16="http://schemas.microsoft.com/office/drawing/2014/main" id="{88937A17-6BFE-4447-9A70-9A793250256E}"/>
              </a:ext>
            </a:extLst>
          </p:cNvPr>
          <p:cNvSpPr>
            <a:spLocks noGrp="1"/>
          </p:cNvSpPr>
          <p:nvPr>
            <p:ph type="pic" sz="quarter" idx="13"/>
          </p:nvPr>
        </p:nvSpPr>
        <p:spPr>
          <a:xfrm>
            <a:off x="719999" y="4085290"/>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6" name="Bildplatzhalter 11">
            <a:extLst>
              <a:ext uri="{FF2B5EF4-FFF2-40B4-BE49-F238E27FC236}">
                <a16:creationId xmlns:a16="http://schemas.microsoft.com/office/drawing/2014/main" id="{1C03AA34-9E4A-4CE3-AC7C-F75EA79E7C3E}"/>
              </a:ext>
            </a:extLst>
          </p:cNvPr>
          <p:cNvSpPr>
            <a:spLocks noGrp="1"/>
          </p:cNvSpPr>
          <p:nvPr>
            <p:ph type="pic" sz="quarter" idx="14"/>
          </p:nvPr>
        </p:nvSpPr>
        <p:spPr>
          <a:xfrm>
            <a:off x="4819499" y="4085291"/>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0" name="Textplatzhalter 9">
            <a:extLst>
              <a:ext uri="{FF2B5EF4-FFF2-40B4-BE49-F238E27FC236}">
                <a16:creationId xmlns:a16="http://schemas.microsoft.com/office/drawing/2014/main" id="{6C2F2BAE-909F-472D-BE4F-96A79DA05ABA}"/>
              </a:ext>
            </a:extLst>
          </p:cNvPr>
          <p:cNvSpPr>
            <a:spLocks noGrp="1"/>
          </p:cNvSpPr>
          <p:nvPr>
            <p:ph type="body" sz="quarter" idx="16"/>
          </p:nvPr>
        </p:nvSpPr>
        <p:spPr>
          <a:xfrm>
            <a:off x="8919000" y="4085291"/>
            <a:ext cx="2552999" cy="2231291"/>
          </a:xfrm>
          <a:custGeom>
            <a:avLst/>
            <a:gdLst>
              <a:gd name="connsiteX0" fmla="*/ 0 w 2552999"/>
              <a:gd name="connsiteY0" fmla="*/ 0 h 2231291"/>
              <a:gd name="connsiteX1" fmla="*/ 2552999 w 2552999"/>
              <a:gd name="connsiteY1" fmla="*/ 0 h 2231291"/>
              <a:gd name="connsiteX2" fmla="*/ 2552999 w 2552999"/>
              <a:gd name="connsiteY2" fmla="*/ 1915834 h 2231291"/>
              <a:gd name="connsiteX3" fmla="*/ 2048161 w 2552999"/>
              <a:gd name="connsiteY3" fmla="*/ 2231291 h 2231291"/>
              <a:gd name="connsiteX4" fmla="*/ 0 w 2552999"/>
              <a:gd name="connsiteY4" fmla="*/ 2231291 h 22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999" h="2231291">
                <a:moveTo>
                  <a:pt x="0" y="0"/>
                </a:moveTo>
                <a:lnTo>
                  <a:pt x="2552999" y="0"/>
                </a:lnTo>
                <a:lnTo>
                  <a:pt x="2552999" y="1915834"/>
                </a:lnTo>
                <a:lnTo>
                  <a:pt x="2048161" y="2231291"/>
                </a:lnTo>
                <a:lnTo>
                  <a:pt x="0" y="2231291"/>
                </a:lnTo>
                <a:close/>
              </a:path>
            </a:pathLst>
          </a:custGeom>
          <a:solidFill>
            <a:schemeClr val="tx2"/>
          </a:solidFill>
        </p:spPr>
        <p:txBody>
          <a:bodyPr wrap="square" lIns="144000" tIns="144000" rIns="144000" bIns="144000">
            <a:noAutofit/>
          </a:bodyPr>
          <a:lstStyle>
            <a:lvl1pPr marL="0" indent="0">
              <a:spcBef>
                <a:spcPts val="0"/>
              </a:spcBef>
              <a:buNone/>
              <a:defRPr sz="140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4" name="Titel 3">
            <a:extLst>
              <a:ext uri="{FF2B5EF4-FFF2-40B4-BE49-F238E27FC236}">
                <a16:creationId xmlns:a16="http://schemas.microsoft.com/office/drawing/2014/main" id="{F93ABC32-9FE8-459D-ACCB-102523772369}"/>
              </a:ext>
            </a:extLst>
          </p:cNvPr>
          <p:cNvSpPr>
            <a:spLocks noGrp="1"/>
          </p:cNvSpPr>
          <p:nvPr>
            <p:ph type="title"/>
          </p:nvPr>
        </p:nvSpPr>
        <p:spPr/>
        <p:txBody>
          <a:bodyPr/>
          <a:lstStyle/>
          <a:p>
            <a:r>
              <a:rPr lang="de-DE"/>
              <a:t>Mastertitelformat bearbeiten</a:t>
            </a:r>
          </a:p>
        </p:txBody>
      </p:sp>
      <p:sp>
        <p:nvSpPr>
          <p:cNvPr id="2" name="Datumsplatzhalter 1">
            <a:extLst>
              <a:ext uri="{FF2B5EF4-FFF2-40B4-BE49-F238E27FC236}">
                <a16:creationId xmlns:a16="http://schemas.microsoft.com/office/drawing/2014/main" id="{157E0EAD-D6B1-4816-B378-23892E83F82D}"/>
              </a:ext>
            </a:extLst>
          </p:cNvPr>
          <p:cNvSpPr>
            <a:spLocks noGrp="1"/>
          </p:cNvSpPr>
          <p:nvPr>
            <p:ph type="dt" sz="half" idx="17"/>
          </p:nvPr>
        </p:nvSpPr>
        <p:spPr/>
        <p:txBody>
          <a:bodyPr/>
          <a:lstStyle/>
          <a:p>
            <a:r>
              <a:rPr lang="de-DE"/>
              <a:t>|    15.02.2019</a:t>
            </a:r>
            <a:endParaRPr lang="de-DE" dirty="0"/>
          </a:p>
        </p:txBody>
      </p:sp>
      <p:sp>
        <p:nvSpPr>
          <p:cNvPr id="3" name="Fußzeilenplatzhalter 2">
            <a:extLst>
              <a:ext uri="{FF2B5EF4-FFF2-40B4-BE49-F238E27FC236}">
                <a16:creationId xmlns:a16="http://schemas.microsoft.com/office/drawing/2014/main" id="{3DD2D387-3FB6-4B0C-98E8-123EED79A0C1}"/>
              </a:ext>
            </a:extLst>
          </p:cNvPr>
          <p:cNvSpPr>
            <a:spLocks noGrp="1"/>
          </p:cNvSpPr>
          <p:nvPr>
            <p:ph type="ftr" sz="quarter" idx="18"/>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0E2EB323-5D4B-44C9-8093-B68CFD3AF65E}"/>
              </a:ext>
            </a:extLst>
          </p:cNvPr>
          <p:cNvSpPr>
            <a:spLocks noGrp="1"/>
          </p:cNvSpPr>
          <p:nvPr>
            <p:ph type="sldNum" sz="quarter" idx="19"/>
          </p:nvPr>
        </p:nvSpPr>
        <p:spPr/>
        <p:txBody>
          <a:bodyPr/>
          <a:lstStyle/>
          <a:p>
            <a:fld id="{6567D7EC-8799-48C5-898A-08E264972062}" type="slidenum">
              <a:rPr lang="de-DE" smtClean="0"/>
              <a:pPr/>
              <a:t>‹Nr.›</a:t>
            </a:fld>
            <a:endParaRPr lang="de-DE" dirty="0"/>
          </a:p>
        </p:txBody>
      </p:sp>
      <p:sp>
        <p:nvSpPr>
          <p:cNvPr id="18" name="Untertitel 2">
            <a:extLst>
              <a:ext uri="{FF2B5EF4-FFF2-40B4-BE49-F238E27FC236}">
                <a16:creationId xmlns:a16="http://schemas.microsoft.com/office/drawing/2014/main" id="{2F490B95-624C-4C01-B8CF-324AF2796124}"/>
              </a:ext>
            </a:extLst>
          </p:cNvPr>
          <p:cNvSpPr>
            <a:spLocks noGrp="1"/>
          </p:cNvSpPr>
          <p:nvPr>
            <p:ph type="subTitle" idx="20"/>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13" name="Gerader Verbinder 12">
            <a:extLst>
              <a:ext uri="{FF2B5EF4-FFF2-40B4-BE49-F238E27FC236}">
                <a16:creationId xmlns:a16="http://schemas.microsoft.com/office/drawing/2014/main" id="{D1EA23CB-DE6D-4F22-B14C-D08F0E16F2A4}"/>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083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exte mit je 1 Bild versetzt">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7199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34532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8" name="Bildplatzhalter 6">
            <a:extLst>
              <a:ext uri="{FF2B5EF4-FFF2-40B4-BE49-F238E27FC236}">
                <a16:creationId xmlns:a16="http://schemas.microsoft.com/office/drawing/2014/main" id="{7FD20DB8-649F-4F75-BDA2-47C449040CD6}"/>
              </a:ext>
            </a:extLst>
          </p:cNvPr>
          <p:cNvSpPr>
            <a:spLocks noGrp="1"/>
          </p:cNvSpPr>
          <p:nvPr>
            <p:ph type="pic" sz="quarter" idx="20"/>
          </p:nvPr>
        </p:nvSpPr>
        <p:spPr>
          <a:xfrm>
            <a:off x="61865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9" name="Textplatzhalter 28">
            <a:extLst>
              <a:ext uri="{FF2B5EF4-FFF2-40B4-BE49-F238E27FC236}">
                <a16:creationId xmlns:a16="http://schemas.microsoft.com/office/drawing/2014/main" id="{22AE0353-0383-4E9B-84C9-6E8C1C24B104}"/>
              </a:ext>
            </a:extLst>
          </p:cNvPr>
          <p:cNvSpPr>
            <a:spLocks noGrp="1"/>
          </p:cNvSpPr>
          <p:nvPr>
            <p:ph type="body" sz="quarter" idx="24"/>
          </p:nvPr>
        </p:nvSpPr>
        <p:spPr>
          <a:xfrm>
            <a:off x="8919899" y="4086000"/>
            <a:ext cx="2553300" cy="2232000"/>
          </a:xfrm>
          <a:custGeom>
            <a:avLst/>
            <a:gdLst>
              <a:gd name="connsiteX0" fmla="*/ 0 w 2553300"/>
              <a:gd name="connsiteY0" fmla="*/ 0 h 2232000"/>
              <a:gd name="connsiteX1" fmla="*/ 2553300 w 2553300"/>
              <a:gd name="connsiteY1" fmla="*/ 0 h 2232000"/>
              <a:gd name="connsiteX2" fmla="*/ 2553300 w 2553300"/>
              <a:gd name="connsiteY2" fmla="*/ 1914375 h 2232000"/>
              <a:gd name="connsiteX3" fmla="*/ 2044993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5"/>
                </a:lnTo>
                <a:lnTo>
                  <a:pt x="2044993" y="2232000"/>
                </a:lnTo>
                <a:lnTo>
                  <a:pt x="0" y="2232000"/>
                </a:lnTo>
                <a:close/>
              </a:path>
            </a:pathLst>
          </a:custGeom>
          <a:solidFill>
            <a:schemeClr val="accent3"/>
          </a:solidFill>
        </p:spPr>
        <p:txBody>
          <a:bodyPr wrap="square"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34532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89198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4</a:t>
            </a:r>
          </a:p>
        </p:txBody>
      </p:sp>
      <p:sp>
        <p:nvSpPr>
          <p:cNvPr id="2" name="Titel 1">
            <a:extLst>
              <a:ext uri="{FF2B5EF4-FFF2-40B4-BE49-F238E27FC236}">
                <a16:creationId xmlns:a16="http://schemas.microsoft.com/office/drawing/2014/main" id="{A44C7506-1301-49C0-9C41-04D95085CCD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756F48A-94B2-4E68-8433-3D86488F2613}"/>
              </a:ext>
            </a:extLst>
          </p:cNvPr>
          <p:cNvSpPr>
            <a:spLocks noGrp="1"/>
          </p:cNvSpPr>
          <p:nvPr>
            <p:ph type="dt" sz="half" idx="29"/>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EAB230BD-CD3E-4D54-BA85-1FA6F5CCC1E4}"/>
              </a:ext>
            </a:extLst>
          </p:cNvPr>
          <p:cNvSpPr>
            <a:spLocks noGrp="1"/>
          </p:cNvSpPr>
          <p:nvPr>
            <p:ph type="ftr" sz="quarter" idx="30"/>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17105B9E-F57E-42DF-A0F2-61A5FEC545CF}"/>
              </a:ext>
            </a:extLst>
          </p:cNvPr>
          <p:cNvSpPr>
            <a:spLocks noGrp="1"/>
          </p:cNvSpPr>
          <p:nvPr>
            <p:ph type="sldNum" sz="quarter" idx="31"/>
          </p:nvPr>
        </p:nvSpPr>
        <p:spPr/>
        <p:txBody>
          <a:bodyPr/>
          <a:lstStyle/>
          <a:p>
            <a:fld id="{6567D7EC-8799-48C5-898A-08E264972062}" type="slidenum">
              <a:rPr lang="de-DE" smtClean="0"/>
              <a:pPr/>
              <a:t>‹Nr.›</a:t>
            </a:fld>
            <a:endParaRPr lang="de-DE" dirty="0"/>
          </a:p>
        </p:txBody>
      </p:sp>
      <p:sp>
        <p:nvSpPr>
          <p:cNvPr id="22" name="Untertitel 2">
            <a:extLst>
              <a:ext uri="{FF2B5EF4-FFF2-40B4-BE49-F238E27FC236}">
                <a16:creationId xmlns:a16="http://schemas.microsoft.com/office/drawing/2014/main" id="{CD1921EF-845A-4B83-94D5-07A0CE8FDCEC}"/>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23" name="Gerader Verbinder 22">
            <a:extLst>
              <a:ext uri="{FF2B5EF4-FFF2-40B4-BE49-F238E27FC236}">
                <a16:creationId xmlns:a16="http://schemas.microsoft.com/office/drawing/2014/main" id="{DCA848E7-92BD-42A2-8DB5-48C272EDDD38}"/>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60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Texte mit je 1 Bi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7199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34532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2" name="Textplatzhalter 18">
            <a:extLst>
              <a:ext uri="{FF2B5EF4-FFF2-40B4-BE49-F238E27FC236}">
                <a16:creationId xmlns:a16="http://schemas.microsoft.com/office/drawing/2014/main" id="{FF9C62C6-AB76-491F-A58B-062EF89911A2}"/>
              </a:ext>
            </a:extLst>
          </p:cNvPr>
          <p:cNvSpPr>
            <a:spLocks noGrp="1"/>
          </p:cNvSpPr>
          <p:nvPr>
            <p:ph type="body" sz="quarter" idx="24"/>
          </p:nvPr>
        </p:nvSpPr>
        <p:spPr>
          <a:xfrm>
            <a:off x="61865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9" name="Bildplatzhalter 28">
            <a:extLst>
              <a:ext uri="{FF2B5EF4-FFF2-40B4-BE49-F238E27FC236}">
                <a16:creationId xmlns:a16="http://schemas.microsoft.com/office/drawing/2014/main" id="{40064942-68BC-4E81-8583-6A4580971342}"/>
              </a:ext>
            </a:extLst>
          </p:cNvPr>
          <p:cNvSpPr>
            <a:spLocks noGrp="1"/>
          </p:cNvSpPr>
          <p:nvPr>
            <p:ph type="pic" sz="quarter" idx="20"/>
          </p:nvPr>
        </p:nvSpPr>
        <p:spPr>
          <a:xfrm>
            <a:off x="8919899" y="4085999"/>
            <a:ext cx="2553300" cy="2232000"/>
          </a:xfrm>
          <a:custGeom>
            <a:avLst/>
            <a:gdLst>
              <a:gd name="connsiteX0" fmla="*/ 0 w 2553300"/>
              <a:gd name="connsiteY0" fmla="*/ 0 h 2232000"/>
              <a:gd name="connsiteX1" fmla="*/ 2553300 w 2553300"/>
              <a:gd name="connsiteY1" fmla="*/ 0 h 2232000"/>
              <a:gd name="connsiteX2" fmla="*/ 2553300 w 2553300"/>
              <a:gd name="connsiteY2" fmla="*/ 1914376 h 2232000"/>
              <a:gd name="connsiteX3" fmla="*/ 2044994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6"/>
                </a:lnTo>
                <a:lnTo>
                  <a:pt x="2044994" y="2232000"/>
                </a:lnTo>
                <a:lnTo>
                  <a:pt x="0" y="2232000"/>
                </a:lnTo>
                <a:close/>
              </a:path>
            </a:pathLst>
          </a:custGeom>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7199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61865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4</a:t>
            </a:r>
          </a:p>
        </p:txBody>
      </p:sp>
      <p:sp>
        <p:nvSpPr>
          <p:cNvPr id="2" name="Titel 1">
            <a:extLst>
              <a:ext uri="{FF2B5EF4-FFF2-40B4-BE49-F238E27FC236}">
                <a16:creationId xmlns:a16="http://schemas.microsoft.com/office/drawing/2014/main" id="{86214A44-AF01-4C18-A48A-D60FB248BCB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ADBD298-EEC0-4FCE-AD3E-E0A71133EC00}"/>
              </a:ext>
            </a:extLst>
          </p:cNvPr>
          <p:cNvSpPr>
            <a:spLocks noGrp="1"/>
          </p:cNvSpPr>
          <p:nvPr>
            <p:ph type="dt" sz="half" idx="29"/>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2531DBC6-4D2A-496E-902B-EFD874699C5C}"/>
              </a:ext>
            </a:extLst>
          </p:cNvPr>
          <p:cNvSpPr>
            <a:spLocks noGrp="1"/>
          </p:cNvSpPr>
          <p:nvPr>
            <p:ph type="ftr" sz="quarter" idx="30"/>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03EB8BD6-E622-4B45-A236-19BF5A5D1813}"/>
              </a:ext>
            </a:extLst>
          </p:cNvPr>
          <p:cNvSpPr>
            <a:spLocks noGrp="1"/>
          </p:cNvSpPr>
          <p:nvPr>
            <p:ph type="sldNum" sz="quarter" idx="31"/>
          </p:nvPr>
        </p:nvSpPr>
        <p:spPr/>
        <p:txBody>
          <a:bodyPr/>
          <a:lstStyle/>
          <a:p>
            <a:fld id="{6567D7EC-8799-48C5-898A-08E264972062}" type="slidenum">
              <a:rPr lang="de-DE" smtClean="0"/>
              <a:pPr/>
              <a:t>‹Nr.›</a:t>
            </a:fld>
            <a:endParaRPr lang="de-DE" dirty="0"/>
          </a:p>
        </p:txBody>
      </p:sp>
      <p:sp>
        <p:nvSpPr>
          <p:cNvPr id="23" name="Untertitel 2">
            <a:extLst>
              <a:ext uri="{FF2B5EF4-FFF2-40B4-BE49-F238E27FC236}">
                <a16:creationId xmlns:a16="http://schemas.microsoft.com/office/drawing/2014/main" id="{0863C9F9-60AE-4E82-86B7-ECB092C2DC95}"/>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28" name="Gerader Verbinder 27">
            <a:extLst>
              <a:ext uri="{FF2B5EF4-FFF2-40B4-BE49-F238E27FC236}">
                <a16:creationId xmlns:a16="http://schemas.microsoft.com/office/drawing/2014/main" id="{1D178B3D-67C8-474D-B36E-39BB73685217}"/>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005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28" name="rechts unten Bild">
            <a:extLst>
              <a:ext uri="{FF2B5EF4-FFF2-40B4-BE49-F238E27FC236}">
                <a16:creationId xmlns:a16="http://schemas.microsoft.com/office/drawing/2014/main" id="{CD5FA5D3-D717-492A-A9A5-AAD003D3C553}"/>
              </a:ext>
            </a:extLst>
          </p:cNvPr>
          <p:cNvSpPr>
            <a:spLocks noGrp="1"/>
          </p:cNvSpPr>
          <p:nvPr>
            <p:ph type="pic" sz="quarter" idx="15"/>
          </p:nvPr>
        </p:nvSpPr>
        <p:spPr>
          <a:xfrm>
            <a:off x="5118903" y="2347394"/>
            <a:ext cx="6354297" cy="3970606"/>
          </a:xfrm>
          <a:custGeom>
            <a:avLst/>
            <a:gdLst>
              <a:gd name="connsiteX0" fmla="*/ 6354297 w 6354297"/>
              <a:gd name="connsiteY0" fmla="*/ 0 h 3970606"/>
              <a:gd name="connsiteX1" fmla="*/ 6354297 w 6354297"/>
              <a:gd name="connsiteY1" fmla="*/ 3652981 h 3970606"/>
              <a:gd name="connsiteX2" fmla="*/ 5845990 w 6354297"/>
              <a:gd name="connsiteY2" fmla="*/ 3970606 h 3970606"/>
              <a:gd name="connsiteX3" fmla="*/ 0 w 6354297"/>
              <a:gd name="connsiteY3" fmla="*/ 3970606 h 3970606"/>
            </a:gdLst>
            <a:ahLst/>
            <a:cxnLst>
              <a:cxn ang="0">
                <a:pos x="connsiteX0" y="connsiteY0"/>
              </a:cxn>
              <a:cxn ang="0">
                <a:pos x="connsiteX1" y="connsiteY1"/>
              </a:cxn>
              <a:cxn ang="0">
                <a:pos x="connsiteX2" y="connsiteY2"/>
              </a:cxn>
              <a:cxn ang="0">
                <a:pos x="connsiteX3" y="connsiteY3"/>
              </a:cxn>
            </a:cxnLst>
            <a:rect l="l" t="t" r="r" b="b"/>
            <a:pathLst>
              <a:path w="6354297" h="3970606">
                <a:moveTo>
                  <a:pt x="6354297" y="0"/>
                </a:moveTo>
                <a:lnTo>
                  <a:pt x="6354297" y="3652981"/>
                </a:lnTo>
                <a:lnTo>
                  <a:pt x="5845990" y="3970606"/>
                </a:lnTo>
                <a:lnTo>
                  <a:pt x="0" y="3970606"/>
                </a:lnTo>
                <a:close/>
              </a:path>
            </a:pathLst>
          </a:custGeom>
          <a:solidFill>
            <a:schemeClr val="accent3"/>
          </a:solidFill>
        </p:spPr>
        <p:txBody>
          <a:bodyPr wrap="square" anchor="ctr">
            <a:noAutofit/>
          </a:bodyPr>
          <a:lstStyle>
            <a:lvl1pPr algn="r">
              <a:defRPr sz="1200"/>
            </a:lvl1pPr>
          </a:lstStyle>
          <a:p>
            <a:r>
              <a:rPr lang="de-DE"/>
              <a:t>Bild durch Klicken auf Symbol hinzufügen</a:t>
            </a:r>
          </a:p>
        </p:txBody>
      </p:sp>
      <p:sp>
        <p:nvSpPr>
          <p:cNvPr id="30" name="rechts oben Bild">
            <a:extLst>
              <a:ext uri="{FF2B5EF4-FFF2-40B4-BE49-F238E27FC236}">
                <a16:creationId xmlns:a16="http://schemas.microsoft.com/office/drawing/2014/main" id="{6DFA7518-1C80-4796-BE44-D8184948C52E}"/>
              </a:ext>
            </a:extLst>
          </p:cNvPr>
          <p:cNvSpPr>
            <a:spLocks noGrp="1"/>
          </p:cNvSpPr>
          <p:nvPr>
            <p:ph type="pic" sz="quarter" idx="16"/>
          </p:nvPr>
        </p:nvSpPr>
        <p:spPr>
          <a:xfrm>
            <a:off x="7355202" y="1674000"/>
            <a:ext cx="4117998" cy="2182262"/>
          </a:xfrm>
          <a:custGeom>
            <a:avLst/>
            <a:gdLst>
              <a:gd name="connsiteX0" fmla="*/ 0 w 4117998"/>
              <a:gd name="connsiteY0" fmla="*/ 0 h 2182262"/>
              <a:gd name="connsiteX1" fmla="*/ 4117998 w 4117998"/>
              <a:gd name="connsiteY1" fmla="*/ 0 h 2182262"/>
              <a:gd name="connsiteX2" fmla="*/ 4117998 w 4117998"/>
              <a:gd name="connsiteY2" fmla="*/ 461141 h 2182262"/>
              <a:gd name="connsiteX3" fmla="*/ 1363628 w 4117998"/>
              <a:gd name="connsiteY3" fmla="*/ 2182262 h 2182262"/>
            </a:gdLst>
            <a:ahLst/>
            <a:cxnLst>
              <a:cxn ang="0">
                <a:pos x="connsiteX0" y="connsiteY0"/>
              </a:cxn>
              <a:cxn ang="0">
                <a:pos x="connsiteX1" y="connsiteY1"/>
              </a:cxn>
              <a:cxn ang="0">
                <a:pos x="connsiteX2" y="connsiteY2"/>
              </a:cxn>
              <a:cxn ang="0">
                <a:pos x="connsiteX3" y="connsiteY3"/>
              </a:cxn>
            </a:cxnLst>
            <a:rect l="l" t="t" r="r" b="b"/>
            <a:pathLst>
              <a:path w="4117998" h="2182262">
                <a:moveTo>
                  <a:pt x="0" y="0"/>
                </a:moveTo>
                <a:lnTo>
                  <a:pt x="4117998" y="0"/>
                </a:lnTo>
                <a:lnTo>
                  <a:pt x="4117998" y="461141"/>
                </a:lnTo>
                <a:lnTo>
                  <a:pt x="1363628" y="2182262"/>
                </a:lnTo>
                <a:close/>
              </a:path>
            </a:pathLst>
          </a:custGeom>
          <a:solidFill>
            <a:schemeClr val="accent3"/>
          </a:solidFill>
        </p:spPr>
        <p:txBody>
          <a:bodyPr wrap="square">
            <a:noAutofit/>
          </a:bodyPr>
          <a:lstStyle>
            <a:lvl1pPr algn="ctr">
              <a:defRPr sz="1200"/>
            </a:lvl1pPr>
          </a:lstStyle>
          <a:p>
            <a:r>
              <a:rPr lang="de-DE"/>
              <a:t>Bild durch Klicken auf Symbol hinzufügen</a:t>
            </a:r>
          </a:p>
        </p:txBody>
      </p:sp>
      <p:sp>
        <p:nvSpPr>
          <p:cNvPr id="32" name="links großes Bild">
            <a:extLst>
              <a:ext uri="{FF2B5EF4-FFF2-40B4-BE49-F238E27FC236}">
                <a16:creationId xmlns:a16="http://schemas.microsoft.com/office/drawing/2014/main" id="{3250A4B0-2BD5-4E55-807B-8FC0F34662A8}"/>
              </a:ext>
            </a:extLst>
          </p:cNvPr>
          <p:cNvSpPr>
            <a:spLocks noGrp="1"/>
          </p:cNvSpPr>
          <p:nvPr>
            <p:ph type="pic" sz="quarter" idx="14"/>
          </p:nvPr>
        </p:nvSpPr>
        <p:spPr>
          <a:xfrm>
            <a:off x="720000" y="1674000"/>
            <a:ext cx="7846181" cy="4644000"/>
          </a:xfrm>
          <a:custGeom>
            <a:avLst/>
            <a:gdLst>
              <a:gd name="connsiteX0" fmla="*/ 0 w 7846181"/>
              <a:gd name="connsiteY0" fmla="*/ 0 h 4644000"/>
              <a:gd name="connsiteX1" fmla="*/ 6422949 w 7846181"/>
              <a:gd name="connsiteY1" fmla="*/ 0 h 4644000"/>
              <a:gd name="connsiteX2" fmla="*/ 7846181 w 7846181"/>
              <a:gd name="connsiteY2" fmla="*/ 2277649 h 4644000"/>
              <a:gd name="connsiteX3" fmla="*/ 4059228 w 7846181"/>
              <a:gd name="connsiteY3" fmla="*/ 4644000 h 4644000"/>
              <a:gd name="connsiteX4" fmla="*/ 0 w 7846181"/>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6181" h="4644000">
                <a:moveTo>
                  <a:pt x="0" y="0"/>
                </a:moveTo>
                <a:lnTo>
                  <a:pt x="6422949" y="0"/>
                </a:lnTo>
                <a:lnTo>
                  <a:pt x="7846181" y="2277649"/>
                </a:lnTo>
                <a:lnTo>
                  <a:pt x="4059228" y="4644000"/>
                </a:lnTo>
                <a:lnTo>
                  <a:pt x="0" y="4644000"/>
                </a:lnTo>
                <a:close/>
              </a:path>
            </a:pathLst>
          </a:custGeom>
          <a:solidFill>
            <a:schemeClr val="accent3"/>
          </a:solidFill>
        </p:spPr>
        <p:txBody>
          <a:bodyPr wrap="square">
            <a:noAutofit/>
          </a:bodyPr>
          <a:lstStyle>
            <a:lvl1pPr>
              <a:defRPr sz="1200"/>
            </a:lvl1pPr>
          </a:lstStyle>
          <a:p>
            <a:r>
              <a:rPr lang="de-DE"/>
              <a:t>Bild durch Klicken auf Symbol hinzufügen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2E826DC0-7673-4091-B8DF-1F0BF64D563B}"/>
              </a:ext>
            </a:extLst>
          </p:cNvPr>
          <p:cNvSpPr>
            <a:spLocks noGrp="1"/>
          </p:cNvSpPr>
          <p:nvPr>
            <p:ph type="dt" sz="half" idx="17"/>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6667E07C-4EF5-43E9-9B7B-40CF109326AE}"/>
              </a:ext>
            </a:extLst>
          </p:cNvPr>
          <p:cNvSpPr>
            <a:spLocks noGrp="1"/>
          </p:cNvSpPr>
          <p:nvPr>
            <p:ph type="ftr" sz="quarter" idx="18"/>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2B583426-CEAE-4105-B68D-3BC46AA14515}"/>
              </a:ext>
            </a:extLst>
          </p:cNvPr>
          <p:cNvSpPr>
            <a:spLocks noGrp="1"/>
          </p:cNvSpPr>
          <p:nvPr>
            <p:ph type="sldNum" sz="quarter" idx="19"/>
          </p:nvPr>
        </p:nvSpPr>
        <p:spPr/>
        <p:txBody>
          <a:bodyPr/>
          <a:lstStyle/>
          <a:p>
            <a:fld id="{6567D7EC-8799-48C5-898A-08E264972062}" type="slidenum">
              <a:rPr lang="de-DE" smtClean="0"/>
              <a:pPr/>
              <a:t>‹Nr.›</a:t>
            </a:fld>
            <a:endParaRPr lang="de-DE" dirty="0"/>
          </a:p>
        </p:txBody>
      </p:sp>
      <p:cxnSp>
        <p:nvCxnSpPr>
          <p:cNvPr id="10" name="Gerader Verbinder 9">
            <a:extLst>
              <a:ext uri="{FF2B5EF4-FFF2-40B4-BE49-F238E27FC236}">
                <a16:creationId xmlns:a16="http://schemas.microsoft.com/office/drawing/2014/main" id="{F1B9E229-2EFA-41C6-8438-B43B0B52060A}"/>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169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oßes Bild randlos">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CD9A9D8-D8C6-4003-B9E8-BD62D25DD5A7}"/>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2000 w 12192000"/>
              <a:gd name="connsiteY3" fmla="*/ 6542543 h 6858000"/>
              <a:gd name="connsiteX4" fmla="*/ 11687162 w 12192000"/>
              <a:gd name="connsiteY4" fmla="*/ 6858000 h 6858000"/>
              <a:gd name="connsiteX5" fmla="*/ 11350923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016924"/>
                </a:lnTo>
                <a:lnTo>
                  <a:pt x="12192000" y="6542543"/>
                </a:lnTo>
                <a:lnTo>
                  <a:pt x="11687162" y="6858000"/>
                </a:lnTo>
                <a:lnTo>
                  <a:pt x="11350923" y="6858000"/>
                </a:lnTo>
                <a:lnTo>
                  <a:pt x="0" y="6858000"/>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Tree>
    <p:extLst>
      <p:ext uri="{BB962C8B-B14F-4D97-AF65-F5344CB8AC3E}">
        <p14:creationId xmlns:p14="http://schemas.microsoft.com/office/powerpoint/2010/main" val="1264746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oßes Bild randlos mit Infobox">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12192000"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8" name="Textplatzhalter 7">
            <a:extLst>
              <a:ext uri="{FF2B5EF4-FFF2-40B4-BE49-F238E27FC236}">
                <a16:creationId xmlns:a16="http://schemas.microsoft.com/office/drawing/2014/main" id="{AE41C75F-ABCF-4120-9997-79E41E476C3E}"/>
              </a:ext>
            </a:extLst>
          </p:cNvPr>
          <p:cNvSpPr>
            <a:spLocks noGrp="1"/>
          </p:cNvSpPr>
          <p:nvPr>
            <p:ph type="body" sz="quarter" idx="14"/>
          </p:nvPr>
        </p:nvSpPr>
        <p:spPr>
          <a:xfrm>
            <a:off x="7772138" y="3635125"/>
            <a:ext cx="3700462" cy="2682875"/>
          </a:xfrm>
          <a:custGeom>
            <a:avLst/>
            <a:gdLst>
              <a:gd name="connsiteX0" fmla="*/ 0 w 3700462"/>
              <a:gd name="connsiteY0" fmla="*/ 0 h 2682875"/>
              <a:gd name="connsiteX1" fmla="*/ 3700462 w 3700462"/>
              <a:gd name="connsiteY1" fmla="*/ 0 h 2682875"/>
              <a:gd name="connsiteX2" fmla="*/ 3700462 w 3700462"/>
              <a:gd name="connsiteY2" fmla="*/ 2365624 h 2682875"/>
              <a:gd name="connsiteX3" fmla="*/ 3192754 w 3700462"/>
              <a:gd name="connsiteY3" fmla="*/ 2682875 h 2682875"/>
              <a:gd name="connsiteX4" fmla="*/ 0 w 3700462"/>
              <a:gd name="connsiteY4" fmla="*/ 2682875 h 268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462" h="2682875">
                <a:moveTo>
                  <a:pt x="0" y="0"/>
                </a:moveTo>
                <a:lnTo>
                  <a:pt x="3700462" y="0"/>
                </a:lnTo>
                <a:lnTo>
                  <a:pt x="3700462" y="2365624"/>
                </a:lnTo>
                <a:lnTo>
                  <a:pt x="3192754" y="2682875"/>
                </a:lnTo>
                <a:lnTo>
                  <a:pt x="0" y="2682875"/>
                </a:lnTo>
                <a:close/>
              </a:path>
            </a:pathLst>
          </a:custGeom>
          <a:solidFill>
            <a:schemeClr val="tx2">
              <a:alpha val="90000"/>
            </a:schemeClr>
          </a:solidFill>
        </p:spPr>
        <p:txBody>
          <a:bodyPr wrap="square" lIns="144000" tIns="216000" rIns="144000" bIns="216000">
            <a:noAutofit/>
          </a:bodyPr>
          <a:lstStyle>
            <a:lvl1pP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519749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oßes Zitat farbige Fläche">
    <p:spTree>
      <p:nvGrpSpPr>
        <p:cNvPr id="1" name=""/>
        <p:cNvGrpSpPr/>
        <p:nvPr/>
      </p:nvGrpSpPr>
      <p:grpSpPr>
        <a:xfrm>
          <a:off x="0" y="0"/>
          <a:ext cx="0" cy="0"/>
          <a:chOff x="0" y="0"/>
          <a:chExt cx="0" cy="0"/>
        </a:xfrm>
      </p:grpSpPr>
      <p:sp>
        <p:nvSpPr>
          <p:cNvPr id="8" name="Freihandform: Form 7">
            <a:extLst>
              <a:ext uri="{FF2B5EF4-FFF2-40B4-BE49-F238E27FC236}">
                <a16:creationId xmlns:a16="http://schemas.microsoft.com/office/drawing/2014/main" id="{8B88B8D8-3758-4D29-BFC4-10E8CA86532D}"/>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1999 w 12192000"/>
              <a:gd name="connsiteY3" fmla="*/ 6016924 h 6858000"/>
              <a:gd name="connsiteX4" fmla="*/ 12191999 w 12192000"/>
              <a:gd name="connsiteY4" fmla="*/ 6542543 h 6858000"/>
              <a:gd name="connsiteX5" fmla="*/ 11687161 w 12192000"/>
              <a:gd name="connsiteY5" fmla="*/ 6858000 h 6858000"/>
              <a:gd name="connsiteX6" fmla="*/ 1135092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016924"/>
                </a:lnTo>
                <a:lnTo>
                  <a:pt x="12191999" y="6016924"/>
                </a:lnTo>
                <a:lnTo>
                  <a:pt x="12191999" y="6542543"/>
                </a:lnTo>
                <a:lnTo>
                  <a:pt x="11687161" y="6858000"/>
                </a:lnTo>
                <a:lnTo>
                  <a:pt x="11350922"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 name="Textplatzhalter 3">
            <a:extLst>
              <a:ext uri="{FF2B5EF4-FFF2-40B4-BE49-F238E27FC236}">
                <a16:creationId xmlns:a16="http://schemas.microsoft.com/office/drawing/2014/main" id="{C59D7FE2-23D0-4E6B-BBBD-6ED33EF01A11}"/>
              </a:ext>
            </a:extLst>
          </p:cNvPr>
          <p:cNvSpPr>
            <a:spLocks noGrp="1"/>
          </p:cNvSpPr>
          <p:nvPr>
            <p:ph type="body" sz="quarter" idx="10"/>
          </p:nvPr>
        </p:nvSpPr>
        <p:spPr>
          <a:xfrm>
            <a:off x="720000" y="674688"/>
            <a:ext cx="7094537" cy="5508625"/>
          </a:xfrm>
        </p:spPr>
        <p:txBody>
          <a:bodyPr/>
          <a:lstStyle>
            <a:lvl1pPr>
              <a:defRPr sz="4500" cap="all" baseline="0">
                <a:solidFill>
                  <a:schemeClr val="bg1"/>
                </a:solidFill>
              </a:defRPr>
            </a:lvl1pPr>
          </a:lstStyle>
          <a:p>
            <a:pPr lvl="0"/>
            <a:r>
              <a:rPr lang="de-DE"/>
              <a:t>Mastertextformat bearbeiten</a:t>
            </a:r>
          </a:p>
        </p:txBody>
      </p:sp>
    </p:spTree>
    <p:extLst>
      <p:ext uri="{BB962C8B-B14F-4D97-AF65-F5344CB8AC3E}">
        <p14:creationId xmlns:p14="http://schemas.microsoft.com/office/powerpoint/2010/main" val="1989842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ennfoli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9363456"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8" name="Textplatzhalter 7">
            <a:extLst>
              <a:ext uri="{FF2B5EF4-FFF2-40B4-BE49-F238E27FC236}">
                <a16:creationId xmlns:a16="http://schemas.microsoft.com/office/drawing/2014/main" id="{F7038655-7059-4575-A4F1-5B3CA3E246BB}"/>
              </a:ext>
            </a:extLst>
          </p:cNvPr>
          <p:cNvSpPr>
            <a:spLocks noGrp="1"/>
          </p:cNvSpPr>
          <p:nvPr>
            <p:ph type="body" sz="quarter" idx="14"/>
          </p:nvPr>
        </p:nvSpPr>
        <p:spPr>
          <a:xfrm>
            <a:off x="8660524" y="1854748"/>
            <a:ext cx="3531476" cy="3090041"/>
          </a:xfrm>
          <a:custGeom>
            <a:avLst/>
            <a:gdLst>
              <a:gd name="connsiteX0" fmla="*/ 0 w 3531476"/>
              <a:gd name="connsiteY0" fmla="*/ 0 h 3090041"/>
              <a:gd name="connsiteX1" fmla="*/ 3531476 w 3531476"/>
              <a:gd name="connsiteY1" fmla="*/ 0 h 3090041"/>
              <a:gd name="connsiteX2" fmla="*/ 3531476 w 3531476"/>
              <a:gd name="connsiteY2" fmla="*/ 2779106 h 3090041"/>
              <a:gd name="connsiteX3" fmla="*/ 3033876 w 3531476"/>
              <a:gd name="connsiteY3" fmla="*/ 3090041 h 3090041"/>
              <a:gd name="connsiteX4" fmla="*/ 0 w 3531476"/>
              <a:gd name="connsiteY4" fmla="*/ 3090041 h 3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476" h="3090041">
                <a:moveTo>
                  <a:pt x="0" y="0"/>
                </a:moveTo>
                <a:lnTo>
                  <a:pt x="3531476" y="0"/>
                </a:lnTo>
                <a:lnTo>
                  <a:pt x="3531476" y="2779106"/>
                </a:lnTo>
                <a:lnTo>
                  <a:pt x="3033876" y="3090041"/>
                </a:lnTo>
                <a:lnTo>
                  <a:pt x="0" y="3090041"/>
                </a:lnTo>
                <a:close/>
              </a:path>
            </a:pathLst>
          </a:custGeom>
          <a:solidFill>
            <a:schemeClr val="tx2"/>
          </a:solidFill>
        </p:spPr>
        <p:txBody>
          <a:bodyPr wrap="square" lIns="360000" tIns="360000" rIns="144000" bIns="360000">
            <a:noAutofit/>
          </a:bodyPr>
          <a:lstStyle>
            <a:lvl1pPr>
              <a:defRPr sz="2500" cap="all" baseline="0">
                <a:solidFill>
                  <a:schemeClr val="bg1"/>
                </a:solidFill>
              </a:defRPr>
            </a:lvl1pPr>
            <a:lvl2pPr marL="0" indent="0">
              <a:buNone/>
              <a:defRPr sz="1600">
                <a:solidFill>
                  <a:schemeClr val="bg1"/>
                </a:solidFill>
              </a:defRPr>
            </a:lvl2pPr>
          </a:lstStyle>
          <a:p>
            <a:pPr lvl="0"/>
            <a:r>
              <a:rPr lang="de-DE"/>
              <a:t>Mastertextformat bearbeiten</a:t>
            </a:r>
          </a:p>
        </p:txBody>
      </p:sp>
      <p:sp>
        <p:nvSpPr>
          <p:cNvPr id="3" name="Textplatzhalter 2">
            <a:extLst>
              <a:ext uri="{FF2B5EF4-FFF2-40B4-BE49-F238E27FC236}">
                <a16:creationId xmlns:a16="http://schemas.microsoft.com/office/drawing/2014/main" id="{ED68F79D-CB6A-4403-9205-FF4BE5DB4D98}"/>
              </a:ext>
            </a:extLst>
          </p:cNvPr>
          <p:cNvSpPr>
            <a:spLocks noGrp="1"/>
          </p:cNvSpPr>
          <p:nvPr>
            <p:ph type="body" sz="quarter" idx="17" hasCustomPrompt="1"/>
          </p:nvPr>
        </p:nvSpPr>
        <p:spPr>
          <a:xfrm>
            <a:off x="5129048" y="1854748"/>
            <a:ext cx="3531476" cy="3090041"/>
          </a:xfrm>
          <a:solidFill>
            <a:schemeClr val="tx2">
              <a:alpha val="50000"/>
            </a:schemeClr>
          </a:solidFill>
        </p:spPr>
        <p:txBody>
          <a:bodyPr lIns="0" tIns="0" rIns="0" bIns="432000" anchor="b"/>
          <a:lstStyle>
            <a:lvl1pPr marL="0" algn="ctr">
              <a:defRPr sz="18500">
                <a:solidFill>
                  <a:schemeClr val="bg1"/>
                </a:solidFill>
              </a:defRPr>
            </a:lvl1pPr>
          </a:lstStyle>
          <a:p>
            <a:pPr lvl="0"/>
            <a:r>
              <a:rPr lang="de-DE" dirty="0"/>
              <a:t>01</a:t>
            </a:r>
          </a:p>
        </p:txBody>
      </p:sp>
    </p:spTree>
    <p:extLst>
      <p:ext uri="{BB962C8B-B14F-4D97-AF65-F5344CB8AC3E}">
        <p14:creationId xmlns:p14="http://schemas.microsoft.com/office/powerpoint/2010/main" val="3147750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ildplatzhalter 14">
            <a:extLst>
              <a:ext uri="{FF2B5EF4-FFF2-40B4-BE49-F238E27FC236}">
                <a16:creationId xmlns:a16="http://schemas.microsoft.com/office/drawing/2014/main" id="{F3A21B8E-DB9A-4C1E-A79D-3A75A7C68328}"/>
              </a:ext>
            </a:extLst>
          </p:cNvPr>
          <p:cNvSpPr>
            <a:spLocks noGrp="1"/>
          </p:cNvSpPr>
          <p:nvPr>
            <p:ph type="pic" sz="quarter" idx="12"/>
          </p:nvPr>
        </p:nvSpPr>
        <p:spPr>
          <a:xfrm>
            <a:off x="6038850" y="765175"/>
            <a:ext cx="5561013" cy="5324475"/>
          </a:xfrm>
          <a:custGeom>
            <a:avLst/>
            <a:gdLst>
              <a:gd name="connsiteX0" fmla="*/ 1513682 w 5561013"/>
              <a:gd name="connsiteY0" fmla="*/ 758515 h 5324475"/>
              <a:gd name="connsiteX1" fmla="*/ 1056580 w 5561013"/>
              <a:gd name="connsiteY1" fmla="*/ 2662238 h 5324475"/>
              <a:gd name="connsiteX2" fmla="*/ 1513682 w 5561013"/>
              <a:gd name="connsiteY2" fmla="*/ 4565961 h 5324475"/>
              <a:gd name="connsiteX3" fmla="*/ 1970784 w 5561013"/>
              <a:gd name="connsiteY3" fmla="*/ 2662238 h 5324475"/>
              <a:gd name="connsiteX4" fmla="*/ 1513682 w 5561013"/>
              <a:gd name="connsiteY4" fmla="*/ 758515 h 5324475"/>
              <a:gd name="connsiteX5" fmla="*/ 4556698 w 5561013"/>
              <a:gd name="connsiteY5" fmla="*/ 66675 h 5324475"/>
              <a:gd name="connsiteX6" fmla="*/ 5561013 w 5561013"/>
              <a:gd name="connsiteY6" fmla="*/ 66675 h 5324475"/>
              <a:gd name="connsiteX7" fmla="*/ 5561013 w 5561013"/>
              <a:gd name="connsiteY7" fmla="*/ 5257800 h 5324475"/>
              <a:gd name="connsiteX8" fmla="*/ 4429285 w 5561013"/>
              <a:gd name="connsiteY8" fmla="*/ 5257800 h 5324475"/>
              <a:gd name="connsiteX9" fmla="*/ 4429285 w 5561013"/>
              <a:gd name="connsiteY9" fmla="*/ 1264055 h 5324475"/>
              <a:gd name="connsiteX10" fmla="*/ 3544888 w 5561013"/>
              <a:gd name="connsiteY10" fmla="*/ 1844152 h 5324475"/>
              <a:gd name="connsiteX11" fmla="*/ 3544888 w 5561013"/>
              <a:gd name="connsiteY11" fmla="*/ 869886 h 5324475"/>
              <a:gd name="connsiteX12" fmla="*/ 4556698 w 5561013"/>
              <a:gd name="connsiteY12" fmla="*/ 66675 h 5324475"/>
              <a:gd name="connsiteX13" fmla="*/ 1513682 w 5561013"/>
              <a:gd name="connsiteY13" fmla="*/ 0 h 5324475"/>
              <a:gd name="connsiteX14" fmla="*/ 3027363 w 5561013"/>
              <a:gd name="connsiteY14" fmla="*/ 2647365 h 5324475"/>
              <a:gd name="connsiteX15" fmla="*/ 1513682 w 5561013"/>
              <a:gd name="connsiteY15" fmla="*/ 5324475 h 5324475"/>
              <a:gd name="connsiteX16" fmla="*/ 0 w 5561013"/>
              <a:gd name="connsiteY16" fmla="*/ 2647365 h 5324475"/>
              <a:gd name="connsiteX17" fmla="*/ 1513682 w 5561013"/>
              <a:gd name="connsiteY1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1013"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556698" y="66675"/>
                </a:moveTo>
                <a:cubicBezTo>
                  <a:pt x="5561013" y="66675"/>
                  <a:pt x="5561013" y="66675"/>
                  <a:pt x="5561013" y="66675"/>
                </a:cubicBezTo>
                <a:cubicBezTo>
                  <a:pt x="5561013" y="5257800"/>
                  <a:pt x="5561013" y="5257800"/>
                  <a:pt x="5561013" y="5257800"/>
                </a:cubicBezTo>
                <a:cubicBezTo>
                  <a:pt x="4429285" y="5257800"/>
                  <a:pt x="4429285" y="5257800"/>
                  <a:pt x="4429285" y="5257800"/>
                </a:cubicBezTo>
                <a:cubicBezTo>
                  <a:pt x="4429285" y="1264055"/>
                  <a:pt x="4429285" y="1264055"/>
                  <a:pt x="4429285" y="1264055"/>
                </a:cubicBezTo>
                <a:cubicBezTo>
                  <a:pt x="4159469" y="1487169"/>
                  <a:pt x="3852178" y="1680535"/>
                  <a:pt x="3544888" y="1844152"/>
                </a:cubicBezTo>
                <a:lnTo>
                  <a:pt x="3544888" y="869886"/>
                </a:lnTo>
                <a:cubicBezTo>
                  <a:pt x="3919632" y="661647"/>
                  <a:pt x="4286882" y="416221"/>
                  <a:pt x="4556698" y="66675"/>
                </a:cubicBezTo>
                <a:close/>
                <a:moveTo>
                  <a:pt x="1513682" y="0"/>
                </a:moveTo>
                <a:cubicBezTo>
                  <a:pt x="2802559" y="0"/>
                  <a:pt x="3027363" y="661841"/>
                  <a:pt x="3027363" y="2647365"/>
                </a:cubicBezTo>
                <a:cubicBezTo>
                  <a:pt x="3027363" y="4275940"/>
                  <a:pt x="2922454"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chor="t">
            <a:noAutofit/>
          </a:bodyPr>
          <a:lstStyle>
            <a:lvl1pPr algn="l">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599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5787935" y="4555087"/>
            <a:ext cx="3701122" cy="1501200"/>
          </a:xfrm>
        </p:spPr>
        <p:txBody>
          <a:bodyPr>
            <a:noAutofit/>
          </a:bodyPr>
          <a:lstStyle>
            <a:lvl1pPr>
              <a:spcBef>
                <a:spcPts val="600"/>
              </a:spcBef>
              <a:defRPr sz="12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911642"/>
            <a:ext cx="4528800" cy="1386205"/>
          </a:xfrm>
        </p:spPr>
        <p:txBody>
          <a:bodyPr/>
          <a:lstStyle>
            <a:lvl1pPr>
              <a:defRPr sz="2000"/>
            </a:lvl1pPr>
          </a:lstStyle>
          <a:p>
            <a:pPr lvl="0"/>
            <a:r>
              <a:rPr lang="de-DE" dirty="0"/>
              <a:t>Vielen Dank für Ihre Aufmerksamkeit</a:t>
            </a:r>
          </a:p>
        </p:txBody>
      </p:sp>
      <p:sp>
        <p:nvSpPr>
          <p:cNvPr id="20" name="Platzhalter für Fremdlogos">
            <a:extLst>
              <a:ext uri="{FF2B5EF4-FFF2-40B4-BE49-F238E27FC236}">
                <a16:creationId xmlns:a16="http://schemas.microsoft.com/office/drawing/2014/main" id="{A15A62B3-BDC3-4472-BC89-C7A2F64E2F1C}"/>
              </a:ext>
            </a:extLst>
          </p:cNvPr>
          <p:cNvSpPr>
            <a:spLocks noGrp="1"/>
          </p:cNvSpPr>
          <p:nvPr>
            <p:ph type="pic" sz="quarter" idx="16"/>
          </p:nvPr>
        </p:nvSpPr>
        <p:spPr>
          <a:xfrm>
            <a:off x="2056046"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18" name="Platzhalter für Fremdlogos 1">
            <a:extLst>
              <a:ext uri="{FF2B5EF4-FFF2-40B4-BE49-F238E27FC236}">
                <a16:creationId xmlns:a16="http://schemas.microsoft.com/office/drawing/2014/main" id="{CF92D11E-EBA9-4A24-945B-30F2B7BEC151}"/>
              </a:ext>
            </a:extLst>
          </p:cNvPr>
          <p:cNvSpPr>
            <a:spLocks noGrp="1"/>
          </p:cNvSpPr>
          <p:nvPr>
            <p:ph type="pic" sz="quarter" idx="15"/>
          </p:nvPr>
        </p:nvSpPr>
        <p:spPr>
          <a:xfrm>
            <a:off x="719999"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7" name="Freihandform: Form 6">
            <a:extLst>
              <a:ext uri="{FF2B5EF4-FFF2-40B4-BE49-F238E27FC236}">
                <a16:creationId xmlns:a16="http://schemas.microsoft.com/office/drawing/2014/main" id="{D4E56867-90E5-495D-A049-FF9011ED98AE}"/>
              </a:ext>
            </a:extLst>
          </p:cNvPr>
          <p:cNvSpPr/>
          <p:nvPr userDrawn="1"/>
        </p:nvSpPr>
        <p:spPr>
          <a:xfrm>
            <a:off x="5608325" y="0"/>
            <a:ext cx="4197412" cy="4165172"/>
          </a:xfrm>
          <a:custGeom>
            <a:avLst/>
            <a:gdLst>
              <a:gd name="connsiteX0" fmla="*/ 0 w 4197412"/>
              <a:gd name="connsiteY0" fmla="*/ 0 h 4165172"/>
              <a:gd name="connsiteX1" fmla="*/ 4197412 w 4197412"/>
              <a:gd name="connsiteY1" fmla="*/ 0 h 4165172"/>
              <a:gd name="connsiteX2" fmla="*/ 4197412 w 4197412"/>
              <a:gd name="connsiteY2" fmla="*/ 3598303 h 4165172"/>
              <a:gd name="connsiteX3" fmla="*/ 4197412 w 4197412"/>
              <a:gd name="connsiteY3" fmla="*/ 3948901 h 4165172"/>
              <a:gd name="connsiteX4" fmla="*/ 3877523 w 4197412"/>
              <a:gd name="connsiteY4" fmla="*/ 4165172 h 4165172"/>
              <a:gd name="connsiteX5" fmla="*/ 3152782 w 4197412"/>
              <a:gd name="connsiteY5" fmla="*/ 4165172 h 4165172"/>
              <a:gd name="connsiteX6" fmla="*/ 0 w 4197412"/>
              <a:gd name="connsiteY6" fmla="*/ 4165172 h 41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12" h="4165172">
                <a:moveTo>
                  <a:pt x="0" y="0"/>
                </a:moveTo>
                <a:lnTo>
                  <a:pt x="4197412" y="0"/>
                </a:lnTo>
                <a:lnTo>
                  <a:pt x="4197412" y="3598303"/>
                </a:lnTo>
                <a:lnTo>
                  <a:pt x="4197412" y="3948901"/>
                </a:lnTo>
                <a:lnTo>
                  <a:pt x="3877523" y="4165172"/>
                </a:lnTo>
                <a:lnTo>
                  <a:pt x="3152782" y="4165172"/>
                </a:lnTo>
                <a:lnTo>
                  <a:pt x="0" y="41651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1518682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Bildplatzhalter 15">
            <a:extLst>
              <a:ext uri="{FF2B5EF4-FFF2-40B4-BE49-F238E27FC236}">
                <a16:creationId xmlns:a16="http://schemas.microsoft.com/office/drawing/2014/main" id="{6FCFBDDB-1C1B-4C6C-B5A9-DF9D9A50502D}"/>
              </a:ext>
            </a:extLst>
          </p:cNvPr>
          <p:cNvSpPr>
            <a:spLocks noGrp="1"/>
          </p:cNvSpPr>
          <p:nvPr>
            <p:ph type="pic" sz="quarter" idx="12"/>
          </p:nvPr>
        </p:nvSpPr>
        <p:spPr>
          <a:xfrm>
            <a:off x="5230812" y="765175"/>
            <a:ext cx="6369050" cy="5324475"/>
          </a:xfrm>
          <a:custGeom>
            <a:avLst/>
            <a:gdLst>
              <a:gd name="connsiteX0" fmla="*/ 1513681 w 6369050"/>
              <a:gd name="connsiteY0" fmla="*/ 758515 h 5324475"/>
              <a:gd name="connsiteX1" fmla="*/ 1056579 w 6369050"/>
              <a:gd name="connsiteY1" fmla="*/ 2662238 h 5324475"/>
              <a:gd name="connsiteX2" fmla="*/ 1513681 w 6369050"/>
              <a:gd name="connsiteY2" fmla="*/ 4565961 h 5324475"/>
              <a:gd name="connsiteX3" fmla="*/ 1970783 w 6369050"/>
              <a:gd name="connsiteY3" fmla="*/ 2662238 h 5324475"/>
              <a:gd name="connsiteX4" fmla="*/ 1513681 w 6369050"/>
              <a:gd name="connsiteY4" fmla="*/ 758515 h 5324475"/>
              <a:gd name="connsiteX5" fmla="*/ 4788092 w 6369050"/>
              <a:gd name="connsiteY5" fmla="*/ 0 h 5324475"/>
              <a:gd name="connsiteX6" fmla="*/ 6316601 w 6369050"/>
              <a:gd name="connsiteY6" fmla="*/ 1338620 h 5324475"/>
              <a:gd name="connsiteX7" fmla="*/ 4375994 w 6369050"/>
              <a:gd name="connsiteY7" fmla="*/ 4454629 h 5324475"/>
              <a:gd name="connsiteX8" fmla="*/ 6369050 w 6369050"/>
              <a:gd name="connsiteY8" fmla="*/ 4454629 h 5324475"/>
              <a:gd name="connsiteX9" fmla="*/ 6369050 w 6369050"/>
              <a:gd name="connsiteY9" fmla="*/ 5257800 h 5324475"/>
              <a:gd name="connsiteX10" fmla="*/ 3267075 w 6369050"/>
              <a:gd name="connsiteY10" fmla="*/ 5257800 h 5324475"/>
              <a:gd name="connsiteX11" fmla="*/ 3267075 w 6369050"/>
              <a:gd name="connsiteY11" fmla="*/ 4343077 h 5324475"/>
              <a:gd name="connsiteX12" fmla="*/ 5260131 w 6369050"/>
              <a:gd name="connsiteY12" fmla="*/ 1264252 h 5324475"/>
              <a:gd name="connsiteX13" fmla="*/ 4863019 w 6369050"/>
              <a:gd name="connsiteY13" fmla="*/ 758551 h 5324475"/>
              <a:gd name="connsiteX14" fmla="*/ 4405964 w 6369050"/>
              <a:gd name="connsiteY14" fmla="*/ 1502229 h 5324475"/>
              <a:gd name="connsiteX15" fmla="*/ 3349495 w 6369050"/>
              <a:gd name="connsiteY15" fmla="*/ 1502229 h 5324475"/>
              <a:gd name="connsiteX16" fmla="*/ 4788092 w 6369050"/>
              <a:gd name="connsiteY16" fmla="*/ 0 h 5324475"/>
              <a:gd name="connsiteX17" fmla="*/ 1513681 w 6369050"/>
              <a:gd name="connsiteY17" fmla="*/ 0 h 5324475"/>
              <a:gd name="connsiteX18" fmla="*/ 3027363 w 6369050"/>
              <a:gd name="connsiteY18" fmla="*/ 2647365 h 5324475"/>
              <a:gd name="connsiteX19" fmla="*/ 1513681 w 6369050"/>
              <a:gd name="connsiteY19" fmla="*/ 5324475 h 5324475"/>
              <a:gd name="connsiteX20" fmla="*/ 0 w 6369050"/>
              <a:gd name="connsiteY20" fmla="*/ 2647365 h 5324475"/>
              <a:gd name="connsiteX21" fmla="*/ 1513681 w 6369050"/>
              <a:gd name="connsiteY21"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9050" h="5324475">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90" y="758515"/>
                  <a:pt x="1513681" y="758515"/>
                </a:cubicBezTo>
                <a:close/>
                <a:moveTo>
                  <a:pt x="4788092" y="0"/>
                </a:moveTo>
                <a:cubicBezTo>
                  <a:pt x="5694707" y="0"/>
                  <a:pt x="6316601" y="364402"/>
                  <a:pt x="6316601" y="1338620"/>
                </a:cubicBezTo>
                <a:cubicBezTo>
                  <a:pt x="6316601" y="2506193"/>
                  <a:pt x="4945438" y="3829939"/>
                  <a:pt x="4375994" y="4454629"/>
                </a:cubicBezTo>
                <a:cubicBezTo>
                  <a:pt x="6369050" y="4454629"/>
                  <a:pt x="6369050" y="4454629"/>
                  <a:pt x="6369050" y="4454629"/>
                </a:cubicBezTo>
                <a:cubicBezTo>
                  <a:pt x="6369050" y="5257800"/>
                  <a:pt x="6369050" y="5257800"/>
                  <a:pt x="6369050" y="5257800"/>
                </a:cubicBezTo>
                <a:lnTo>
                  <a:pt x="3267075" y="5257800"/>
                </a:lnTo>
                <a:cubicBezTo>
                  <a:pt x="3267075" y="4343077"/>
                  <a:pt x="3267075" y="4343077"/>
                  <a:pt x="3267075" y="4343077"/>
                </a:cubicBezTo>
                <a:cubicBezTo>
                  <a:pt x="4915467" y="2164102"/>
                  <a:pt x="5260131" y="1911251"/>
                  <a:pt x="5260131" y="1264252"/>
                </a:cubicBezTo>
                <a:cubicBezTo>
                  <a:pt x="5260131" y="1003965"/>
                  <a:pt x="5162726" y="758551"/>
                  <a:pt x="4863019" y="758551"/>
                </a:cubicBezTo>
                <a:cubicBezTo>
                  <a:pt x="4428443" y="758551"/>
                  <a:pt x="4405964" y="1167574"/>
                  <a:pt x="4405964" y="1502229"/>
                </a:cubicBezTo>
                <a:cubicBezTo>
                  <a:pt x="3349495" y="1502229"/>
                  <a:pt x="3349495" y="1502229"/>
                  <a:pt x="3349495" y="1502229"/>
                </a:cubicBezTo>
                <a:cubicBezTo>
                  <a:pt x="3274568" y="535448"/>
                  <a:pt x="3821534" y="0"/>
                  <a:pt x="4788092" y="0"/>
                </a:cubicBezTo>
                <a:close/>
                <a:moveTo>
                  <a:pt x="1513681" y="0"/>
                </a:moveTo>
                <a:cubicBezTo>
                  <a:pt x="2802559" y="0"/>
                  <a:pt x="3027363" y="661841"/>
                  <a:pt x="3027363" y="2647365"/>
                </a:cubicBezTo>
                <a:cubicBezTo>
                  <a:pt x="3027363" y="4275940"/>
                  <a:pt x="2922454"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chor="t">
            <a:noAutofit/>
          </a:bodyPr>
          <a:lstStyle>
            <a:lvl1pPr algn="l">
              <a:defRPr sz="1200"/>
            </a:lvl1pPr>
          </a:lstStyle>
          <a:p>
            <a:r>
              <a:rPr lang="de-DE"/>
              <a:t>Bild durch Klicken auf Symbol hinzufügen</a:t>
            </a:r>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0788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3">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Bildplatzhalter 19">
            <a:extLst>
              <a:ext uri="{FF2B5EF4-FFF2-40B4-BE49-F238E27FC236}">
                <a16:creationId xmlns:a16="http://schemas.microsoft.com/office/drawing/2014/main" id="{4A7BACB7-0FFC-41F1-9652-1A1D53E18842}"/>
              </a:ext>
            </a:extLst>
          </p:cNvPr>
          <p:cNvSpPr>
            <a:spLocks noGrp="1"/>
          </p:cNvSpPr>
          <p:nvPr>
            <p:ph type="pic" sz="quarter" idx="12"/>
          </p:nvPr>
        </p:nvSpPr>
        <p:spPr>
          <a:xfrm>
            <a:off x="5465736" y="766763"/>
            <a:ext cx="6340475" cy="5324475"/>
          </a:xfrm>
          <a:custGeom>
            <a:avLst/>
            <a:gdLst>
              <a:gd name="connsiteX0" fmla="*/ 1513682 w 6340475"/>
              <a:gd name="connsiteY0" fmla="*/ 758515 h 5324475"/>
              <a:gd name="connsiteX1" fmla="*/ 1056580 w 6340475"/>
              <a:gd name="connsiteY1" fmla="*/ 2662238 h 5324475"/>
              <a:gd name="connsiteX2" fmla="*/ 1513682 w 6340475"/>
              <a:gd name="connsiteY2" fmla="*/ 4565961 h 5324475"/>
              <a:gd name="connsiteX3" fmla="*/ 1970784 w 6340475"/>
              <a:gd name="connsiteY3" fmla="*/ 2662238 h 5324475"/>
              <a:gd name="connsiteX4" fmla="*/ 1513682 w 6340475"/>
              <a:gd name="connsiteY4" fmla="*/ 758515 h 5324475"/>
              <a:gd name="connsiteX5" fmla="*/ 4826263 w 6340475"/>
              <a:gd name="connsiteY5" fmla="*/ 0 h 5324475"/>
              <a:gd name="connsiteX6" fmla="*/ 6258018 w 6340475"/>
              <a:gd name="connsiteY6" fmla="*/ 1383174 h 5324475"/>
              <a:gd name="connsiteX7" fmla="*/ 5545889 w 6340475"/>
              <a:gd name="connsiteY7" fmla="*/ 2535819 h 5324475"/>
              <a:gd name="connsiteX8" fmla="*/ 5545889 w 6340475"/>
              <a:gd name="connsiteY8" fmla="*/ 2550691 h 5324475"/>
              <a:gd name="connsiteX9" fmla="*/ 6340475 w 6340475"/>
              <a:gd name="connsiteY9" fmla="*/ 3814882 h 5324475"/>
              <a:gd name="connsiteX10" fmla="*/ 4706326 w 6340475"/>
              <a:gd name="connsiteY10" fmla="*/ 5324475 h 5324475"/>
              <a:gd name="connsiteX11" fmla="*/ 3267075 w 6340475"/>
              <a:gd name="connsiteY11" fmla="*/ 3852064 h 5324475"/>
              <a:gd name="connsiteX12" fmla="*/ 4324025 w 6340475"/>
              <a:gd name="connsiteY12" fmla="*/ 3852064 h 5324475"/>
              <a:gd name="connsiteX13" fmla="*/ 4766295 w 6340475"/>
              <a:gd name="connsiteY13" fmla="*/ 4565961 h 5324475"/>
              <a:gd name="connsiteX14" fmla="*/ 5283525 w 6340475"/>
              <a:gd name="connsiteY14" fmla="*/ 3762827 h 5324475"/>
              <a:gd name="connsiteX15" fmla="*/ 4301536 w 6340475"/>
              <a:gd name="connsiteY15" fmla="*/ 2967131 h 5324475"/>
              <a:gd name="connsiteX16" fmla="*/ 4301536 w 6340475"/>
              <a:gd name="connsiteY16" fmla="*/ 2141688 h 5324475"/>
              <a:gd name="connsiteX17" fmla="*/ 5201068 w 6340475"/>
              <a:gd name="connsiteY17" fmla="*/ 1375737 h 5324475"/>
              <a:gd name="connsiteX18" fmla="*/ 4796279 w 6340475"/>
              <a:gd name="connsiteY18" fmla="*/ 758515 h 5324475"/>
              <a:gd name="connsiteX19" fmla="*/ 4383993 w 6340475"/>
              <a:gd name="connsiteY19" fmla="*/ 1360865 h 5324475"/>
              <a:gd name="connsiteX20" fmla="*/ 3327044 w 6340475"/>
              <a:gd name="connsiteY20" fmla="*/ 1360865 h 5324475"/>
              <a:gd name="connsiteX21" fmla="*/ 3686856 w 6340475"/>
              <a:gd name="connsiteY21" fmla="*/ 275148 h 5324475"/>
              <a:gd name="connsiteX22" fmla="*/ 4826263 w 6340475"/>
              <a:gd name="connsiteY22" fmla="*/ 0 h 5324475"/>
              <a:gd name="connsiteX23" fmla="*/ 1513682 w 6340475"/>
              <a:gd name="connsiteY23" fmla="*/ 0 h 5324475"/>
              <a:gd name="connsiteX24" fmla="*/ 3027363 w 6340475"/>
              <a:gd name="connsiteY24" fmla="*/ 2647365 h 5324475"/>
              <a:gd name="connsiteX25" fmla="*/ 1513682 w 6340475"/>
              <a:gd name="connsiteY25" fmla="*/ 5324475 h 5324475"/>
              <a:gd name="connsiteX26" fmla="*/ 0 w 6340475"/>
              <a:gd name="connsiteY26" fmla="*/ 2647365 h 5324475"/>
              <a:gd name="connsiteX27" fmla="*/ 1513682 w 6340475"/>
              <a:gd name="connsiteY2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40475"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826263" y="0"/>
                </a:moveTo>
                <a:cubicBezTo>
                  <a:pt x="5800756" y="0"/>
                  <a:pt x="6258018" y="394130"/>
                  <a:pt x="6258018" y="1383174"/>
                </a:cubicBezTo>
                <a:cubicBezTo>
                  <a:pt x="6258018" y="1873977"/>
                  <a:pt x="6115592" y="2454018"/>
                  <a:pt x="5545889" y="2535819"/>
                </a:cubicBezTo>
                <a:cubicBezTo>
                  <a:pt x="5545889" y="2550691"/>
                  <a:pt x="5545889" y="2550691"/>
                  <a:pt x="5545889" y="2550691"/>
                </a:cubicBezTo>
                <a:cubicBezTo>
                  <a:pt x="6228033" y="2677110"/>
                  <a:pt x="6340475" y="3212533"/>
                  <a:pt x="6340475" y="3814882"/>
                </a:cubicBezTo>
                <a:cubicBezTo>
                  <a:pt x="6340475" y="4885727"/>
                  <a:pt x="5763275" y="5324475"/>
                  <a:pt x="4706326" y="5324475"/>
                </a:cubicBezTo>
                <a:cubicBezTo>
                  <a:pt x="3671864" y="5324475"/>
                  <a:pt x="3267075" y="4960091"/>
                  <a:pt x="3267075" y="3852064"/>
                </a:cubicBezTo>
                <a:cubicBezTo>
                  <a:pt x="4324025" y="3852064"/>
                  <a:pt x="4324025" y="3852064"/>
                  <a:pt x="4324025" y="3852064"/>
                </a:cubicBezTo>
                <a:cubicBezTo>
                  <a:pt x="4324025" y="4194140"/>
                  <a:pt x="4309033" y="4565961"/>
                  <a:pt x="4766295" y="4565961"/>
                </a:cubicBezTo>
                <a:cubicBezTo>
                  <a:pt x="5246045" y="4565961"/>
                  <a:pt x="5283525" y="4127212"/>
                  <a:pt x="5283525" y="3762827"/>
                </a:cubicBezTo>
                <a:cubicBezTo>
                  <a:pt x="5283525" y="3011749"/>
                  <a:pt x="5036154" y="2967131"/>
                  <a:pt x="4301536" y="2967131"/>
                </a:cubicBezTo>
                <a:cubicBezTo>
                  <a:pt x="4301536" y="2141688"/>
                  <a:pt x="4301536" y="2141688"/>
                  <a:pt x="4301536" y="2141688"/>
                </a:cubicBezTo>
                <a:cubicBezTo>
                  <a:pt x="4991177" y="2171434"/>
                  <a:pt x="5201068" y="2097070"/>
                  <a:pt x="5201068" y="1375737"/>
                </a:cubicBezTo>
                <a:cubicBezTo>
                  <a:pt x="5201068" y="1093153"/>
                  <a:pt x="5156092" y="758515"/>
                  <a:pt x="4796279" y="758515"/>
                </a:cubicBezTo>
                <a:cubicBezTo>
                  <a:pt x="4413978" y="758515"/>
                  <a:pt x="4383993" y="1063408"/>
                  <a:pt x="4383993" y="1360865"/>
                </a:cubicBezTo>
                <a:lnTo>
                  <a:pt x="3327044" y="1360865"/>
                </a:lnTo>
                <a:cubicBezTo>
                  <a:pt x="3327044" y="825443"/>
                  <a:pt x="3446981" y="483367"/>
                  <a:pt x="3686856" y="275148"/>
                </a:cubicBezTo>
                <a:cubicBezTo>
                  <a:pt x="3926732" y="74364"/>
                  <a:pt x="4301536" y="0"/>
                  <a:pt x="4826263" y="0"/>
                </a:cubicBezTo>
                <a:close/>
                <a:moveTo>
                  <a:pt x="1513682" y="0"/>
                </a:moveTo>
                <a:cubicBezTo>
                  <a:pt x="2802559" y="0"/>
                  <a:pt x="3027363" y="661841"/>
                  <a:pt x="3027363" y="2647365"/>
                </a:cubicBezTo>
                <a:cubicBezTo>
                  <a:pt x="3027363" y="4275940"/>
                  <a:pt x="2922455"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chor="t">
            <a:noAutofit/>
          </a:bodyPr>
          <a:lstStyle>
            <a:lvl1pPr algn="l">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279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4">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AutoShape 8">
            <a:extLst>
              <a:ext uri="{FF2B5EF4-FFF2-40B4-BE49-F238E27FC236}">
                <a16:creationId xmlns:a16="http://schemas.microsoft.com/office/drawing/2014/main" id="{CC3A3E53-F4B8-4831-8E8A-2BCF39C93BFC}"/>
              </a:ext>
            </a:extLst>
          </p:cNvPr>
          <p:cNvSpPr>
            <a:spLocks noChangeAspect="1" noChangeArrowheads="1" noTextEdit="1"/>
          </p:cNvSpPr>
          <p:nvPr userDrawn="1"/>
        </p:nvSpPr>
        <p:spPr bwMode="auto">
          <a:xfrm>
            <a:off x="5465763" y="768350"/>
            <a:ext cx="6396037"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Bildplatzhalter 45">
            <a:extLst>
              <a:ext uri="{FF2B5EF4-FFF2-40B4-BE49-F238E27FC236}">
                <a16:creationId xmlns:a16="http://schemas.microsoft.com/office/drawing/2014/main" id="{7686F10E-6BEB-4F49-9079-2FC10BB83F95}"/>
              </a:ext>
            </a:extLst>
          </p:cNvPr>
          <p:cNvSpPr>
            <a:spLocks noGrp="1"/>
          </p:cNvSpPr>
          <p:nvPr>
            <p:ph type="pic" sz="quarter" idx="12"/>
          </p:nvPr>
        </p:nvSpPr>
        <p:spPr>
          <a:xfrm>
            <a:off x="5462589" y="765175"/>
            <a:ext cx="6402387" cy="5324475"/>
          </a:xfrm>
          <a:custGeom>
            <a:avLst/>
            <a:gdLst>
              <a:gd name="connsiteX0" fmla="*/ 5102190 w 6402387"/>
              <a:gd name="connsiteY0" fmla="*/ 798690 h 5324475"/>
              <a:gd name="connsiteX1" fmla="*/ 4150460 w 6402387"/>
              <a:gd name="connsiteY1" fmla="*/ 3267821 h 5324475"/>
              <a:gd name="connsiteX2" fmla="*/ 4648806 w 6402387"/>
              <a:gd name="connsiteY2" fmla="*/ 3267821 h 5324475"/>
              <a:gd name="connsiteX3" fmla="*/ 5049732 w 6402387"/>
              <a:gd name="connsiteY3" fmla="*/ 3267821 h 5324475"/>
              <a:gd name="connsiteX4" fmla="*/ 5117177 w 6402387"/>
              <a:gd name="connsiteY4" fmla="*/ 798690 h 5324475"/>
              <a:gd name="connsiteX5" fmla="*/ 5102190 w 6402387"/>
              <a:gd name="connsiteY5" fmla="*/ 798690 h 5324475"/>
              <a:gd name="connsiteX6" fmla="*/ 1513681 w 6402387"/>
              <a:gd name="connsiteY6" fmla="*/ 758515 h 5324475"/>
              <a:gd name="connsiteX7" fmla="*/ 1056579 w 6402387"/>
              <a:gd name="connsiteY7" fmla="*/ 2662238 h 5324475"/>
              <a:gd name="connsiteX8" fmla="*/ 1513681 w 6402387"/>
              <a:gd name="connsiteY8" fmla="*/ 4565961 h 5324475"/>
              <a:gd name="connsiteX9" fmla="*/ 1970783 w 6402387"/>
              <a:gd name="connsiteY9" fmla="*/ 2662238 h 5324475"/>
              <a:gd name="connsiteX10" fmla="*/ 1513681 w 6402387"/>
              <a:gd name="connsiteY10" fmla="*/ 758515 h 5324475"/>
              <a:gd name="connsiteX11" fmla="*/ 4607590 w 6402387"/>
              <a:gd name="connsiteY11" fmla="*/ 69850 h 5324475"/>
              <a:gd name="connsiteX12" fmla="*/ 5997714 w 6402387"/>
              <a:gd name="connsiteY12" fmla="*/ 69850 h 5324475"/>
              <a:gd name="connsiteX13" fmla="*/ 5997714 w 6402387"/>
              <a:gd name="connsiteY13" fmla="*/ 3267821 h 5324475"/>
              <a:gd name="connsiteX14" fmla="*/ 6402387 w 6402387"/>
              <a:gd name="connsiteY14" fmla="*/ 3267821 h 5324475"/>
              <a:gd name="connsiteX15" fmla="*/ 6402387 w 6402387"/>
              <a:gd name="connsiteY15" fmla="*/ 4071032 h 5324475"/>
              <a:gd name="connsiteX16" fmla="*/ 5997714 w 6402387"/>
              <a:gd name="connsiteY16" fmla="*/ 4071032 h 5324475"/>
              <a:gd name="connsiteX17" fmla="*/ 5997714 w 6402387"/>
              <a:gd name="connsiteY17" fmla="*/ 5260975 h 5324475"/>
              <a:gd name="connsiteX18" fmla="*/ 4963552 w 6402387"/>
              <a:gd name="connsiteY18" fmla="*/ 5260975 h 5324475"/>
              <a:gd name="connsiteX19" fmla="*/ 4963552 w 6402387"/>
              <a:gd name="connsiteY19" fmla="*/ 4071032 h 5324475"/>
              <a:gd name="connsiteX20" fmla="*/ 4648806 w 6402387"/>
              <a:gd name="connsiteY20" fmla="*/ 4071032 h 5324475"/>
              <a:gd name="connsiteX21" fmla="*/ 3344862 w 6402387"/>
              <a:gd name="connsiteY21" fmla="*/ 4071032 h 5324475"/>
              <a:gd name="connsiteX22" fmla="*/ 3344862 w 6402387"/>
              <a:gd name="connsiteY22" fmla="*/ 3026114 h 5324475"/>
              <a:gd name="connsiteX23" fmla="*/ 4607590 w 6402387"/>
              <a:gd name="connsiteY23" fmla="*/ 69850 h 5324475"/>
              <a:gd name="connsiteX24" fmla="*/ 1513681 w 6402387"/>
              <a:gd name="connsiteY24" fmla="*/ 0 h 5324475"/>
              <a:gd name="connsiteX25" fmla="*/ 3027362 w 6402387"/>
              <a:gd name="connsiteY25" fmla="*/ 2647365 h 5324475"/>
              <a:gd name="connsiteX26" fmla="*/ 1513681 w 6402387"/>
              <a:gd name="connsiteY26" fmla="*/ 5324475 h 5324475"/>
              <a:gd name="connsiteX27" fmla="*/ 0 w 6402387"/>
              <a:gd name="connsiteY27" fmla="*/ 2647365 h 5324475"/>
              <a:gd name="connsiteX28" fmla="*/ 1513681 w 6402387"/>
              <a:gd name="connsiteY28"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02387" h="5324475">
                <a:moveTo>
                  <a:pt x="5102190" y="798690"/>
                </a:moveTo>
                <a:cubicBezTo>
                  <a:pt x="5102190" y="798690"/>
                  <a:pt x="5102190" y="798690"/>
                  <a:pt x="4150460" y="3267821"/>
                </a:cubicBezTo>
                <a:cubicBezTo>
                  <a:pt x="4150460" y="3267821"/>
                  <a:pt x="4150460" y="3267821"/>
                  <a:pt x="4648806" y="3267821"/>
                </a:cubicBezTo>
                <a:cubicBezTo>
                  <a:pt x="4648806" y="3267821"/>
                  <a:pt x="4648806" y="3267821"/>
                  <a:pt x="5049732" y="3267821"/>
                </a:cubicBezTo>
                <a:cubicBezTo>
                  <a:pt x="5049732" y="3267821"/>
                  <a:pt x="5049732" y="3267821"/>
                  <a:pt x="5117177" y="798690"/>
                </a:cubicBezTo>
                <a:cubicBezTo>
                  <a:pt x="5117177" y="798690"/>
                  <a:pt x="5117177" y="798690"/>
                  <a:pt x="5102190" y="798690"/>
                </a:cubicBezTo>
                <a:close/>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89" y="758515"/>
                  <a:pt x="1513681" y="758515"/>
                </a:cubicBezTo>
                <a:close/>
                <a:moveTo>
                  <a:pt x="4607590" y="69850"/>
                </a:moveTo>
                <a:cubicBezTo>
                  <a:pt x="4607590" y="69850"/>
                  <a:pt x="4607590" y="69850"/>
                  <a:pt x="5997714" y="69850"/>
                </a:cubicBezTo>
                <a:cubicBezTo>
                  <a:pt x="5997714" y="69850"/>
                  <a:pt x="5997714" y="69850"/>
                  <a:pt x="5997714" y="3267821"/>
                </a:cubicBezTo>
                <a:lnTo>
                  <a:pt x="6402387" y="3267821"/>
                </a:lnTo>
                <a:cubicBezTo>
                  <a:pt x="6402387" y="3267821"/>
                  <a:pt x="6402387" y="3267821"/>
                  <a:pt x="6402387" y="4071032"/>
                </a:cubicBezTo>
                <a:cubicBezTo>
                  <a:pt x="6402387" y="4071032"/>
                  <a:pt x="6402387" y="4071032"/>
                  <a:pt x="5997714" y="4071032"/>
                </a:cubicBezTo>
                <a:cubicBezTo>
                  <a:pt x="5997714" y="4071032"/>
                  <a:pt x="5997714" y="4071032"/>
                  <a:pt x="5997714" y="5260975"/>
                </a:cubicBezTo>
                <a:cubicBezTo>
                  <a:pt x="5997714" y="5260975"/>
                  <a:pt x="5997714" y="5260975"/>
                  <a:pt x="4963552" y="5260975"/>
                </a:cubicBezTo>
                <a:cubicBezTo>
                  <a:pt x="4963552" y="5260975"/>
                  <a:pt x="4963552" y="5260975"/>
                  <a:pt x="4963552" y="4071032"/>
                </a:cubicBezTo>
                <a:cubicBezTo>
                  <a:pt x="4963552" y="4071032"/>
                  <a:pt x="4963552" y="4071032"/>
                  <a:pt x="4648806" y="4071032"/>
                </a:cubicBezTo>
                <a:cubicBezTo>
                  <a:pt x="4648806" y="4071032"/>
                  <a:pt x="4648806" y="4071032"/>
                  <a:pt x="3344862" y="4071032"/>
                </a:cubicBezTo>
                <a:cubicBezTo>
                  <a:pt x="3344862" y="4071032"/>
                  <a:pt x="3344862" y="4071032"/>
                  <a:pt x="3344862" y="3026114"/>
                </a:cubicBezTo>
                <a:cubicBezTo>
                  <a:pt x="4603843" y="88443"/>
                  <a:pt x="4600096" y="69850"/>
                  <a:pt x="4607590" y="69850"/>
                </a:cubicBezTo>
                <a:close/>
                <a:moveTo>
                  <a:pt x="1513681" y="0"/>
                </a:moveTo>
                <a:cubicBezTo>
                  <a:pt x="2802558" y="0"/>
                  <a:pt x="3027362" y="661841"/>
                  <a:pt x="3027362" y="2647365"/>
                </a:cubicBezTo>
                <a:cubicBezTo>
                  <a:pt x="3027362" y="4275940"/>
                  <a:pt x="2922454" y="5324475"/>
                  <a:pt x="1513681" y="5324475"/>
                </a:cubicBezTo>
                <a:cubicBezTo>
                  <a:pt x="104909"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548286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5">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Bildplatzhalter 16">
            <a:extLst>
              <a:ext uri="{FF2B5EF4-FFF2-40B4-BE49-F238E27FC236}">
                <a16:creationId xmlns:a16="http://schemas.microsoft.com/office/drawing/2014/main" id="{0B12AE07-BDEA-42C6-960C-BEF6558549C5}"/>
              </a:ext>
            </a:extLst>
          </p:cNvPr>
          <p:cNvSpPr>
            <a:spLocks noGrp="1"/>
          </p:cNvSpPr>
          <p:nvPr>
            <p:ph type="pic" sz="quarter" idx="12"/>
          </p:nvPr>
        </p:nvSpPr>
        <p:spPr>
          <a:xfrm>
            <a:off x="5459414" y="765176"/>
            <a:ext cx="6376987" cy="5324475"/>
          </a:xfrm>
          <a:custGeom>
            <a:avLst/>
            <a:gdLst>
              <a:gd name="connsiteX0" fmla="*/ 1513681 w 6376987"/>
              <a:gd name="connsiteY0" fmla="*/ 758515 h 5324475"/>
              <a:gd name="connsiteX1" fmla="*/ 1056579 w 6376987"/>
              <a:gd name="connsiteY1" fmla="*/ 2662238 h 5324475"/>
              <a:gd name="connsiteX2" fmla="*/ 1513681 w 6376987"/>
              <a:gd name="connsiteY2" fmla="*/ 4565961 h 5324475"/>
              <a:gd name="connsiteX3" fmla="*/ 1970783 w 6376987"/>
              <a:gd name="connsiteY3" fmla="*/ 2662238 h 5324475"/>
              <a:gd name="connsiteX4" fmla="*/ 1513681 w 6376987"/>
              <a:gd name="connsiteY4" fmla="*/ 758515 h 5324475"/>
              <a:gd name="connsiteX5" fmla="*/ 3453855 w 6376987"/>
              <a:gd name="connsiteY5" fmla="*/ 66675 h 5324475"/>
              <a:gd name="connsiteX6" fmla="*/ 6189607 w 6376987"/>
              <a:gd name="connsiteY6" fmla="*/ 66675 h 5324475"/>
              <a:gd name="connsiteX7" fmla="*/ 6189607 w 6376987"/>
              <a:gd name="connsiteY7" fmla="*/ 869847 h 5324475"/>
              <a:gd name="connsiteX8" fmla="*/ 4488194 w 6376987"/>
              <a:gd name="connsiteY8" fmla="*/ 869847 h 5324475"/>
              <a:gd name="connsiteX9" fmla="*/ 4488194 w 6376987"/>
              <a:gd name="connsiteY9" fmla="*/ 2163846 h 5324475"/>
              <a:gd name="connsiteX10" fmla="*/ 4503184 w 6376987"/>
              <a:gd name="connsiteY10" fmla="*/ 2178719 h 5324475"/>
              <a:gd name="connsiteX11" fmla="*/ 5260201 w 6376987"/>
              <a:gd name="connsiteY11" fmla="*/ 1829191 h 5324475"/>
              <a:gd name="connsiteX12" fmla="*/ 6376987 w 6376987"/>
              <a:gd name="connsiteY12" fmla="*/ 3539649 h 5324475"/>
              <a:gd name="connsiteX13" fmla="*/ 4780507 w 6376987"/>
              <a:gd name="connsiteY13" fmla="*/ 5324475 h 5324475"/>
              <a:gd name="connsiteX14" fmla="*/ 3393893 w 6376987"/>
              <a:gd name="connsiteY14" fmla="*/ 4037913 h 5324475"/>
              <a:gd name="connsiteX15" fmla="*/ 4450718 w 6376987"/>
              <a:gd name="connsiteY15" fmla="*/ 4037913 h 5324475"/>
              <a:gd name="connsiteX16" fmla="*/ 4525670 w 6376987"/>
              <a:gd name="connsiteY16" fmla="*/ 4409752 h 5324475"/>
              <a:gd name="connsiteX17" fmla="*/ 4847964 w 6376987"/>
              <a:gd name="connsiteY17" fmla="*/ 4565924 h 5324475"/>
              <a:gd name="connsiteX18" fmla="*/ 5320162 w 6376987"/>
              <a:gd name="connsiteY18" fmla="*/ 3539649 h 5324475"/>
              <a:gd name="connsiteX19" fmla="*/ 4870449 w 6376987"/>
              <a:gd name="connsiteY19" fmla="*/ 2498501 h 5324475"/>
              <a:gd name="connsiteX20" fmla="*/ 4473203 w 6376987"/>
              <a:gd name="connsiteY20" fmla="*/ 3078569 h 5324475"/>
              <a:gd name="connsiteX21" fmla="*/ 3453855 w 6376987"/>
              <a:gd name="connsiteY21" fmla="*/ 3078569 h 5324475"/>
              <a:gd name="connsiteX22" fmla="*/ 3453855 w 6376987"/>
              <a:gd name="connsiteY22" fmla="*/ 66675 h 5324475"/>
              <a:gd name="connsiteX23" fmla="*/ 1513681 w 6376987"/>
              <a:gd name="connsiteY23" fmla="*/ 0 h 5324475"/>
              <a:gd name="connsiteX24" fmla="*/ 3027362 w 6376987"/>
              <a:gd name="connsiteY24" fmla="*/ 2647365 h 5324475"/>
              <a:gd name="connsiteX25" fmla="*/ 1513681 w 6376987"/>
              <a:gd name="connsiteY25" fmla="*/ 5324475 h 5324475"/>
              <a:gd name="connsiteX26" fmla="*/ 0 w 6376987"/>
              <a:gd name="connsiteY26" fmla="*/ 2647365 h 5324475"/>
              <a:gd name="connsiteX27" fmla="*/ 1513681 w 6376987"/>
              <a:gd name="connsiteY2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6987" h="5324475">
                <a:moveTo>
                  <a:pt x="1513681" y="758515"/>
                </a:moveTo>
                <a:cubicBezTo>
                  <a:pt x="1064073" y="758515"/>
                  <a:pt x="1056579" y="1063408"/>
                  <a:pt x="1056579" y="2662238"/>
                </a:cubicBezTo>
                <a:cubicBezTo>
                  <a:pt x="1056579" y="4231322"/>
                  <a:pt x="1094046" y="4565961"/>
                  <a:pt x="1513681" y="4565961"/>
                </a:cubicBezTo>
                <a:cubicBezTo>
                  <a:pt x="1933315" y="4565961"/>
                  <a:pt x="1970783" y="4231322"/>
                  <a:pt x="1970783" y="2662238"/>
                </a:cubicBezTo>
                <a:cubicBezTo>
                  <a:pt x="1970783" y="1063408"/>
                  <a:pt x="1963289" y="758515"/>
                  <a:pt x="1513681" y="758515"/>
                </a:cubicBezTo>
                <a:close/>
                <a:moveTo>
                  <a:pt x="3453855" y="66675"/>
                </a:moveTo>
                <a:cubicBezTo>
                  <a:pt x="6189607" y="66675"/>
                  <a:pt x="6189607" y="66675"/>
                  <a:pt x="6189607" y="66675"/>
                </a:cubicBezTo>
                <a:cubicBezTo>
                  <a:pt x="6189607" y="869847"/>
                  <a:pt x="6189607" y="869847"/>
                  <a:pt x="6189607" y="869847"/>
                </a:cubicBezTo>
                <a:cubicBezTo>
                  <a:pt x="4488194" y="869847"/>
                  <a:pt x="4488194" y="869847"/>
                  <a:pt x="4488194" y="869847"/>
                </a:cubicBezTo>
                <a:lnTo>
                  <a:pt x="4488194" y="2163846"/>
                </a:lnTo>
                <a:cubicBezTo>
                  <a:pt x="4503184" y="2178719"/>
                  <a:pt x="4503184" y="2178719"/>
                  <a:pt x="4503184" y="2178719"/>
                </a:cubicBezTo>
                <a:cubicBezTo>
                  <a:pt x="4668079" y="1933306"/>
                  <a:pt x="4952897" y="1829191"/>
                  <a:pt x="5260201" y="1829191"/>
                </a:cubicBezTo>
                <a:cubicBezTo>
                  <a:pt x="6122150" y="1829191"/>
                  <a:pt x="6376987" y="2416696"/>
                  <a:pt x="6376987" y="3539649"/>
                </a:cubicBezTo>
                <a:cubicBezTo>
                  <a:pt x="6376987" y="4930326"/>
                  <a:pt x="5852322" y="5324475"/>
                  <a:pt x="4780507" y="5324475"/>
                </a:cubicBezTo>
                <a:cubicBezTo>
                  <a:pt x="3911062" y="5324475"/>
                  <a:pt x="3363912" y="4967510"/>
                  <a:pt x="3393893" y="4037913"/>
                </a:cubicBezTo>
                <a:cubicBezTo>
                  <a:pt x="4450718" y="4037913"/>
                  <a:pt x="4450718" y="4037913"/>
                  <a:pt x="4450718" y="4037913"/>
                </a:cubicBezTo>
                <a:cubicBezTo>
                  <a:pt x="4450718" y="4179212"/>
                  <a:pt x="4465708" y="4313074"/>
                  <a:pt x="4525670" y="4409752"/>
                </a:cubicBezTo>
                <a:cubicBezTo>
                  <a:pt x="4585631" y="4506430"/>
                  <a:pt x="4683069" y="4565924"/>
                  <a:pt x="4847964" y="4565924"/>
                </a:cubicBezTo>
                <a:cubicBezTo>
                  <a:pt x="5267696" y="4565924"/>
                  <a:pt x="5320162" y="4246143"/>
                  <a:pt x="5320162" y="3539649"/>
                </a:cubicBezTo>
                <a:cubicBezTo>
                  <a:pt x="5320162" y="3204994"/>
                  <a:pt x="5350143" y="2498501"/>
                  <a:pt x="4870449" y="2498501"/>
                </a:cubicBezTo>
                <a:cubicBezTo>
                  <a:pt x="4563146" y="2498501"/>
                  <a:pt x="4473203" y="2840592"/>
                  <a:pt x="4473203" y="3078569"/>
                </a:cubicBezTo>
                <a:cubicBezTo>
                  <a:pt x="3453855" y="3078569"/>
                  <a:pt x="3453855" y="3078569"/>
                  <a:pt x="3453855" y="3078569"/>
                </a:cubicBezTo>
                <a:cubicBezTo>
                  <a:pt x="3453855" y="66675"/>
                  <a:pt x="3453855" y="66675"/>
                  <a:pt x="3453855" y="66675"/>
                </a:cubicBezTo>
                <a:close/>
                <a:moveTo>
                  <a:pt x="1513681" y="0"/>
                </a:moveTo>
                <a:cubicBezTo>
                  <a:pt x="2802558" y="0"/>
                  <a:pt x="3027362" y="661841"/>
                  <a:pt x="3027362" y="2647365"/>
                </a:cubicBezTo>
                <a:cubicBezTo>
                  <a:pt x="3027362" y="4275940"/>
                  <a:pt x="2922453"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3544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6">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Bildplatzhalter 24">
            <a:extLst>
              <a:ext uri="{FF2B5EF4-FFF2-40B4-BE49-F238E27FC236}">
                <a16:creationId xmlns:a16="http://schemas.microsoft.com/office/drawing/2014/main" id="{87FBB8D6-D566-4BAB-A705-2AE0C793D641}"/>
              </a:ext>
            </a:extLst>
          </p:cNvPr>
          <p:cNvSpPr>
            <a:spLocks noGrp="1"/>
          </p:cNvSpPr>
          <p:nvPr>
            <p:ph type="pic" sz="quarter" idx="12"/>
          </p:nvPr>
        </p:nvSpPr>
        <p:spPr>
          <a:xfrm>
            <a:off x="5484813" y="765176"/>
            <a:ext cx="6351587" cy="5324475"/>
          </a:xfrm>
          <a:custGeom>
            <a:avLst/>
            <a:gdLst>
              <a:gd name="connsiteX0" fmla="*/ 4818659 w 6351587"/>
              <a:gd name="connsiteY0" fmla="*/ 2617619 h 5324475"/>
              <a:gd name="connsiteX1" fmla="*/ 4372648 w 6351587"/>
              <a:gd name="connsiteY1" fmla="*/ 3651281 h 5324475"/>
              <a:gd name="connsiteX2" fmla="*/ 4799919 w 6351587"/>
              <a:gd name="connsiteY2" fmla="*/ 4565961 h 5324475"/>
              <a:gd name="connsiteX3" fmla="*/ 5294653 w 6351587"/>
              <a:gd name="connsiteY3" fmla="*/ 3562044 h 5324475"/>
              <a:gd name="connsiteX4" fmla="*/ 4818659 w 6351587"/>
              <a:gd name="connsiteY4" fmla="*/ 2617619 h 5324475"/>
              <a:gd name="connsiteX5" fmla="*/ 1513681 w 6351587"/>
              <a:gd name="connsiteY5" fmla="*/ 758515 h 5324475"/>
              <a:gd name="connsiteX6" fmla="*/ 1056579 w 6351587"/>
              <a:gd name="connsiteY6" fmla="*/ 2662238 h 5324475"/>
              <a:gd name="connsiteX7" fmla="*/ 1513681 w 6351587"/>
              <a:gd name="connsiteY7" fmla="*/ 4565961 h 5324475"/>
              <a:gd name="connsiteX8" fmla="*/ 1970783 w 6351587"/>
              <a:gd name="connsiteY8" fmla="*/ 2662238 h 5324475"/>
              <a:gd name="connsiteX9" fmla="*/ 1513681 w 6351587"/>
              <a:gd name="connsiteY9" fmla="*/ 758515 h 5324475"/>
              <a:gd name="connsiteX10" fmla="*/ 4923602 w 6351587"/>
              <a:gd name="connsiteY10" fmla="*/ 0 h 5324475"/>
              <a:gd name="connsiteX11" fmla="*/ 6302863 w 6351587"/>
              <a:gd name="connsiteY11" fmla="*/ 1186109 h 5324475"/>
              <a:gd name="connsiteX12" fmla="*/ 5200954 w 6351587"/>
              <a:gd name="connsiteY12" fmla="*/ 1186109 h 5324475"/>
              <a:gd name="connsiteX13" fmla="*/ 5133490 w 6351587"/>
              <a:gd name="connsiteY13" fmla="*/ 855188 h 5324475"/>
              <a:gd name="connsiteX14" fmla="*/ 4833651 w 6351587"/>
              <a:gd name="connsiteY14" fmla="*/ 713896 h 5324475"/>
              <a:gd name="connsiteX15" fmla="*/ 4353908 w 6351587"/>
              <a:gd name="connsiteY15" fmla="*/ 2260671 h 5324475"/>
              <a:gd name="connsiteX16" fmla="*/ 5193458 w 6351587"/>
              <a:gd name="connsiteY16" fmla="*/ 1903723 h 5324475"/>
              <a:gd name="connsiteX17" fmla="*/ 6351587 w 6351587"/>
              <a:gd name="connsiteY17" fmla="*/ 3554608 h 5324475"/>
              <a:gd name="connsiteX18" fmla="*/ 4799919 w 6351587"/>
              <a:gd name="connsiteY18" fmla="*/ 5324475 h 5324475"/>
              <a:gd name="connsiteX19" fmla="*/ 4777431 w 6351587"/>
              <a:gd name="connsiteY19" fmla="*/ 5324475 h 5324475"/>
              <a:gd name="connsiteX20" fmla="*/ 3319462 w 6351587"/>
              <a:gd name="connsiteY20" fmla="*/ 3100986 h 5324475"/>
              <a:gd name="connsiteX21" fmla="*/ 4923602 w 6351587"/>
              <a:gd name="connsiteY21" fmla="*/ 0 h 5324475"/>
              <a:gd name="connsiteX22" fmla="*/ 1513681 w 6351587"/>
              <a:gd name="connsiteY22" fmla="*/ 0 h 5324475"/>
              <a:gd name="connsiteX23" fmla="*/ 3027362 w 6351587"/>
              <a:gd name="connsiteY23" fmla="*/ 2647365 h 5324475"/>
              <a:gd name="connsiteX24" fmla="*/ 1513681 w 6351587"/>
              <a:gd name="connsiteY24" fmla="*/ 5324475 h 5324475"/>
              <a:gd name="connsiteX25" fmla="*/ 0 w 6351587"/>
              <a:gd name="connsiteY25" fmla="*/ 2647365 h 5324475"/>
              <a:gd name="connsiteX26" fmla="*/ 1513681 w 6351587"/>
              <a:gd name="connsiteY26"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1587" h="5324475">
                <a:moveTo>
                  <a:pt x="4818659" y="2617619"/>
                </a:moveTo>
                <a:cubicBezTo>
                  <a:pt x="4406379" y="2617619"/>
                  <a:pt x="4372648" y="2996876"/>
                  <a:pt x="4372648" y="3651281"/>
                </a:cubicBezTo>
                <a:cubicBezTo>
                  <a:pt x="4372648" y="3956174"/>
                  <a:pt x="4380143" y="4558524"/>
                  <a:pt x="4799919" y="4565961"/>
                </a:cubicBezTo>
                <a:cubicBezTo>
                  <a:pt x="5159726" y="4565961"/>
                  <a:pt x="5294653" y="4361459"/>
                  <a:pt x="5294653" y="3562044"/>
                </a:cubicBezTo>
                <a:cubicBezTo>
                  <a:pt x="5294653" y="2907639"/>
                  <a:pt x="5215946" y="2617619"/>
                  <a:pt x="4818659" y="2617619"/>
                </a:cubicBezTo>
                <a:close/>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89" y="758515"/>
                  <a:pt x="1513681" y="758515"/>
                </a:cubicBezTo>
                <a:close/>
                <a:moveTo>
                  <a:pt x="4923602" y="0"/>
                </a:moveTo>
                <a:cubicBezTo>
                  <a:pt x="5718177" y="0"/>
                  <a:pt x="6310359" y="338357"/>
                  <a:pt x="6302863" y="1186109"/>
                </a:cubicBezTo>
                <a:cubicBezTo>
                  <a:pt x="6302863" y="1186109"/>
                  <a:pt x="6302863" y="1186109"/>
                  <a:pt x="5200954" y="1186109"/>
                </a:cubicBezTo>
                <a:cubicBezTo>
                  <a:pt x="5208450" y="1052253"/>
                  <a:pt x="5185962" y="936989"/>
                  <a:pt x="5133490" y="855188"/>
                </a:cubicBezTo>
                <a:cubicBezTo>
                  <a:pt x="5073522" y="765951"/>
                  <a:pt x="4983570" y="713896"/>
                  <a:pt x="4833651" y="713896"/>
                </a:cubicBezTo>
                <a:cubicBezTo>
                  <a:pt x="4368900" y="713896"/>
                  <a:pt x="4353908" y="944425"/>
                  <a:pt x="4353908" y="2260671"/>
                </a:cubicBezTo>
                <a:cubicBezTo>
                  <a:pt x="4646251" y="2007833"/>
                  <a:pt x="4803667" y="1903723"/>
                  <a:pt x="5193458" y="1903723"/>
                </a:cubicBezTo>
                <a:cubicBezTo>
                  <a:pt x="6167935" y="1903723"/>
                  <a:pt x="6351587" y="2758911"/>
                  <a:pt x="6351587" y="3554608"/>
                </a:cubicBezTo>
                <a:cubicBezTo>
                  <a:pt x="6351587" y="4621734"/>
                  <a:pt x="5954300" y="5309602"/>
                  <a:pt x="4799919" y="5324475"/>
                </a:cubicBezTo>
                <a:cubicBezTo>
                  <a:pt x="4799919" y="5324475"/>
                  <a:pt x="4784927" y="5324475"/>
                  <a:pt x="4777431" y="5324475"/>
                </a:cubicBezTo>
                <a:cubicBezTo>
                  <a:pt x="3413162" y="5324475"/>
                  <a:pt x="3319462" y="4164394"/>
                  <a:pt x="3319462" y="3100986"/>
                </a:cubicBezTo>
                <a:cubicBezTo>
                  <a:pt x="3319462" y="1033662"/>
                  <a:pt x="3431902" y="0"/>
                  <a:pt x="4923602" y="0"/>
                </a:cubicBezTo>
                <a:close/>
                <a:moveTo>
                  <a:pt x="1513681" y="0"/>
                </a:moveTo>
                <a:cubicBezTo>
                  <a:pt x="2802558" y="0"/>
                  <a:pt x="3027362" y="661841"/>
                  <a:pt x="3027362" y="2647365"/>
                </a:cubicBezTo>
                <a:cubicBezTo>
                  <a:pt x="3027362" y="4275940"/>
                  <a:pt x="2922453" y="5324475"/>
                  <a:pt x="1513681" y="5324475"/>
                </a:cubicBezTo>
                <a:cubicBezTo>
                  <a:pt x="104909"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1646599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7">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Bildplatzhalter 17">
            <a:extLst>
              <a:ext uri="{FF2B5EF4-FFF2-40B4-BE49-F238E27FC236}">
                <a16:creationId xmlns:a16="http://schemas.microsoft.com/office/drawing/2014/main" id="{2556C16B-02E0-499C-B16B-E3D129722914}"/>
              </a:ext>
            </a:extLst>
          </p:cNvPr>
          <p:cNvSpPr>
            <a:spLocks noGrp="1"/>
          </p:cNvSpPr>
          <p:nvPr>
            <p:ph type="pic" sz="quarter" idx="12"/>
          </p:nvPr>
        </p:nvSpPr>
        <p:spPr>
          <a:xfrm>
            <a:off x="5481638" y="765176"/>
            <a:ext cx="6219825" cy="5324475"/>
          </a:xfrm>
          <a:custGeom>
            <a:avLst/>
            <a:gdLst>
              <a:gd name="connsiteX0" fmla="*/ 1513682 w 6219825"/>
              <a:gd name="connsiteY0" fmla="*/ 758515 h 5324475"/>
              <a:gd name="connsiteX1" fmla="*/ 1056580 w 6219825"/>
              <a:gd name="connsiteY1" fmla="*/ 2662238 h 5324475"/>
              <a:gd name="connsiteX2" fmla="*/ 1513682 w 6219825"/>
              <a:gd name="connsiteY2" fmla="*/ 4565961 h 5324475"/>
              <a:gd name="connsiteX3" fmla="*/ 1970784 w 6219825"/>
              <a:gd name="connsiteY3" fmla="*/ 2662238 h 5324475"/>
              <a:gd name="connsiteX4" fmla="*/ 1513682 w 6219825"/>
              <a:gd name="connsiteY4" fmla="*/ 758515 h 5324475"/>
              <a:gd name="connsiteX5" fmla="*/ 3409950 w 6219825"/>
              <a:gd name="connsiteY5" fmla="*/ 66675 h 5324475"/>
              <a:gd name="connsiteX6" fmla="*/ 6219825 w 6219825"/>
              <a:gd name="connsiteY6" fmla="*/ 66675 h 5324475"/>
              <a:gd name="connsiteX7" fmla="*/ 6219825 w 6219825"/>
              <a:gd name="connsiteY7" fmla="*/ 1055688 h 5324475"/>
              <a:gd name="connsiteX8" fmla="*/ 4945062 w 6219825"/>
              <a:gd name="connsiteY8" fmla="*/ 5257800 h 5324475"/>
              <a:gd name="connsiteX9" fmla="*/ 3768725 w 6219825"/>
              <a:gd name="connsiteY9" fmla="*/ 5257800 h 5324475"/>
              <a:gd name="connsiteX10" fmla="*/ 5200650 w 6219825"/>
              <a:gd name="connsiteY10" fmla="*/ 869950 h 5324475"/>
              <a:gd name="connsiteX11" fmla="*/ 3409950 w 6219825"/>
              <a:gd name="connsiteY11" fmla="*/ 869950 h 5324475"/>
              <a:gd name="connsiteX12" fmla="*/ 1513682 w 6219825"/>
              <a:gd name="connsiteY12" fmla="*/ 0 h 5324475"/>
              <a:gd name="connsiteX13" fmla="*/ 3027363 w 6219825"/>
              <a:gd name="connsiteY13" fmla="*/ 2647365 h 5324475"/>
              <a:gd name="connsiteX14" fmla="*/ 1513682 w 6219825"/>
              <a:gd name="connsiteY14" fmla="*/ 5324475 h 5324475"/>
              <a:gd name="connsiteX15" fmla="*/ 0 w 6219825"/>
              <a:gd name="connsiteY15" fmla="*/ 2647365 h 5324475"/>
              <a:gd name="connsiteX16" fmla="*/ 1513682 w 6219825"/>
              <a:gd name="connsiteY16"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19825"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3409950" y="66675"/>
                </a:moveTo>
                <a:lnTo>
                  <a:pt x="6219825" y="66675"/>
                </a:lnTo>
                <a:lnTo>
                  <a:pt x="6219825" y="1055688"/>
                </a:lnTo>
                <a:lnTo>
                  <a:pt x="4945062" y="5257800"/>
                </a:lnTo>
                <a:lnTo>
                  <a:pt x="3768725" y="5257800"/>
                </a:lnTo>
                <a:lnTo>
                  <a:pt x="5200650" y="869950"/>
                </a:lnTo>
                <a:lnTo>
                  <a:pt x="3409950" y="869950"/>
                </a:lnTo>
                <a:close/>
                <a:moveTo>
                  <a:pt x="1513682" y="0"/>
                </a:moveTo>
                <a:cubicBezTo>
                  <a:pt x="2802559" y="0"/>
                  <a:pt x="3027363" y="661841"/>
                  <a:pt x="3027363" y="2647365"/>
                </a:cubicBezTo>
                <a:cubicBezTo>
                  <a:pt x="3027363" y="4275940"/>
                  <a:pt x="2922454"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214671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8">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Bildplatzhalter 45">
            <a:extLst>
              <a:ext uri="{FF2B5EF4-FFF2-40B4-BE49-F238E27FC236}">
                <a16:creationId xmlns:a16="http://schemas.microsoft.com/office/drawing/2014/main" id="{286F1DC7-1C16-4D6A-BED6-DC5C2D85898E}"/>
              </a:ext>
            </a:extLst>
          </p:cNvPr>
          <p:cNvSpPr>
            <a:spLocks noGrp="1"/>
          </p:cNvSpPr>
          <p:nvPr>
            <p:ph type="pic" sz="quarter" idx="12"/>
          </p:nvPr>
        </p:nvSpPr>
        <p:spPr>
          <a:xfrm>
            <a:off x="5510214" y="765175"/>
            <a:ext cx="6351587" cy="5324475"/>
          </a:xfrm>
          <a:custGeom>
            <a:avLst/>
            <a:gdLst>
              <a:gd name="connsiteX0" fmla="*/ 4840861 w 6351587"/>
              <a:gd name="connsiteY0" fmla="*/ 2937385 h 5324475"/>
              <a:gd name="connsiteX1" fmla="*/ 4383519 w 6351587"/>
              <a:gd name="connsiteY1" fmla="*/ 3859501 h 5324475"/>
              <a:gd name="connsiteX2" fmla="*/ 4840861 w 6351587"/>
              <a:gd name="connsiteY2" fmla="*/ 4565961 h 5324475"/>
              <a:gd name="connsiteX3" fmla="*/ 4844609 w 6351587"/>
              <a:gd name="connsiteY3" fmla="*/ 4565961 h 5324475"/>
              <a:gd name="connsiteX4" fmla="*/ 5294453 w 6351587"/>
              <a:gd name="connsiteY4" fmla="*/ 3859501 h 5324475"/>
              <a:gd name="connsiteX5" fmla="*/ 4840861 w 6351587"/>
              <a:gd name="connsiteY5" fmla="*/ 2937385 h 5324475"/>
              <a:gd name="connsiteX6" fmla="*/ 4840861 w 6351587"/>
              <a:gd name="connsiteY6" fmla="*/ 758515 h 5324475"/>
              <a:gd name="connsiteX7" fmla="*/ 4428504 w 6351587"/>
              <a:gd name="connsiteY7" fmla="*/ 1435229 h 5324475"/>
              <a:gd name="connsiteX8" fmla="*/ 4840861 w 6351587"/>
              <a:gd name="connsiteY8" fmla="*/ 2134252 h 5324475"/>
              <a:gd name="connsiteX9" fmla="*/ 4844609 w 6351587"/>
              <a:gd name="connsiteY9" fmla="*/ 2134252 h 5324475"/>
              <a:gd name="connsiteX10" fmla="*/ 5253218 w 6351587"/>
              <a:gd name="connsiteY10" fmla="*/ 1435229 h 5324475"/>
              <a:gd name="connsiteX11" fmla="*/ 4840861 w 6351587"/>
              <a:gd name="connsiteY11" fmla="*/ 758515 h 5324475"/>
              <a:gd name="connsiteX12" fmla="*/ 1513681 w 6351587"/>
              <a:gd name="connsiteY12" fmla="*/ 758515 h 5324475"/>
              <a:gd name="connsiteX13" fmla="*/ 1056579 w 6351587"/>
              <a:gd name="connsiteY13" fmla="*/ 2662238 h 5324475"/>
              <a:gd name="connsiteX14" fmla="*/ 1513681 w 6351587"/>
              <a:gd name="connsiteY14" fmla="*/ 4565961 h 5324475"/>
              <a:gd name="connsiteX15" fmla="*/ 1970783 w 6351587"/>
              <a:gd name="connsiteY15" fmla="*/ 2662238 h 5324475"/>
              <a:gd name="connsiteX16" fmla="*/ 1513681 w 6351587"/>
              <a:gd name="connsiteY16" fmla="*/ 758515 h 5324475"/>
              <a:gd name="connsiteX17" fmla="*/ 4837112 w 6351587"/>
              <a:gd name="connsiteY17" fmla="*/ 0 h 5324475"/>
              <a:gd name="connsiteX18" fmla="*/ 6306603 w 6351587"/>
              <a:gd name="connsiteY18" fmla="*/ 1375737 h 5324475"/>
              <a:gd name="connsiteX19" fmla="*/ 5579355 w 6351587"/>
              <a:gd name="connsiteY19" fmla="*/ 2506073 h 5324475"/>
              <a:gd name="connsiteX20" fmla="*/ 5579355 w 6351587"/>
              <a:gd name="connsiteY20" fmla="*/ 2520946 h 5324475"/>
              <a:gd name="connsiteX21" fmla="*/ 6351587 w 6351587"/>
              <a:gd name="connsiteY21" fmla="*/ 3926429 h 5324475"/>
              <a:gd name="connsiteX22" fmla="*/ 4844609 w 6351587"/>
              <a:gd name="connsiteY22" fmla="*/ 5324475 h 5324475"/>
              <a:gd name="connsiteX23" fmla="*/ 4837112 w 6351587"/>
              <a:gd name="connsiteY23" fmla="*/ 5324475 h 5324475"/>
              <a:gd name="connsiteX24" fmla="*/ 3322637 w 6351587"/>
              <a:gd name="connsiteY24" fmla="*/ 3926429 h 5324475"/>
              <a:gd name="connsiteX25" fmla="*/ 4094869 w 6351587"/>
              <a:gd name="connsiteY25" fmla="*/ 2520946 h 5324475"/>
              <a:gd name="connsiteX26" fmla="*/ 4094869 w 6351587"/>
              <a:gd name="connsiteY26" fmla="*/ 2506073 h 5324475"/>
              <a:gd name="connsiteX27" fmla="*/ 3367621 w 6351587"/>
              <a:gd name="connsiteY27" fmla="*/ 1375737 h 5324475"/>
              <a:gd name="connsiteX28" fmla="*/ 4837112 w 6351587"/>
              <a:gd name="connsiteY28" fmla="*/ 0 h 5324475"/>
              <a:gd name="connsiteX29" fmla="*/ 1513681 w 6351587"/>
              <a:gd name="connsiteY29" fmla="*/ 0 h 5324475"/>
              <a:gd name="connsiteX30" fmla="*/ 3027362 w 6351587"/>
              <a:gd name="connsiteY30" fmla="*/ 2647365 h 5324475"/>
              <a:gd name="connsiteX31" fmla="*/ 1513681 w 6351587"/>
              <a:gd name="connsiteY31" fmla="*/ 5324475 h 5324475"/>
              <a:gd name="connsiteX32" fmla="*/ 0 w 6351587"/>
              <a:gd name="connsiteY32" fmla="*/ 2647365 h 5324475"/>
              <a:gd name="connsiteX33" fmla="*/ 1513681 w 6351587"/>
              <a:gd name="connsiteY33"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51587" h="5324475">
                <a:moveTo>
                  <a:pt x="4840861" y="2937385"/>
                </a:moveTo>
                <a:cubicBezTo>
                  <a:pt x="4368524" y="2937385"/>
                  <a:pt x="4383519" y="3547171"/>
                  <a:pt x="4383519" y="3859501"/>
                </a:cubicBezTo>
                <a:cubicBezTo>
                  <a:pt x="4383519" y="4156958"/>
                  <a:pt x="4436001" y="4565961"/>
                  <a:pt x="4840861" y="4565961"/>
                </a:cubicBezTo>
                <a:cubicBezTo>
                  <a:pt x="4840861" y="4565961"/>
                  <a:pt x="4844609" y="4565961"/>
                  <a:pt x="4844609" y="4565961"/>
                </a:cubicBezTo>
                <a:cubicBezTo>
                  <a:pt x="5249469" y="4562242"/>
                  <a:pt x="5294453" y="4156958"/>
                  <a:pt x="5294453" y="3859501"/>
                </a:cubicBezTo>
                <a:cubicBezTo>
                  <a:pt x="5294453" y="3550890"/>
                  <a:pt x="5309448" y="2944821"/>
                  <a:pt x="4840861" y="2937385"/>
                </a:cubicBezTo>
                <a:close/>
                <a:moveTo>
                  <a:pt x="4840861" y="758515"/>
                </a:moveTo>
                <a:cubicBezTo>
                  <a:pt x="4473488" y="758515"/>
                  <a:pt x="4428504" y="1182390"/>
                  <a:pt x="4428504" y="1435229"/>
                </a:cubicBezTo>
                <a:cubicBezTo>
                  <a:pt x="4428504" y="1702940"/>
                  <a:pt x="4473488" y="2130534"/>
                  <a:pt x="4840861" y="2134252"/>
                </a:cubicBezTo>
                <a:cubicBezTo>
                  <a:pt x="4844609" y="2134252"/>
                  <a:pt x="4840861" y="2134252"/>
                  <a:pt x="4844609" y="2134252"/>
                </a:cubicBezTo>
                <a:cubicBezTo>
                  <a:pt x="5211982" y="2126816"/>
                  <a:pt x="5253218" y="1702940"/>
                  <a:pt x="5253218" y="1435229"/>
                </a:cubicBezTo>
                <a:cubicBezTo>
                  <a:pt x="5253218" y="1182390"/>
                  <a:pt x="5208233" y="758515"/>
                  <a:pt x="4840861" y="758515"/>
                </a:cubicBezTo>
                <a:close/>
                <a:moveTo>
                  <a:pt x="1513681" y="758515"/>
                </a:moveTo>
                <a:cubicBezTo>
                  <a:pt x="1064073" y="758515"/>
                  <a:pt x="1056579" y="1063408"/>
                  <a:pt x="1056579" y="2662238"/>
                </a:cubicBezTo>
                <a:cubicBezTo>
                  <a:pt x="1056579" y="4231322"/>
                  <a:pt x="1094046" y="4565961"/>
                  <a:pt x="1513681" y="4565961"/>
                </a:cubicBezTo>
                <a:cubicBezTo>
                  <a:pt x="1933315" y="4565961"/>
                  <a:pt x="1970783" y="4231322"/>
                  <a:pt x="1970783" y="2662238"/>
                </a:cubicBezTo>
                <a:cubicBezTo>
                  <a:pt x="1970783" y="1063408"/>
                  <a:pt x="1963289" y="758515"/>
                  <a:pt x="1513681" y="758515"/>
                </a:cubicBezTo>
                <a:close/>
                <a:moveTo>
                  <a:pt x="4837112" y="0"/>
                </a:moveTo>
                <a:cubicBezTo>
                  <a:pt x="5804277" y="0"/>
                  <a:pt x="6306603" y="431312"/>
                  <a:pt x="6306603" y="1375737"/>
                </a:cubicBezTo>
                <a:cubicBezTo>
                  <a:pt x="6306603" y="1926032"/>
                  <a:pt x="6179147" y="2357345"/>
                  <a:pt x="5579355" y="2506073"/>
                </a:cubicBezTo>
                <a:cubicBezTo>
                  <a:pt x="5579355" y="2506073"/>
                  <a:pt x="5579355" y="2506073"/>
                  <a:pt x="5579355" y="2520946"/>
                </a:cubicBezTo>
                <a:cubicBezTo>
                  <a:pt x="6254121" y="2758911"/>
                  <a:pt x="6351587" y="3286897"/>
                  <a:pt x="6351587" y="3926429"/>
                </a:cubicBezTo>
                <a:cubicBezTo>
                  <a:pt x="6351587" y="4900599"/>
                  <a:pt x="5834266" y="5324475"/>
                  <a:pt x="4844609" y="5324475"/>
                </a:cubicBezTo>
                <a:cubicBezTo>
                  <a:pt x="4844609" y="5324475"/>
                  <a:pt x="4840861" y="5324475"/>
                  <a:pt x="4837112" y="5324475"/>
                </a:cubicBezTo>
                <a:cubicBezTo>
                  <a:pt x="3847455" y="5324475"/>
                  <a:pt x="3322637" y="4900599"/>
                  <a:pt x="3322637" y="3926429"/>
                </a:cubicBezTo>
                <a:cubicBezTo>
                  <a:pt x="3322637" y="3286897"/>
                  <a:pt x="3420103" y="2758911"/>
                  <a:pt x="4094869" y="2520946"/>
                </a:cubicBezTo>
                <a:cubicBezTo>
                  <a:pt x="4094869" y="2520946"/>
                  <a:pt x="4094869" y="2520946"/>
                  <a:pt x="4094869" y="2506073"/>
                </a:cubicBezTo>
                <a:cubicBezTo>
                  <a:pt x="3510072" y="2357345"/>
                  <a:pt x="3367621" y="1926032"/>
                  <a:pt x="3367621" y="1375737"/>
                </a:cubicBezTo>
                <a:cubicBezTo>
                  <a:pt x="3367621" y="431312"/>
                  <a:pt x="3869947" y="0"/>
                  <a:pt x="4837112" y="0"/>
                </a:cubicBezTo>
                <a:close/>
                <a:moveTo>
                  <a:pt x="1513681" y="0"/>
                </a:moveTo>
                <a:cubicBezTo>
                  <a:pt x="2802558" y="0"/>
                  <a:pt x="3027362" y="661841"/>
                  <a:pt x="3027362" y="2647365"/>
                </a:cubicBezTo>
                <a:cubicBezTo>
                  <a:pt x="3027362" y="4275940"/>
                  <a:pt x="2922453"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28888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9">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Bildplatzhalter 15">
            <a:extLst>
              <a:ext uri="{FF2B5EF4-FFF2-40B4-BE49-F238E27FC236}">
                <a16:creationId xmlns:a16="http://schemas.microsoft.com/office/drawing/2014/main" id="{6011AACA-54C2-4EF9-87BC-944999F30399}"/>
              </a:ext>
            </a:extLst>
          </p:cNvPr>
          <p:cNvSpPr>
            <a:spLocks noGrp="1"/>
          </p:cNvSpPr>
          <p:nvPr>
            <p:ph type="pic" sz="quarter" idx="12"/>
          </p:nvPr>
        </p:nvSpPr>
        <p:spPr>
          <a:xfrm>
            <a:off x="5521326" y="765174"/>
            <a:ext cx="6355205" cy="5327650"/>
          </a:xfrm>
          <a:custGeom>
            <a:avLst/>
            <a:gdLst>
              <a:gd name="connsiteX0" fmla="*/ 1513682 w 6355205"/>
              <a:gd name="connsiteY0" fmla="*/ 758515 h 5327650"/>
              <a:gd name="connsiteX1" fmla="*/ 1056580 w 6355205"/>
              <a:gd name="connsiteY1" fmla="*/ 2662238 h 5327650"/>
              <a:gd name="connsiteX2" fmla="*/ 1513682 w 6355205"/>
              <a:gd name="connsiteY2" fmla="*/ 4565961 h 5327650"/>
              <a:gd name="connsiteX3" fmla="*/ 1970784 w 6355205"/>
              <a:gd name="connsiteY3" fmla="*/ 2662238 h 5327650"/>
              <a:gd name="connsiteX4" fmla="*/ 1513682 w 6355205"/>
              <a:gd name="connsiteY4" fmla="*/ 758515 h 5327650"/>
              <a:gd name="connsiteX5" fmla="*/ 4833586 w 6355205"/>
              <a:gd name="connsiteY5" fmla="*/ 713823 h 5327650"/>
              <a:gd name="connsiteX6" fmla="*/ 4376351 w 6355205"/>
              <a:gd name="connsiteY6" fmla="*/ 1635845 h 5327650"/>
              <a:gd name="connsiteX7" fmla="*/ 4814847 w 6355205"/>
              <a:gd name="connsiteY7" fmla="*/ 2535560 h 5327650"/>
              <a:gd name="connsiteX8" fmla="*/ 4822343 w 6355205"/>
              <a:gd name="connsiteY8" fmla="*/ 2535560 h 5327650"/>
              <a:gd name="connsiteX9" fmla="*/ 5298317 w 6355205"/>
              <a:gd name="connsiteY9" fmla="*/ 1613538 h 5327650"/>
              <a:gd name="connsiteX10" fmla="*/ 4833586 w 6355205"/>
              <a:gd name="connsiteY10" fmla="*/ 713823 h 5327650"/>
              <a:gd name="connsiteX11" fmla="*/ 4811099 w 6355205"/>
              <a:gd name="connsiteY11" fmla="*/ 0 h 5327650"/>
              <a:gd name="connsiteX12" fmla="*/ 6355205 w 6355205"/>
              <a:gd name="connsiteY12" fmla="*/ 2687991 h 5327650"/>
              <a:gd name="connsiteX13" fmla="*/ 4803604 w 6355205"/>
              <a:gd name="connsiteY13" fmla="*/ 5327650 h 5327650"/>
              <a:gd name="connsiteX14" fmla="*/ 3394420 w 6355205"/>
              <a:gd name="connsiteY14" fmla="*/ 4041281 h 5327650"/>
              <a:gd name="connsiteX15" fmla="*/ 4443812 w 6355205"/>
              <a:gd name="connsiteY15" fmla="*/ 4041281 h 5327650"/>
              <a:gd name="connsiteX16" fmla="*/ 4518769 w 6355205"/>
              <a:gd name="connsiteY16" fmla="*/ 4405628 h 5327650"/>
              <a:gd name="connsiteX17" fmla="*/ 4829839 w 6355205"/>
              <a:gd name="connsiteY17" fmla="*/ 4565495 h 5327650"/>
              <a:gd name="connsiteX18" fmla="*/ 5294569 w 6355205"/>
              <a:gd name="connsiteY18" fmla="*/ 2907343 h 5327650"/>
              <a:gd name="connsiteX19" fmla="*/ 4814847 w 6355205"/>
              <a:gd name="connsiteY19" fmla="*/ 3197334 h 5327650"/>
              <a:gd name="connsiteX20" fmla="*/ 4428821 w 6355205"/>
              <a:gd name="connsiteY20" fmla="*/ 3249383 h 5327650"/>
              <a:gd name="connsiteX21" fmla="*/ 3319463 w 6355205"/>
              <a:gd name="connsiteY21" fmla="*/ 1844044 h 5327650"/>
              <a:gd name="connsiteX22" fmla="*/ 4811099 w 6355205"/>
              <a:gd name="connsiteY22" fmla="*/ 0 h 5327650"/>
              <a:gd name="connsiteX23" fmla="*/ 1513682 w 6355205"/>
              <a:gd name="connsiteY23" fmla="*/ 0 h 5327650"/>
              <a:gd name="connsiteX24" fmla="*/ 3027363 w 6355205"/>
              <a:gd name="connsiteY24" fmla="*/ 2647365 h 5327650"/>
              <a:gd name="connsiteX25" fmla="*/ 1513682 w 6355205"/>
              <a:gd name="connsiteY25" fmla="*/ 5324475 h 5327650"/>
              <a:gd name="connsiteX26" fmla="*/ 0 w 6355205"/>
              <a:gd name="connsiteY26" fmla="*/ 2647365 h 5327650"/>
              <a:gd name="connsiteX27" fmla="*/ 1513682 w 6355205"/>
              <a:gd name="connsiteY27" fmla="*/ 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5205" h="5327650">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833586" y="713823"/>
                </a:moveTo>
                <a:cubicBezTo>
                  <a:pt x="4376351" y="713823"/>
                  <a:pt x="4376351" y="1316112"/>
                  <a:pt x="4376351" y="1635845"/>
                </a:cubicBezTo>
                <a:cubicBezTo>
                  <a:pt x="4376351" y="1955579"/>
                  <a:pt x="4380099" y="2528124"/>
                  <a:pt x="4814847" y="2535560"/>
                </a:cubicBezTo>
                <a:cubicBezTo>
                  <a:pt x="4814847" y="2535560"/>
                  <a:pt x="4822343" y="2535560"/>
                  <a:pt x="4822343" y="2535560"/>
                </a:cubicBezTo>
                <a:cubicBezTo>
                  <a:pt x="5272083" y="2535560"/>
                  <a:pt x="5298317" y="1933272"/>
                  <a:pt x="5298317" y="1613538"/>
                </a:cubicBezTo>
                <a:cubicBezTo>
                  <a:pt x="5298317" y="1286369"/>
                  <a:pt x="5283326" y="713823"/>
                  <a:pt x="4833586" y="713823"/>
                </a:cubicBezTo>
                <a:close/>
                <a:moveTo>
                  <a:pt x="4811099" y="0"/>
                </a:moveTo>
                <a:cubicBezTo>
                  <a:pt x="6362701" y="0"/>
                  <a:pt x="6355205" y="1230602"/>
                  <a:pt x="6355205" y="2687991"/>
                </a:cubicBezTo>
                <a:cubicBezTo>
                  <a:pt x="6355205" y="3966924"/>
                  <a:pt x="6332718" y="5327650"/>
                  <a:pt x="4803604" y="5327650"/>
                </a:cubicBezTo>
                <a:cubicBezTo>
                  <a:pt x="3896629" y="5327650"/>
                  <a:pt x="3371933" y="5022788"/>
                  <a:pt x="3394420" y="4041281"/>
                </a:cubicBezTo>
                <a:cubicBezTo>
                  <a:pt x="3394420" y="4041281"/>
                  <a:pt x="3394420" y="4041281"/>
                  <a:pt x="4443812" y="4041281"/>
                </a:cubicBezTo>
                <a:cubicBezTo>
                  <a:pt x="4443812" y="4175123"/>
                  <a:pt x="4458803" y="4308965"/>
                  <a:pt x="4518769" y="4405628"/>
                </a:cubicBezTo>
                <a:cubicBezTo>
                  <a:pt x="4578734" y="4502292"/>
                  <a:pt x="4672430" y="4565495"/>
                  <a:pt x="4829839" y="4565495"/>
                </a:cubicBezTo>
                <a:cubicBezTo>
                  <a:pt x="5354535" y="4565495"/>
                  <a:pt x="5294569" y="4141662"/>
                  <a:pt x="5294569" y="2907343"/>
                </a:cubicBezTo>
                <a:cubicBezTo>
                  <a:pt x="5152152" y="3048621"/>
                  <a:pt x="4994743" y="3141566"/>
                  <a:pt x="4814847" y="3197334"/>
                </a:cubicBezTo>
                <a:cubicBezTo>
                  <a:pt x="4694917" y="3234512"/>
                  <a:pt x="4563743" y="3249383"/>
                  <a:pt x="4428821" y="3249383"/>
                </a:cubicBezTo>
                <a:cubicBezTo>
                  <a:pt x="3626785" y="3249383"/>
                  <a:pt x="3319463" y="2535560"/>
                  <a:pt x="3319463" y="1844044"/>
                </a:cubicBezTo>
                <a:cubicBezTo>
                  <a:pt x="3319463" y="825358"/>
                  <a:pt x="3634281" y="0"/>
                  <a:pt x="4811099" y="0"/>
                </a:cubicBezTo>
                <a:close/>
                <a:moveTo>
                  <a:pt x="1513682" y="0"/>
                </a:moveTo>
                <a:cubicBezTo>
                  <a:pt x="2802559" y="0"/>
                  <a:pt x="3027363" y="661841"/>
                  <a:pt x="3027363" y="2647365"/>
                </a:cubicBezTo>
                <a:cubicBezTo>
                  <a:pt x="3027363" y="4275940"/>
                  <a:pt x="2922455"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1987025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10">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Bildplatzhalter 16">
            <a:extLst>
              <a:ext uri="{FF2B5EF4-FFF2-40B4-BE49-F238E27FC236}">
                <a16:creationId xmlns:a16="http://schemas.microsoft.com/office/drawing/2014/main" id="{532DFA9D-5800-4F7F-924A-442E4B53022B}"/>
              </a:ext>
            </a:extLst>
          </p:cNvPr>
          <p:cNvSpPr>
            <a:spLocks noGrp="1"/>
          </p:cNvSpPr>
          <p:nvPr>
            <p:ph type="pic" sz="quarter" idx="12"/>
          </p:nvPr>
        </p:nvSpPr>
        <p:spPr>
          <a:xfrm>
            <a:off x="6020518" y="765174"/>
            <a:ext cx="5858744" cy="5327650"/>
          </a:xfrm>
          <a:custGeom>
            <a:avLst/>
            <a:gdLst>
              <a:gd name="connsiteX0" fmla="*/ 4345063 w 5858744"/>
              <a:gd name="connsiteY0" fmla="*/ 758967 h 5327650"/>
              <a:gd name="connsiteX1" fmla="*/ 3887961 w 5858744"/>
              <a:gd name="connsiteY1" fmla="*/ 2663825 h 5327650"/>
              <a:gd name="connsiteX2" fmla="*/ 4345063 w 5858744"/>
              <a:gd name="connsiteY2" fmla="*/ 4568683 h 5327650"/>
              <a:gd name="connsiteX3" fmla="*/ 4802164 w 5858744"/>
              <a:gd name="connsiteY3" fmla="*/ 2663825 h 5327650"/>
              <a:gd name="connsiteX4" fmla="*/ 4345063 w 5858744"/>
              <a:gd name="connsiteY4" fmla="*/ 758967 h 5327650"/>
              <a:gd name="connsiteX5" fmla="*/ 1011810 w 5858744"/>
              <a:gd name="connsiteY5" fmla="*/ 82550 h 5327650"/>
              <a:gd name="connsiteX6" fmla="*/ 2016125 w 5858744"/>
              <a:gd name="connsiteY6" fmla="*/ 82550 h 5327650"/>
              <a:gd name="connsiteX7" fmla="*/ 2016125 w 5858744"/>
              <a:gd name="connsiteY7" fmla="*/ 5275263 h 5327650"/>
              <a:gd name="connsiteX8" fmla="*/ 884397 w 5858744"/>
              <a:gd name="connsiteY8" fmla="*/ 5275263 h 5327650"/>
              <a:gd name="connsiteX9" fmla="*/ 884397 w 5858744"/>
              <a:gd name="connsiteY9" fmla="*/ 1280296 h 5327650"/>
              <a:gd name="connsiteX10" fmla="*/ 0 w 5858744"/>
              <a:gd name="connsiteY10" fmla="*/ 1860571 h 5327650"/>
              <a:gd name="connsiteX11" fmla="*/ 0 w 5858744"/>
              <a:gd name="connsiteY11" fmla="*/ 886007 h 5327650"/>
              <a:gd name="connsiteX12" fmla="*/ 1011810 w 5858744"/>
              <a:gd name="connsiteY12" fmla="*/ 82550 h 5327650"/>
              <a:gd name="connsiteX13" fmla="*/ 4345063 w 5858744"/>
              <a:gd name="connsiteY13" fmla="*/ 0 h 5327650"/>
              <a:gd name="connsiteX14" fmla="*/ 5858744 w 5858744"/>
              <a:gd name="connsiteY14" fmla="*/ 2648943 h 5327650"/>
              <a:gd name="connsiteX15" fmla="*/ 4345063 w 5858744"/>
              <a:gd name="connsiteY15" fmla="*/ 5327650 h 5327650"/>
              <a:gd name="connsiteX16" fmla="*/ 2831381 w 5858744"/>
              <a:gd name="connsiteY16" fmla="*/ 2648943 h 5327650"/>
              <a:gd name="connsiteX17" fmla="*/ 4345063 w 5858744"/>
              <a:gd name="connsiteY17" fmla="*/ 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8744" h="5327650">
                <a:moveTo>
                  <a:pt x="4345063" y="758967"/>
                </a:moveTo>
                <a:cubicBezTo>
                  <a:pt x="3895454" y="758967"/>
                  <a:pt x="3887961" y="1064042"/>
                  <a:pt x="3887961" y="2663825"/>
                </a:cubicBezTo>
                <a:cubicBezTo>
                  <a:pt x="3887961" y="4233845"/>
                  <a:pt x="3925428" y="4568683"/>
                  <a:pt x="4345063" y="4568683"/>
                </a:cubicBezTo>
                <a:cubicBezTo>
                  <a:pt x="4764697" y="4568683"/>
                  <a:pt x="4802164" y="4233845"/>
                  <a:pt x="4802164" y="2663825"/>
                </a:cubicBezTo>
                <a:cubicBezTo>
                  <a:pt x="4802164" y="1064042"/>
                  <a:pt x="4794671" y="758967"/>
                  <a:pt x="4345063" y="758967"/>
                </a:cubicBezTo>
                <a:close/>
                <a:moveTo>
                  <a:pt x="1011810" y="82550"/>
                </a:moveTo>
                <a:cubicBezTo>
                  <a:pt x="2016125" y="82550"/>
                  <a:pt x="2016125" y="82550"/>
                  <a:pt x="2016125" y="82550"/>
                </a:cubicBezTo>
                <a:cubicBezTo>
                  <a:pt x="2016125" y="5275263"/>
                  <a:pt x="2016125" y="5275263"/>
                  <a:pt x="2016125" y="5275263"/>
                </a:cubicBezTo>
                <a:cubicBezTo>
                  <a:pt x="884397" y="5275263"/>
                  <a:pt x="884397" y="5275263"/>
                  <a:pt x="884397" y="5275263"/>
                </a:cubicBezTo>
                <a:cubicBezTo>
                  <a:pt x="884397" y="1280296"/>
                  <a:pt x="884397" y="1280296"/>
                  <a:pt x="884397" y="1280296"/>
                </a:cubicBezTo>
                <a:cubicBezTo>
                  <a:pt x="614581" y="1503479"/>
                  <a:pt x="307291" y="1696904"/>
                  <a:pt x="0" y="1860571"/>
                </a:cubicBezTo>
                <a:lnTo>
                  <a:pt x="0" y="886007"/>
                </a:lnTo>
                <a:cubicBezTo>
                  <a:pt x="374745" y="677703"/>
                  <a:pt x="741994" y="432203"/>
                  <a:pt x="1011810" y="82550"/>
                </a:cubicBezTo>
                <a:close/>
                <a:moveTo>
                  <a:pt x="4345063" y="0"/>
                </a:moveTo>
                <a:cubicBezTo>
                  <a:pt x="5633940" y="0"/>
                  <a:pt x="5858744" y="662236"/>
                  <a:pt x="5858744" y="2648943"/>
                </a:cubicBezTo>
                <a:cubicBezTo>
                  <a:pt x="5858744" y="4278490"/>
                  <a:pt x="5753835" y="5327650"/>
                  <a:pt x="4345063" y="5327650"/>
                </a:cubicBezTo>
                <a:cubicBezTo>
                  <a:pt x="2936290" y="5327650"/>
                  <a:pt x="2831381" y="4278490"/>
                  <a:pt x="2831381" y="2648943"/>
                </a:cubicBezTo>
                <a:cubicBezTo>
                  <a:pt x="2831381" y="662236"/>
                  <a:pt x="3056185" y="0"/>
                  <a:pt x="4345063" y="0"/>
                </a:cubicBezTo>
                <a:close/>
              </a:path>
            </a:pathLst>
          </a:custGeom>
          <a:solidFill>
            <a:schemeClr val="bg1"/>
          </a:solidFill>
        </p:spPr>
        <p:txBody>
          <a:bodyPr wrap="square">
            <a:noAutofit/>
          </a:bodyPr>
          <a:lstStyle>
            <a:lvl1pPr>
              <a:defRPr sz="1200">
                <a:solidFill>
                  <a:schemeClr val="tx1"/>
                </a:solidFill>
              </a:defRPr>
            </a:lvl1pPr>
          </a:lstStyle>
          <a:p>
            <a:r>
              <a:rPr lang="de-DE"/>
              <a:t>Bild durch Klicken auf Symbol hinzufügen</a:t>
            </a:r>
          </a:p>
        </p:txBody>
      </p:sp>
    </p:spTree>
    <p:extLst>
      <p:ext uri="{BB962C8B-B14F-4D97-AF65-F5344CB8AC3E}">
        <p14:creationId xmlns:p14="http://schemas.microsoft.com/office/powerpoint/2010/main" val="1746703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85788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chluss-Folie_Dual-Vortra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27A0CB72-7552-4FD5-81C9-8126891CC607}"/>
              </a:ext>
            </a:extLst>
          </p:cNvPr>
          <p:cNvSpPr/>
          <p:nvPr userDrawn="1"/>
        </p:nvSpPr>
        <p:spPr>
          <a:xfrm>
            <a:off x="5608325" y="0"/>
            <a:ext cx="4197412" cy="4165172"/>
          </a:xfrm>
          <a:custGeom>
            <a:avLst/>
            <a:gdLst>
              <a:gd name="connsiteX0" fmla="*/ 0 w 4197412"/>
              <a:gd name="connsiteY0" fmla="*/ 0 h 4165172"/>
              <a:gd name="connsiteX1" fmla="*/ 4197412 w 4197412"/>
              <a:gd name="connsiteY1" fmla="*/ 0 h 4165172"/>
              <a:gd name="connsiteX2" fmla="*/ 4197412 w 4197412"/>
              <a:gd name="connsiteY2" fmla="*/ 3598303 h 4165172"/>
              <a:gd name="connsiteX3" fmla="*/ 4197412 w 4197412"/>
              <a:gd name="connsiteY3" fmla="*/ 3948901 h 4165172"/>
              <a:gd name="connsiteX4" fmla="*/ 3877523 w 4197412"/>
              <a:gd name="connsiteY4" fmla="*/ 4165172 h 4165172"/>
              <a:gd name="connsiteX5" fmla="*/ 3152782 w 4197412"/>
              <a:gd name="connsiteY5" fmla="*/ 4165172 h 4165172"/>
              <a:gd name="connsiteX6" fmla="*/ 0 w 4197412"/>
              <a:gd name="connsiteY6" fmla="*/ 4165172 h 41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12" h="4165172">
                <a:moveTo>
                  <a:pt x="0" y="0"/>
                </a:moveTo>
                <a:lnTo>
                  <a:pt x="4197412" y="0"/>
                </a:lnTo>
                <a:lnTo>
                  <a:pt x="4197412" y="3598303"/>
                </a:lnTo>
                <a:lnTo>
                  <a:pt x="4197412" y="3948901"/>
                </a:lnTo>
                <a:lnTo>
                  <a:pt x="3877523" y="4165172"/>
                </a:lnTo>
                <a:lnTo>
                  <a:pt x="3152782" y="4165172"/>
                </a:lnTo>
                <a:lnTo>
                  <a:pt x="0" y="41651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5787935" y="4329066"/>
            <a:ext cx="2821227" cy="1052423"/>
          </a:xfrm>
        </p:spPr>
        <p:txBody>
          <a:bodyPr>
            <a:normAutofit/>
          </a:bodyPr>
          <a:lstStyle>
            <a:lvl1pPr>
              <a:spcBef>
                <a:spcPts val="400"/>
              </a:spcBef>
              <a:defRPr sz="10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911642"/>
            <a:ext cx="4528800" cy="1386205"/>
          </a:xfrm>
        </p:spPr>
        <p:txBody>
          <a:bodyPr/>
          <a:lstStyle>
            <a:lvl1pPr>
              <a:defRPr sz="2000"/>
            </a:lvl1pPr>
          </a:lstStyle>
          <a:p>
            <a:pPr lvl="0"/>
            <a:r>
              <a:rPr lang="de-DE" dirty="0"/>
              <a:t>Vielen Dank für Ihre Aufmerksamkeit</a:t>
            </a:r>
          </a:p>
        </p:txBody>
      </p:sp>
      <p:sp>
        <p:nvSpPr>
          <p:cNvPr id="20" name="Platzhalter für Fremdlogos">
            <a:extLst>
              <a:ext uri="{FF2B5EF4-FFF2-40B4-BE49-F238E27FC236}">
                <a16:creationId xmlns:a16="http://schemas.microsoft.com/office/drawing/2014/main" id="{A15A62B3-BDC3-4472-BC89-C7A2F64E2F1C}"/>
              </a:ext>
            </a:extLst>
          </p:cNvPr>
          <p:cNvSpPr>
            <a:spLocks noGrp="1"/>
          </p:cNvSpPr>
          <p:nvPr>
            <p:ph type="pic" sz="quarter" idx="16"/>
          </p:nvPr>
        </p:nvSpPr>
        <p:spPr>
          <a:xfrm>
            <a:off x="2056046"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18" name="Platzhalter für Fremdlogos 1">
            <a:extLst>
              <a:ext uri="{FF2B5EF4-FFF2-40B4-BE49-F238E27FC236}">
                <a16:creationId xmlns:a16="http://schemas.microsoft.com/office/drawing/2014/main" id="{CF92D11E-EBA9-4A24-945B-30F2B7BEC151}"/>
              </a:ext>
            </a:extLst>
          </p:cNvPr>
          <p:cNvSpPr>
            <a:spLocks noGrp="1"/>
          </p:cNvSpPr>
          <p:nvPr>
            <p:ph type="pic" sz="quarter" idx="15"/>
          </p:nvPr>
        </p:nvSpPr>
        <p:spPr>
          <a:xfrm>
            <a:off x="719999"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5" name="Inhaltsplatzhalter 4">
            <a:extLst>
              <a:ext uri="{FF2B5EF4-FFF2-40B4-BE49-F238E27FC236}">
                <a16:creationId xmlns:a16="http://schemas.microsoft.com/office/drawing/2014/main" id="{F953590F-B5E8-43B9-9661-84460CE5E8A2}"/>
              </a:ext>
            </a:extLst>
          </p:cNvPr>
          <p:cNvSpPr>
            <a:spLocks noGrp="1"/>
          </p:cNvSpPr>
          <p:nvPr>
            <p:ph sz="quarter" idx="18" hasCustomPrompt="1"/>
          </p:nvPr>
        </p:nvSpPr>
        <p:spPr>
          <a:xfrm>
            <a:off x="5803105" y="1920358"/>
            <a:ext cx="3764757" cy="652244"/>
          </a:xfrm>
        </p:spPr>
        <p:txBody>
          <a:bodyPr/>
          <a:lstStyle>
            <a:lvl1pPr>
              <a:defRPr sz="1200">
                <a:solidFill>
                  <a:schemeClr val="bg1"/>
                </a:solidFill>
              </a:defRPr>
            </a:lvl1pPr>
          </a:lstStyle>
          <a:p>
            <a:pPr lvl="0"/>
            <a:r>
              <a:rPr lang="de-DE" dirty="0"/>
              <a:t>Partneruni-Logo</a:t>
            </a:r>
          </a:p>
        </p:txBody>
      </p:sp>
      <p:sp>
        <p:nvSpPr>
          <p:cNvPr id="24" name="Textplatzhalter 9">
            <a:extLst>
              <a:ext uri="{FF2B5EF4-FFF2-40B4-BE49-F238E27FC236}">
                <a16:creationId xmlns:a16="http://schemas.microsoft.com/office/drawing/2014/main" id="{79497B39-64F5-4F0E-830C-E283423727BD}"/>
              </a:ext>
            </a:extLst>
          </p:cNvPr>
          <p:cNvSpPr>
            <a:spLocks noGrp="1"/>
          </p:cNvSpPr>
          <p:nvPr>
            <p:ph type="body" sz="quarter" idx="17" hasCustomPrompt="1"/>
          </p:nvPr>
        </p:nvSpPr>
        <p:spPr>
          <a:xfrm>
            <a:off x="5787935" y="5545383"/>
            <a:ext cx="2821227" cy="1052423"/>
          </a:xfrm>
        </p:spPr>
        <p:txBody>
          <a:bodyPr>
            <a:normAutofit/>
          </a:bodyPr>
          <a:lstStyle>
            <a:lvl1pPr>
              <a:spcBef>
                <a:spcPts val="400"/>
              </a:spcBef>
              <a:defRPr sz="10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Tree>
    <p:extLst>
      <p:ext uri="{BB962C8B-B14F-4D97-AF65-F5344CB8AC3E}">
        <p14:creationId xmlns:p14="http://schemas.microsoft.com/office/powerpoint/2010/main" val="364158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hasCustomPrompt="1"/>
          </p:nvPr>
        </p:nvSpPr>
        <p:spPr/>
        <p:txBody>
          <a:bodyPr/>
          <a:lstStyle>
            <a:lvl1pPr>
              <a:lnSpc>
                <a:spcPct val="90000"/>
              </a:lnSpc>
              <a:defRPr/>
            </a:lvl1pPr>
          </a:lstStyle>
          <a:p>
            <a:r>
              <a:rPr lang="de-DE" dirty="0"/>
              <a:t>Agenda bearbeiten</a:t>
            </a:r>
          </a:p>
        </p:txBody>
      </p:sp>
      <p:sp>
        <p:nvSpPr>
          <p:cNvPr id="10" name="Textplatzhalter 9">
            <a:extLst>
              <a:ext uri="{FF2B5EF4-FFF2-40B4-BE49-F238E27FC236}">
                <a16:creationId xmlns:a16="http://schemas.microsoft.com/office/drawing/2014/main" id="{32E2A15C-36F2-4D8B-8A93-D9D64240FD88}"/>
              </a:ext>
            </a:extLst>
          </p:cNvPr>
          <p:cNvSpPr>
            <a:spLocks noGrp="1"/>
          </p:cNvSpPr>
          <p:nvPr>
            <p:ph type="body" sz="quarter" idx="13" hasCustomPrompt="1"/>
          </p:nvPr>
        </p:nvSpPr>
        <p:spPr>
          <a:xfrm>
            <a:off x="718801" y="167400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1</a:t>
            </a:r>
          </a:p>
        </p:txBody>
      </p:sp>
      <p:sp>
        <p:nvSpPr>
          <p:cNvPr id="11" name="Textplatzhalter 9">
            <a:extLst>
              <a:ext uri="{FF2B5EF4-FFF2-40B4-BE49-F238E27FC236}">
                <a16:creationId xmlns:a16="http://schemas.microsoft.com/office/drawing/2014/main" id="{247F7E03-1BC0-4352-B5D7-74FD71D1C7A3}"/>
              </a:ext>
            </a:extLst>
          </p:cNvPr>
          <p:cNvSpPr>
            <a:spLocks noGrp="1"/>
          </p:cNvSpPr>
          <p:nvPr>
            <p:ph type="body" sz="quarter" idx="14"/>
          </p:nvPr>
        </p:nvSpPr>
        <p:spPr>
          <a:xfrm>
            <a:off x="1388853" y="1674000"/>
            <a:ext cx="10083148" cy="454456"/>
          </a:xfrm>
        </p:spPr>
        <p:txBody>
          <a:bodyPr anchor="ctr"/>
          <a:lstStyle>
            <a:lvl1pPr>
              <a:spcBef>
                <a:spcPts val="0"/>
              </a:spcBef>
              <a:defRPr/>
            </a:lvl1pPr>
          </a:lstStyle>
          <a:p>
            <a:pPr lvl="0"/>
            <a:r>
              <a:rPr lang="de-DE"/>
              <a:t>Mastertextformat bearbeiten</a:t>
            </a:r>
          </a:p>
        </p:txBody>
      </p:sp>
      <p:sp>
        <p:nvSpPr>
          <p:cNvPr id="14" name="Textplatzhalter 9">
            <a:extLst>
              <a:ext uri="{FF2B5EF4-FFF2-40B4-BE49-F238E27FC236}">
                <a16:creationId xmlns:a16="http://schemas.microsoft.com/office/drawing/2014/main" id="{302EB242-6759-421D-A0C7-F4CF10139933}"/>
              </a:ext>
            </a:extLst>
          </p:cNvPr>
          <p:cNvSpPr>
            <a:spLocks noGrp="1"/>
          </p:cNvSpPr>
          <p:nvPr>
            <p:ph type="body" sz="quarter" idx="15" hasCustomPrompt="1"/>
          </p:nvPr>
        </p:nvSpPr>
        <p:spPr>
          <a:xfrm>
            <a:off x="718801" y="227250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2</a:t>
            </a:r>
          </a:p>
        </p:txBody>
      </p:sp>
      <p:sp>
        <p:nvSpPr>
          <p:cNvPr id="15" name="Textplatzhalter 9">
            <a:extLst>
              <a:ext uri="{FF2B5EF4-FFF2-40B4-BE49-F238E27FC236}">
                <a16:creationId xmlns:a16="http://schemas.microsoft.com/office/drawing/2014/main" id="{45C34F65-3A66-407A-AC33-9E9AC739BCE1}"/>
              </a:ext>
            </a:extLst>
          </p:cNvPr>
          <p:cNvSpPr>
            <a:spLocks noGrp="1"/>
          </p:cNvSpPr>
          <p:nvPr>
            <p:ph type="body" sz="quarter" idx="16"/>
          </p:nvPr>
        </p:nvSpPr>
        <p:spPr>
          <a:xfrm>
            <a:off x="1388853" y="2272506"/>
            <a:ext cx="10083148" cy="454456"/>
          </a:xfrm>
        </p:spPr>
        <p:txBody>
          <a:bodyPr anchor="ctr"/>
          <a:lstStyle>
            <a:lvl1pPr>
              <a:spcBef>
                <a:spcPts val="0"/>
              </a:spcBef>
              <a:defRPr/>
            </a:lvl1pPr>
          </a:lstStyle>
          <a:p>
            <a:pPr lvl="0"/>
            <a:r>
              <a:rPr lang="de-DE"/>
              <a:t>Mastertextformat bearbeiten</a:t>
            </a:r>
          </a:p>
        </p:txBody>
      </p:sp>
      <p:sp>
        <p:nvSpPr>
          <p:cNvPr id="18" name="Textplatzhalter 9">
            <a:extLst>
              <a:ext uri="{FF2B5EF4-FFF2-40B4-BE49-F238E27FC236}">
                <a16:creationId xmlns:a16="http://schemas.microsoft.com/office/drawing/2014/main" id="{71E94EB5-4533-46FD-B546-2C7D91C964A2}"/>
              </a:ext>
            </a:extLst>
          </p:cNvPr>
          <p:cNvSpPr>
            <a:spLocks noGrp="1"/>
          </p:cNvSpPr>
          <p:nvPr>
            <p:ph type="body" sz="quarter" idx="17" hasCustomPrompt="1"/>
          </p:nvPr>
        </p:nvSpPr>
        <p:spPr>
          <a:xfrm>
            <a:off x="718801" y="2871012"/>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3</a:t>
            </a:r>
          </a:p>
        </p:txBody>
      </p:sp>
      <p:sp>
        <p:nvSpPr>
          <p:cNvPr id="19" name="Textplatzhalter 9">
            <a:extLst>
              <a:ext uri="{FF2B5EF4-FFF2-40B4-BE49-F238E27FC236}">
                <a16:creationId xmlns:a16="http://schemas.microsoft.com/office/drawing/2014/main" id="{54A319A0-A115-4B70-A4D5-8BEBE4B718A0}"/>
              </a:ext>
            </a:extLst>
          </p:cNvPr>
          <p:cNvSpPr>
            <a:spLocks noGrp="1"/>
          </p:cNvSpPr>
          <p:nvPr>
            <p:ph type="body" sz="quarter" idx="18"/>
          </p:nvPr>
        </p:nvSpPr>
        <p:spPr>
          <a:xfrm>
            <a:off x="1388853" y="2871012"/>
            <a:ext cx="10083148" cy="454456"/>
          </a:xfrm>
        </p:spPr>
        <p:txBody>
          <a:bodyPr anchor="ctr"/>
          <a:lstStyle>
            <a:lvl1pPr>
              <a:spcBef>
                <a:spcPts val="0"/>
              </a:spcBef>
              <a:defRPr/>
            </a:lvl1pPr>
          </a:lstStyle>
          <a:p>
            <a:pPr lvl="0"/>
            <a:r>
              <a:rPr lang="de-DE"/>
              <a:t>Mastertextformat bearbeiten</a:t>
            </a:r>
          </a:p>
        </p:txBody>
      </p:sp>
      <p:sp>
        <p:nvSpPr>
          <p:cNvPr id="20" name="Textplatzhalter 9">
            <a:extLst>
              <a:ext uri="{FF2B5EF4-FFF2-40B4-BE49-F238E27FC236}">
                <a16:creationId xmlns:a16="http://schemas.microsoft.com/office/drawing/2014/main" id="{A011A145-9E4D-4A7A-BB4B-0532D386D494}"/>
              </a:ext>
            </a:extLst>
          </p:cNvPr>
          <p:cNvSpPr>
            <a:spLocks noGrp="1"/>
          </p:cNvSpPr>
          <p:nvPr>
            <p:ph type="body" sz="quarter" idx="19" hasCustomPrompt="1"/>
          </p:nvPr>
        </p:nvSpPr>
        <p:spPr>
          <a:xfrm>
            <a:off x="718801" y="3469518"/>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4</a:t>
            </a:r>
          </a:p>
        </p:txBody>
      </p:sp>
      <p:sp>
        <p:nvSpPr>
          <p:cNvPr id="21" name="Textplatzhalter 9">
            <a:extLst>
              <a:ext uri="{FF2B5EF4-FFF2-40B4-BE49-F238E27FC236}">
                <a16:creationId xmlns:a16="http://schemas.microsoft.com/office/drawing/2014/main" id="{A5CBB88F-7954-4F5B-9A12-2541D2F95E8C}"/>
              </a:ext>
            </a:extLst>
          </p:cNvPr>
          <p:cNvSpPr>
            <a:spLocks noGrp="1"/>
          </p:cNvSpPr>
          <p:nvPr>
            <p:ph type="body" sz="quarter" idx="20"/>
          </p:nvPr>
        </p:nvSpPr>
        <p:spPr>
          <a:xfrm>
            <a:off x="1388853" y="3469518"/>
            <a:ext cx="10083148" cy="454456"/>
          </a:xfrm>
        </p:spPr>
        <p:txBody>
          <a:bodyPr anchor="ctr"/>
          <a:lstStyle>
            <a:lvl1pPr>
              <a:spcBef>
                <a:spcPts val="0"/>
              </a:spcBef>
              <a:defRPr/>
            </a:lvl1pPr>
          </a:lstStyle>
          <a:p>
            <a:pPr lvl="0"/>
            <a:r>
              <a:rPr lang="de-DE"/>
              <a:t>Mastertextformat bearbeiten</a:t>
            </a:r>
          </a:p>
        </p:txBody>
      </p:sp>
      <p:sp>
        <p:nvSpPr>
          <p:cNvPr id="22" name="Textplatzhalter 9">
            <a:extLst>
              <a:ext uri="{FF2B5EF4-FFF2-40B4-BE49-F238E27FC236}">
                <a16:creationId xmlns:a16="http://schemas.microsoft.com/office/drawing/2014/main" id="{F35F7BDD-A9F3-4153-B660-5242A2169CEA}"/>
              </a:ext>
            </a:extLst>
          </p:cNvPr>
          <p:cNvSpPr>
            <a:spLocks noGrp="1"/>
          </p:cNvSpPr>
          <p:nvPr>
            <p:ph type="body" sz="quarter" idx="21" hasCustomPrompt="1"/>
          </p:nvPr>
        </p:nvSpPr>
        <p:spPr>
          <a:xfrm>
            <a:off x="718801" y="4068024"/>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5</a:t>
            </a:r>
          </a:p>
        </p:txBody>
      </p:sp>
      <p:sp>
        <p:nvSpPr>
          <p:cNvPr id="23" name="Textplatzhalter 9">
            <a:extLst>
              <a:ext uri="{FF2B5EF4-FFF2-40B4-BE49-F238E27FC236}">
                <a16:creationId xmlns:a16="http://schemas.microsoft.com/office/drawing/2014/main" id="{FC048C23-9126-42E7-82B5-97EB2F721A5F}"/>
              </a:ext>
            </a:extLst>
          </p:cNvPr>
          <p:cNvSpPr>
            <a:spLocks noGrp="1"/>
          </p:cNvSpPr>
          <p:nvPr>
            <p:ph type="body" sz="quarter" idx="22"/>
          </p:nvPr>
        </p:nvSpPr>
        <p:spPr>
          <a:xfrm>
            <a:off x="1388853" y="4068024"/>
            <a:ext cx="10083148" cy="454456"/>
          </a:xfrm>
        </p:spPr>
        <p:txBody>
          <a:bodyPr anchor="ctr"/>
          <a:lstStyle>
            <a:lvl1pPr>
              <a:spcBef>
                <a:spcPts val="0"/>
              </a:spcBef>
              <a:defRPr/>
            </a:lvl1pPr>
          </a:lstStyle>
          <a:p>
            <a:pPr lvl="0"/>
            <a:r>
              <a:rPr lang="de-DE"/>
              <a:t>Mastertextformat bearbeiten</a:t>
            </a:r>
          </a:p>
        </p:txBody>
      </p:sp>
      <p:sp>
        <p:nvSpPr>
          <p:cNvPr id="24" name="Textplatzhalter 9">
            <a:extLst>
              <a:ext uri="{FF2B5EF4-FFF2-40B4-BE49-F238E27FC236}">
                <a16:creationId xmlns:a16="http://schemas.microsoft.com/office/drawing/2014/main" id="{A1B91F1B-2C4C-4212-9298-1121AC51EA84}"/>
              </a:ext>
            </a:extLst>
          </p:cNvPr>
          <p:cNvSpPr>
            <a:spLocks noGrp="1"/>
          </p:cNvSpPr>
          <p:nvPr>
            <p:ph type="body" sz="quarter" idx="23" hasCustomPrompt="1"/>
          </p:nvPr>
        </p:nvSpPr>
        <p:spPr>
          <a:xfrm>
            <a:off x="718801" y="466653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6</a:t>
            </a:r>
          </a:p>
        </p:txBody>
      </p:sp>
      <p:sp>
        <p:nvSpPr>
          <p:cNvPr id="25" name="Textplatzhalter 9">
            <a:extLst>
              <a:ext uri="{FF2B5EF4-FFF2-40B4-BE49-F238E27FC236}">
                <a16:creationId xmlns:a16="http://schemas.microsoft.com/office/drawing/2014/main" id="{FF2F1C85-70FA-41E4-AA76-051C378C205D}"/>
              </a:ext>
            </a:extLst>
          </p:cNvPr>
          <p:cNvSpPr>
            <a:spLocks noGrp="1"/>
          </p:cNvSpPr>
          <p:nvPr>
            <p:ph type="body" sz="quarter" idx="24"/>
          </p:nvPr>
        </p:nvSpPr>
        <p:spPr>
          <a:xfrm>
            <a:off x="1388853" y="4666530"/>
            <a:ext cx="10083148" cy="454456"/>
          </a:xfrm>
        </p:spPr>
        <p:txBody>
          <a:bodyPr anchor="ctr"/>
          <a:lstStyle>
            <a:lvl1pPr>
              <a:spcBef>
                <a:spcPts val="0"/>
              </a:spcBef>
              <a:defRPr/>
            </a:lvl1pPr>
          </a:lstStyle>
          <a:p>
            <a:pPr lvl="0"/>
            <a:r>
              <a:rPr lang="de-DE"/>
              <a:t>Mastertextformat bearbeiten</a:t>
            </a:r>
          </a:p>
        </p:txBody>
      </p:sp>
      <p:sp>
        <p:nvSpPr>
          <p:cNvPr id="26" name="Textplatzhalter 9">
            <a:extLst>
              <a:ext uri="{FF2B5EF4-FFF2-40B4-BE49-F238E27FC236}">
                <a16:creationId xmlns:a16="http://schemas.microsoft.com/office/drawing/2014/main" id="{FEAF962C-F9F1-4077-883E-342B185C229E}"/>
              </a:ext>
            </a:extLst>
          </p:cNvPr>
          <p:cNvSpPr>
            <a:spLocks noGrp="1"/>
          </p:cNvSpPr>
          <p:nvPr>
            <p:ph type="body" sz="quarter" idx="25" hasCustomPrompt="1"/>
          </p:nvPr>
        </p:nvSpPr>
        <p:spPr>
          <a:xfrm>
            <a:off x="718801" y="526503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7</a:t>
            </a:r>
          </a:p>
        </p:txBody>
      </p:sp>
      <p:sp>
        <p:nvSpPr>
          <p:cNvPr id="27" name="Textplatzhalter 9">
            <a:extLst>
              <a:ext uri="{FF2B5EF4-FFF2-40B4-BE49-F238E27FC236}">
                <a16:creationId xmlns:a16="http://schemas.microsoft.com/office/drawing/2014/main" id="{6E1706DB-CE29-4A10-903E-B98EFF5F7D5F}"/>
              </a:ext>
            </a:extLst>
          </p:cNvPr>
          <p:cNvSpPr>
            <a:spLocks noGrp="1"/>
          </p:cNvSpPr>
          <p:nvPr>
            <p:ph type="body" sz="quarter" idx="26"/>
          </p:nvPr>
        </p:nvSpPr>
        <p:spPr>
          <a:xfrm>
            <a:off x="1388853" y="5265036"/>
            <a:ext cx="10083148" cy="454456"/>
          </a:xfrm>
        </p:spPr>
        <p:txBody>
          <a:bodyPr anchor="ctr"/>
          <a:lstStyle>
            <a:lvl1pPr>
              <a:spcBef>
                <a:spcPts val="0"/>
              </a:spcBef>
              <a:defRPr/>
            </a:lvl1pPr>
          </a:lstStyle>
          <a:p>
            <a:pPr lvl="0"/>
            <a:r>
              <a:rPr lang="de-DE"/>
              <a:t>Mastertextformat bearbeiten</a:t>
            </a:r>
          </a:p>
        </p:txBody>
      </p:sp>
      <p:sp>
        <p:nvSpPr>
          <p:cNvPr id="28" name="Textplatzhalter 9">
            <a:extLst>
              <a:ext uri="{FF2B5EF4-FFF2-40B4-BE49-F238E27FC236}">
                <a16:creationId xmlns:a16="http://schemas.microsoft.com/office/drawing/2014/main" id="{660CFC27-004E-40B1-907C-BD2C10998D97}"/>
              </a:ext>
            </a:extLst>
          </p:cNvPr>
          <p:cNvSpPr>
            <a:spLocks noGrp="1"/>
          </p:cNvSpPr>
          <p:nvPr>
            <p:ph type="body" sz="quarter" idx="27" hasCustomPrompt="1"/>
          </p:nvPr>
        </p:nvSpPr>
        <p:spPr>
          <a:xfrm>
            <a:off x="718801" y="5863545"/>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8</a:t>
            </a:r>
          </a:p>
        </p:txBody>
      </p:sp>
      <p:sp>
        <p:nvSpPr>
          <p:cNvPr id="29" name="Textplatzhalter 9">
            <a:extLst>
              <a:ext uri="{FF2B5EF4-FFF2-40B4-BE49-F238E27FC236}">
                <a16:creationId xmlns:a16="http://schemas.microsoft.com/office/drawing/2014/main" id="{600778BA-EA2B-4461-92EE-2515F92A6CC3}"/>
              </a:ext>
            </a:extLst>
          </p:cNvPr>
          <p:cNvSpPr>
            <a:spLocks noGrp="1"/>
          </p:cNvSpPr>
          <p:nvPr>
            <p:ph type="body" sz="quarter" idx="28"/>
          </p:nvPr>
        </p:nvSpPr>
        <p:spPr>
          <a:xfrm>
            <a:off x="1388853" y="5863545"/>
            <a:ext cx="10083148" cy="454456"/>
          </a:xfrm>
        </p:spPr>
        <p:txBody>
          <a:bodyPr anchor="ctr"/>
          <a:lstStyle>
            <a:lvl1pPr>
              <a:spcBef>
                <a:spcPts val="0"/>
              </a:spcBef>
              <a:defRPr/>
            </a:lvl1pPr>
          </a:lstStyle>
          <a:p>
            <a:pPr lvl="0"/>
            <a:r>
              <a:rPr lang="de-DE"/>
              <a:t>Mastertextformat bearbeiten</a:t>
            </a:r>
          </a:p>
        </p:txBody>
      </p:sp>
      <p:sp>
        <p:nvSpPr>
          <p:cNvPr id="6" name="Datumsplatzhalter 5">
            <a:extLst>
              <a:ext uri="{FF2B5EF4-FFF2-40B4-BE49-F238E27FC236}">
                <a16:creationId xmlns:a16="http://schemas.microsoft.com/office/drawing/2014/main" id="{0FFFAAF7-A186-463C-8A57-2967A904EC2D}"/>
              </a:ext>
            </a:extLst>
          </p:cNvPr>
          <p:cNvSpPr>
            <a:spLocks noGrp="1"/>
          </p:cNvSpPr>
          <p:nvPr>
            <p:ph type="dt" sz="half" idx="29"/>
          </p:nvPr>
        </p:nvSpPr>
        <p:spPr/>
        <p:txBody>
          <a:bodyPr/>
          <a:lstStyle/>
          <a:p>
            <a:r>
              <a:rPr lang="de-DE"/>
              <a:t>|    15.02.2019</a:t>
            </a:r>
            <a:endParaRPr lang="de-DE" dirty="0"/>
          </a:p>
        </p:txBody>
      </p:sp>
      <p:sp>
        <p:nvSpPr>
          <p:cNvPr id="7" name="Fußzeilenplatzhalter 6">
            <a:extLst>
              <a:ext uri="{FF2B5EF4-FFF2-40B4-BE49-F238E27FC236}">
                <a16:creationId xmlns:a16="http://schemas.microsoft.com/office/drawing/2014/main" id="{438B0277-B24A-455C-B618-B1CC535BB072}"/>
              </a:ext>
            </a:extLst>
          </p:cNvPr>
          <p:cNvSpPr>
            <a:spLocks noGrp="1"/>
          </p:cNvSpPr>
          <p:nvPr>
            <p:ph type="ftr" sz="quarter" idx="30"/>
          </p:nvPr>
        </p:nvSpPr>
        <p:spPr/>
        <p:txBody>
          <a:bodyPr/>
          <a:lstStyle/>
          <a:p>
            <a:r>
              <a:rPr lang="de-DE" dirty="0"/>
              <a:t>|    Fußzeile Universität Augsburg</a:t>
            </a:r>
          </a:p>
        </p:txBody>
      </p:sp>
      <p:sp>
        <p:nvSpPr>
          <p:cNvPr id="8" name="Foliennummernplatzhalter 7">
            <a:extLst>
              <a:ext uri="{FF2B5EF4-FFF2-40B4-BE49-F238E27FC236}">
                <a16:creationId xmlns:a16="http://schemas.microsoft.com/office/drawing/2014/main" id="{394A83BA-0D79-41BA-AB81-54F0ECD7ADEA}"/>
              </a:ext>
            </a:extLst>
          </p:cNvPr>
          <p:cNvSpPr>
            <a:spLocks noGrp="1"/>
          </p:cNvSpPr>
          <p:nvPr>
            <p:ph type="sldNum" sz="quarter" idx="31"/>
          </p:nvPr>
        </p:nvSpPr>
        <p:spPr/>
        <p:txBody>
          <a:bodyPr/>
          <a:lstStyle/>
          <a:p>
            <a:fld id="{6567D7EC-8799-48C5-898A-08E264972062}" type="slidenum">
              <a:rPr lang="de-DE" smtClean="0"/>
              <a:pPr/>
              <a:t>‹Nr.›</a:t>
            </a:fld>
            <a:endParaRPr lang="de-DE" dirty="0"/>
          </a:p>
        </p:txBody>
      </p:sp>
      <p:cxnSp>
        <p:nvCxnSpPr>
          <p:cNvPr id="30" name="Gerader Verbinder 29">
            <a:extLst>
              <a:ext uri="{FF2B5EF4-FFF2-40B4-BE49-F238E27FC236}">
                <a16:creationId xmlns:a16="http://schemas.microsoft.com/office/drawing/2014/main" id="{C33E0BAB-92C8-487C-922B-2967EA55C038}"/>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7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15.02.2019</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5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4" name="Inhaltsplatzhalter 3">
            <a:extLst>
              <a:ext uri="{FF2B5EF4-FFF2-40B4-BE49-F238E27FC236}">
                <a16:creationId xmlns:a16="http://schemas.microsoft.com/office/drawing/2014/main" id="{121B25B6-EA2C-412E-A643-20DC8008DAE3}"/>
              </a:ext>
            </a:extLst>
          </p:cNvPr>
          <p:cNvSpPr>
            <a:spLocks noGrp="1"/>
          </p:cNvSpPr>
          <p:nvPr>
            <p:ph sz="half" idx="2"/>
          </p:nvPr>
        </p:nvSpPr>
        <p:spPr>
          <a:xfrm>
            <a:off x="6277800" y="1674000"/>
            <a:ext cx="51948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5" name="Datumsplatzhalter 4">
            <a:extLst>
              <a:ext uri="{FF2B5EF4-FFF2-40B4-BE49-F238E27FC236}">
                <a16:creationId xmlns:a16="http://schemas.microsoft.com/office/drawing/2014/main" id="{E030A947-F9C9-4338-985F-6640D3DACA90}"/>
              </a:ext>
            </a:extLst>
          </p:cNvPr>
          <p:cNvSpPr>
            <a:spLocks noGrp="1"/>
          </p:cNvSpPr>
          <p:nvPr>
            <p:ph type="dt" sz="half" idx="14"/>
          </p:nvPr>
        </p:nvSpPr>
        <p:spPr/>
        <p:txBody>
          <a:bodyPr/>
          <a:lstStyle/>
          <a:p>
            <a:r>
              <a:rPr lang="de-DE"/>
              <a:t>|    15.02.2019</a:t>
            </a:r>
            <a:endParaRPr lang="de-DE" dirty="0"/>
          </a:p>
        </p:txBody>
      </p:sp>
      <p:sp>
        <p:nvSpPr>
          <p:cNvPr id="6" name="Fußzeilenplatzhalter 5">
            <a:extLst>
              <a:ext uri="{FF2B5EF4-FFF2-40B4-BE49-F238E27FC236}">
                <a16:creationId xmlns:a16="http://schemas.microsoft.com/office/drawing/2014/main" id="{39328F92-46E9-44F4-AACE-AC3B5106AD4A}"/>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3F388D70-D393-490E-823B-019BFCD2A8AB}"/>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BEF240D4-D025-4F47-AD9B-871B6AE1E33B}"/>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11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3344400" cy="4644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C1F0A7B3-7902-4E64-A96A-2B8FD953AE80}"/>
              </a:ext>
            </a:extLst>
          </p:cNvPr>
          <p:cNvSpPr>
            <a:spLocks noGrp="1"/>
          </p:cNvSpPr>
          <p:nvPr>
            <p:ph idx="17"/>
          </p:nvPr>
        </p:nvSpPr>
        <p:spPr>
          <a:xfrm>
            <a:off x="4424399" y="1674000"/>
            <a:ext cx="3344400" cy="4644000"/>
          </a:xfrm>
        </p:spPr>
        <p:txBody>
          <a:bodyPr/>
          <a:lstStyle>
            <a:lvl5pPr>
              <a:spcBef>
                <a:spcPts val="2400"/>
              </a:spcBef>
              <a:defRPr/>
            </a:lvl5pPr>
          </a:lstStyle>
          <a:p>
            <a:pPr lvl="0"/>
            <a:r>
              <a:rPr lang="de-DE"/>
              <a:t>Mastertextformat bearbeiten</a:t>
            </a:r>
          </a:p>
        </p:txBody>
      </p:sp>
      <p:sp>
        <p:nvSpPr>
          <p:cNvPr id="15" name="Inhaltsplatzhalter 2">
            <a:extLst>
              <a:ext uri="{FF2B5EF4-FFF2-40B4-BE49-F238E27FC236}">
                <a16:creationId xmlns:a16="http://schemas.microsoft.com/office/drawing/2014/main" id="{EB645276-BF98-443B-8257-0168D878217E}"/>
              </a:ext>
            </a:extLst>
          </p:cNvPr>
          <p:cNvSpPr>
            <a:spLocks noGrp="1"/>
          </p:cNvSpPr>
          <p:nvPr>
            <p:ph idx="18"/>
          </p:nvPr>
        </p:nvSpPr>
        <p:spPr>
          <a:xfrm>
            <a:off x="8128799" y="1674000"/>
            <a:ext cx="3344400" cy="4644000"/>
          </a:xfrm>
        </p:spPr>
        <p:txBody>
          <a:bodyPr/>
          <a:lstStyle>
            <a:lvl5pPr>
              <a:spcBef>
                <a:spcPts val="2400"/>
              </a:spcBef>
              <a:defRPr/>
            </a:lvl5pPr>
          </a:lstStyle>
          <a:p>
            <a:pPr lvl="0"/>
            <a:r>
              <a:rPr lang="de-DE"/>
              <a:t>Mastertextformat bearbeiten</a:t>
            </a:r>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15.02.2019</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5FA93747-F558-41F7-A8CE-1CAD320F6A0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4277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5B002517-676E-406E-9CC8-F34071CE22D1}"/>
              </a:ext>
            </a:extLst>
          </p:cNvPr>
          <p:cNvSpPr>
            <a:spLocks noGrp="1"/>
          </p:cNvSpPr>
          <p:nvPr>
            <p:ph type="sldNum" sz="quarter" idx="4"/>
          </p:nvPr>
        </p:nvSpPr>
        <p:spPr>
          <a:xfrm>
            <a:off x="720001" y="6500393"/>
            <a:ext cx="319318" cy="217417"/>
          </a:xfrm>
          <a:prstGeom prst="rect">
            <a:avLst/>
          </a:prstGeom>
        </p:spPr>
        <p:txBody>
          <a:bodyPr vert="horz" lIns="0" tIns="0" rIns="0" bIns="0" rtlCol="0" anchor="b"/>
          <a:lstStyle>
            <a:lvl1pPr algn="l">
              <a:defRPr sz="800" b="1">
                <a:solidFill>
                  <a:schemeClr val="tx1"/>
                </a:solidFill>
                <a:latin typeface="Arial" panose="020B0604020202020204" pitchFamily="34" charset="0"/>
                <a:cs typeface="Arial" panose="020B0604020202020204" pitchFamily="34" charset="0"/>
              </a:defRPr>
            </a:lvl1pPr>
          </a:lstStyle>
          <a:p>
            <a:fld id="{6567D7EC-8799-48C5-898A-08E264972062}" type="slidenum">
              <a:rPr lang="de-DE" smtClean="0"/>
              <a:pPr/>
              <a:t>‹Nr.›</a:t>
            </a:fld>
            <a:endParaRPr lang="de-DE" dirty="0"/>
          </a:p>
        </p:txBody>
      </p:sp>
      <p:sp>
        <p:nvSpPr>
          <p:cNvPr id="4" name="Datumsplatzhalter 3">
            <a:extLst>
              <a:ext uri="{FF2B5EF4-FFF2-40B4-BE49-F238E27FC236}">
                <a16:creationId xmlns:a16="http://schemas.microsoft.com/office/drawing/2014/main" id="{CC50694B-33D5-45A5-B9F0-605F670D5E36}"/>
              </a:ext>
            </a:extLst>
          </p:cNvPr>
          <p:cNvSpPr>
            <a:spLocks noGrp="1"/>
          </p:cNvSpPr>
          <p:nvPr>
            <p:ph type="dt" sz="half" idx="2"/>
          </p:nvPr>
        </p:nvSpPr>
        <p:spPr>
          <a:xfrm>
            <a:off x="1005443" y="6500393"/>
            <a:ext cx="806400"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dirty="0"/>
              <a:t>|    15.02.2019</a:t>
            </a:r>
            <a:endParaRPr lang="de-DE" sz="900" dirty="0"/>
          </a:p>
        </p:txBody>
      </p:sp>
      <p:sp>
        <p:nvSpPr>
          <p:cNvPr id="5" name="Fußzeilenplatzhalter 4">
            <a:extLst>
              <a:ext uri="{FF2B5EF4-FFF2-40B4-BE49-F238E27FC236}">
                <a16:creationId xmlns:a16="http://schemas.microsoft.com/office/drawing/2014/main" id="{407C29D3-2D73-4F49-B56E-D32513508EAD}"/>
              </a:ext>
            </a:extLst>
          </p:cNvPr>
          <p:cNvSpPr>
            <a:spLocks noGrp="1"/>
          </p:cNvSpPr>
          <p:nvPr>
            <p:ph type="ftr" sz="quarter" idx="3"/>
          </p:nvPr>
        </p:nvSpPr>
        <p:spPr>
          <a:xfrm>
            <a:off x="1785866" y="6500393"/>
            <a:ext cx="7296537"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dirty="0"/>
              <a:t>|    Fußzeile Universität Augsburg</a:t>
            </a:r>
          </a:p>
        </p:txBody>
      </p:sp>
      <p:sp>
        <p:nvSpPr>
          <p:cNvPr id="3" name="Textplatzhalter 2">
            <a:extLst>
              <a:ext uri="{FF2B5EF4-FFF2-40B4-BE49-F238E27FC236}">
                <a16:creationId xmlns:a16="http://schemas.microsoft.com/office/drawing/2014/main" id="{4F108140-EA1D-4506-BABD-AF3485301DFC}"/>
              </a:ext>
            </a:extLst>
          </p:cNvPr>
          <p:cNvSpPr>
            <a:spLocks noGrp="1"/>
          </p:cNvSpPr>
          <p:nvPr>
            <p:ph type="body" idx="1"/>
          </p:nvPr>
        </p:nvSpPr>
        <p:spPr>
          <a:xfrm>
            <a:off x="719999" y="1674000"/>
            <a:ext cx="10753200" cy="4644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platzhalter 1">
            <a:extLst>
              <a:ext uri="{FF2B5EF4-FFF2-40B4-BE49-F238E27FC236}">
                <a16:creationId xmlns:a16="http://schemas.microsoft.com/office/drawing/2014/main" id="{E0695CCD-AB97-47A6-B356-2E5EB2D333F9}"/>
              </a:ext>
            </a:extLst>
          </p:cNvPr>
          <p:cNvSpPr>
            <a:spLocks noGrp="1"/>
          </p:cNvSpPr>
          <p:nvPr>
            <p:ph type="title"/>
          </p:nvPr>
        </p:nvSpPr>
        <p:spPr>
          <a:xfrm>
            <a:off x="719400" y="0"/>
            <a:ext cx="10753200" cy="1017917"/>
          </a:xfrm>
          <a:prstGeom prst="rect">
            <a:avLst/>
          </a:prstGeom>
        </p:spPr>
        <p:txBody>
          <a:bodyPr vert="horz" lIns="0" tIns="0" rIns="0" bIns="0" rtlCol="0" anchor="b">
            <a:noAutofit/>
          </a:bodyPr>
          <a:lstStyle/>
          <a:p>
            <a:r>
              <a:rPr lang="de-DE" dirty="0"/>
              <a:t>Mastertitelformat bearbeiten</a:t>
            </a:r>
          </a:p>
        </p:txBody>
      </p:sp>
      <p:sp>
        <p:nvSpPr>
          <p:cNvPr id="27" name="Farbakzent links">
            <a:extLst>
              <a:ext uri="{FF2B5EF4-FFF2-40B4-BE49-F238E27FC236}">
                <a16:creationId xmlns:a16="http://schemas.microsoft.com/office/drawing/2014/main" id="{9D9C0A71-6028-48D4-B0A9-8857E5EE332A}"/>
              </a:ext>
            </a:extLst>
          </p:cNvPr>
          <p:cNvSpPr/>
          <p:nvPr userDrawn="1"/>
        </p:nvSpPr>
        <p:spPr>
          <a:xfrm>
            <a:off x="1" y="0"/>
            <a:ext cx="231229" cy="2644002"/>
          </a:xfrm>
          <a:custGeom>
            <a:avLst/>
            <a:gdLst>
              <a:gd name="connsiteX0" fmla="*/ 0 w 231229"/>
              <a:gd name="connsiteY0" fmla="*/ 0 h 2644002"/>
              <a:gd name="connsiteX1" fmla="*/ 231229 w 231229"/>
              <a:gd name="connsiteY1" fmla="*/ 0 h 2644002"/>
              <a:gd name="connsiteX2" fmla="*/ 231229 w 231229"/>
              <a:gd name="connsiteY2" fmla="*/ 427848 h 2644002"/>
              <a:gd name="connsiteX3" fmla="*/ 231229 w 231229"/>
              <a:gd name="connsiteY3" fmla="*/ 1100610 h 2644002"/>
              <a:gd name="connsiteX4" fmla="*/ 231229 w 231229"/>
              <a:gd name="connsiteY4" fmla="*/ 2499514 h 2644002"/>
              <a:gd name="connsiteX5" fmla="*/ 0 w 231229"/>
              <a:gd name="connsiteY5" fmla="*/ 2644002 h 2644002"/>
              <a:gd name="connsiteX6" fmla="*/ 0 w 231229"/>
              <a:gd name="connsiteY6" fmla="*/ 1100610 h 2644002"/>
              <a:gd name="connsiteX7" fmla="*/ 0 w 231229"/>
              <a:gd name="connsiteY7" fmla="*/ 427848 h 26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29" h="2644002">
                <a:moveTo>
                  <a:pt x="0" y="0"/>
                </a:moveTo>
                <a:lnTo>
                  <a:pt x="231229" y="0"/>
                </a:lnTo>
                <a:lnTo>
                  <a:pt x="231229" y="427848"/>
                </a:lnTo>
                <a:lnTo>
                  <a:pt x="231229" y="1100610"/>
                </a:lnTo>
                <a:lnTo>
                  <a:pt x="231229" y="2499514"/>
                </a:lnTo>
                <a:lnTo>
                  <a:pt x="0" y="2644002"/>
                </a:lnTo>
                <a:lnTo>
                  <a:pt x="0" y="1100610"/>
                </a:lnTo>
                <a:lnTo>
                  <a:pt x="0" y="4278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40789B94-3BA2-4579-B5BA-A91701BC21A2}"/>
              </a:ext>
            </a:extLst>
          </p:cNvPr>
          <p:cNvPicPr>
            <a:picLocks noChangeAspect="1"/>
          </p:cNvPicPr>
          <p:nvPr userDrawn="1"/>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0965221" y="6411885"/>
            <a:ext cx="507978" cy="305925"/>
          </a:xfrm>
          <a:prstGeom prst="rect">
            <a:avLst/>
          </a:prstGeom>
        </p:spPr>
      </p:pic>
    </p:spTree>
    <p:extLst>
      <p:ext uri="{BB962C8B-B14F-4D97-AF65-F5344CB8AC3E}">
        <p14:creationId xmlns:p14="http://schemas.microsoft.com/office/powerpoint/2010/main" val="902298323"/>
      </p:ext>
    </p:extLst>
  </p:cSld>
  <p:clrMap bg1="lt1" tx1="dk1" bg2="lt2" tx2="dk2" accent1="accent1" accent2="accent2" accent3="accent3" accent4="accent4" accent5="accent5" accent6="accent6" hlink="hlink" folHlink="folHlink"/>
  <p:sldLayoutIdLst>
    <p:sldLayoutId id="2147483694" r:id="rId1"/>
    <p:sldLayoutId id="2147483717" r:id="rId2"/>
    <p:sldLayoutId id="2147483735" r:id="rId3"/>
    <p:sldLayoutId id="2147483734" r:id="rId4"/>
    <p:sldLayoutId id="2147483724" r:id="rId5"/>
    <p:sldLayoutId id="2147483693" r:id="rId6"/>
    <p:sldLayoutId id="2147483650" r:id="rId7"/>
    <p:sldLayoutId id="2147483652" r:id="rId8"/>
    <p:sldLayoutId id="2147483700" r:id="rId9"/>
    <p:sldLayoutId id="2147483701" r:id="rId10"/>
    <p:sldLayoutId id="2147483653" r:id="rId11"/>
    <p:sldLayoutId id="2147483692" r:id="rId12"/>
    <p:sldLayoutId id="2147483704" r:id="rId13"/>
    <p:sldLayoutId id="2147483705" r:id="rId14"/>
    <p:sldLayoutId id="2147483707" r:id="rId15"/>
    <p:sldLayoutId id="2147483654" r:id="rId16"/>
    <p:sldLayoutId id="2147483733" r:id="rId17"/>
    <p:sldLayoutId id="2147483737" r:id="rId18"/>
    <p:sldLayoutId id="2147483684" r:id="rId19"/>
    <p:sldLayoutId id="2147483698" r:id="rId20"/>
    <p:sldLayoutId id="2147483697" r:id="rId21"/>
    <p:sldLayoutId id="2147483685" r:id="rId22"/>
    <p:sldLayoutId id="2147483681" r:id="rId23"/>
    <p:sldLayoutId id="2147483703" r:id="rId24"/>
    <p:sldLayoutId id="2147483736" r:id="rId25"/>
    <p:sldLayoutId id="2147483686" r:id="rId26"/>
    <p:sldLayoutId id="2147483687" r:id="rId27"/>
    <p:sldLayoutId id="2147483690" r:id="rId28"/>
    <p:sldLayoutId id="2147483696" r:id="rId29"/>
    <p:sldLayoutId id="2147483679" r:id="rId30"/>
    <p:sldLayoutId id="2147483682" r:id="rId31"/>
    <p:sldLayoutId id="2147483678" r:id="rId32"/>
    <p:sldLayoutId id="2147483675" r:id="rId33"/>
    <p:sldLayoutId id="2147483688" r:id="rId34"/>
    <p:sldLayoutId id="2147483723" r:id="rId35"/>
    <p:sldLayoutId id="2147483699" r:id="rId36"/>
    <p:sldLayoutId id="2147483722" r:id="rId37"/>
    <p:sldLayoutId id="2147483738" r:id="rId38"/>
    <p:sldLayoutId id="2147483709" r:id="rId39"/>
    <p:sldLayoutId id="2147483710" r:id="rId40"/>
    <p:sldLayoutId id="2147483708" r:id="rId41"/>
    <p:sldLayoutId id="2147483726" r:id="rId42"/>
    <p:sldLayoutId id="2147483727" r:id="rId43"/>
    <p:sldLayoutId id="2147483728" r:id="rId44"/>
    <p:sldLayoutId id="2147483729" r:id="rId45"/>
    <p:sldLayoutId id="2147483730" r:id="rId46"/>
    <p:sldLayoutId id="2147483731" r:id="rId47"/>
    <p:sldLayoutId id="2147483732" r:id="rId48"/>
    <p:sldLayoutId id="2147483739" r:id="rId49"/>
  </p:sldLayoutIdLst>
  <p:hf hdr="0"/>
  <p:txStyles>
    <p:titleStyle>
      <a:lvl1pPr algn="l" defTabSz="914400" rtl="0" eaLnBrk="1" latinLnBrk="0" hangingPunct="1">
        <a:lnSpc>
          <a:spcPct val="90000"/>
        </a:lnSpc>
        <a:spcBef>
          <a:spcPct val="0"/>
        </a:spcBef>
        <a:buNone/>
        <a:defRPr sz="2600" kern="1200">
          <a:solidFill>
            <a:schemeClr val="tx1"/>
          </a:solidFill>
          <a:latin typeface="Arial" panose="020B0604020202020204" pitchFamily="34" charset="0"/>
          <a:ea typeface="+mj-ea"/>
          <a:cs typeface="Arial" panose="020B0604020202020204" pitchFamily="34" charset="0"/>
        </a:defRPr>
      </a:lvl1pPr>
    </p:titleStyle>
    <p:bodyStyle>
      <a:lvl1pPr marL="12600" indent="0" algn="l" defTabSz="914400" rtl="0" eaLnBrk="1" latinLnBrk="0" hangingPunct="1">
        <a:lnSpc>
          <a:spcPct val="100000"/>
        </a:lnSpc>
        <a:spcBef>
          <a:spcPts val="1200"/>
        </a:spcBef>
        <a:buClr>
          <a:srgbClr val="AD007C"/>
        </a:buClr>
        <a:buFont typeface="Wingdings" panose="05000000000000000000" pitchFamily="2" charset="2"/>
        <a:buNone/>
        <a:defRPr sz="1800" kern="1200">
          <a:solidFill>
            <a:schemeClr val="tx1"/>
          </a:solidFill>
          <a:latin typeface="+mn-lt"/>
          <a:ea typeface="+mn-ea"/>
          <a:cs typeface="Arial" panose="020B0604020202020204" pitchFamily="34" charset="0"/>
        </a:defRPr>
      </a:lvl1pPr>
      <a:lvl2pPr marL="216000" indent="-216000" algn="l" defTabSz="914400" rtl="0" eaLnBrk="1" latinLnBrk="0" hangingPunct="1">
        <a:lnSpc>
          <a:spcPct val="100000"/>
        </a:lnSpc>
        <a:spcBef>
          <a:spcPts val="1200"/>
        </a:spcBef>
        <a:buClr>
          <a:schemeClr val="tx2"/>
        </a:buClr>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432000" indent="-216000" algn="l" defTabSz="914400" rtl="0" eaLnBrk="1" latinLnBrk="0" hangingPunct="1">
        <a:lnSpc>
          <a:spcPct val="100000"/>
        </a:lnSpc>
        <a:spcBef>
          <a:spcPts val="600"/>
        </a:spcBef>
        <a:buClr>
          <a:schemeClr val="tx2"/>
        </a:buClr>
        <a:buFont typeface="Symbol" panose="05050102010706020507" pitchFamily="18" charset="2"/>
        <a:buChar char="-"/>
        <a:defRPr sz="1600" kern="1200">
          <a:solidFill>
            <a:schemeClr val="tx1"/>
          </a:solidFill>
          <a:latin typeface="+mn-lt"/>
          <a:ea typeface="+mn-ea"/>
          <a:cs typeface="Arial" panose="020B0604020202020204" pitchFamily="34" charset="0"/>
        </a:defRPr>
      </a:lvl3pPr>
      <a:lvl4pPr marL="612000" indent="-180000" algn="l" defTabSz="914400" rtl="0" eaLnBrk="1" latinLnBrk="0" hangingPunct="1">
        <a:lnSpc>
          <a:spcPct val="100000"/>
        </a:lnSpc>
        <a:spcBef>
          <a:spcPts val="400"/>
        </a:spcBef>
        <a:buClr>
          <a:schemeClr val="tx2"/>
        </a:buClr>
        <a:buFont typeface="Symbol" panose="05050102010706020507" pitchFamily="18" charset="2"/>
        <a:buChar char="-"/>
        <a:defRPr sz="1400" kern="1200">
          <a:solidFill>
            <a:schemeClr val="tx1"/>
          </a:solidFill>
          <a:latin typeface="+mn-lt"/>
          <a:ea typeface="+mn-ea"/>
          <a:cs typeface="Arial" panose="020B0604020202020204" pitchFamily="34" charset="0"/>
        </a:defRPr>
      </a:lvl4pPr>
      <a:lvl5pPr marL="0" indent="0" algn="l" defTabSz="914400" rtl="0" eaLnBrk="1" latinLnBrk="0" hangingPunct="1">
        <a:lnSpc>
          <a:spcPct val="100000"/>
        </a:lnSpc>
        <a:spcBef>
          <a:spcPts val="2400"/>
        </a:spcBef>
        <a:spcAft>
          <a:spcPts val="0"/>
        </a:spcAft>
        <a:buClr>
          <a:srgbClr val="AD007C"/>
        </a:buClr>
        <a:buFont typeface="Wingdings" panose="05000000000000000000" pitchFamily="2" charset="2"/>
        <a:buNone/>
        <a:defRPr sz="1800" kern="1200" cap="none" baseline="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6" userDrawn="1">
          <p15:clr>
            <a:srgbClr val="F26B43"/>
          </p15:clr>
        </p15:guide>
        <p15:guide id="4" pos="7224" userDrawn="1">
          <p15:clr>
            <a:srgbClr val="F26B43"/>
          </p15:clr>
        </p15:guide>
        <p15:guide id="5" orient="horz" pos="1056" userDrawn="1">
          <p15:clr>
            <a:srgbClr val="F26B43"/>
          </p15:clr>
        </p15:guide>
        <p15:guide id="6" orient="horz" pos="592" userDrawn="1">
          <p15:clr>
            <a:srgbClr val="F26B43"/>
          </p15:clr>
        </p15:guide>
        <p15:guide id="7" orient="horz" pos="3976" userDrawn="1">
          <p15:clr>
            <a:srgbClr val="F26B43"/>
          </p15:clr>
        </p15:guide>
        <p15:guide id="8" orient="horz" pos="904" userDrawn="1">
          <p15:clr>
            <a:srgbClr val="F26B43"/>
          </p15:clr>
        </p15:guide>
        <p15:guide id="9" pos="2560" userDrawn="1">
          <p15:clr>
            <a:srgbClr val="F26B43"/>
          </p15:clr>
        </p15:guide>
        <p15:guide id="10" pos="5120" userDrawn="1">
          <p15:clr>
            <a:srgbClr val="F26B43"/>
          </p15:clr>
        </p15:guide>
        <p15:guide id="11" pos="2784" userDrawn="1">
          <p15:clr>
            <a:srgbClr val="F26B43"/>
          </p15:clr>
        </p15:guide>
        <p15:guide id="12" pos="489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jpe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tags" Target="../tags/tag8.xml"/><Relationship Id="rId21" Type="http://schemas.openxmlformats.org/officeDocument/2006/relationships/image" Target="../media/image13.svg"/><Relationship Id="rId7" Type="http://schemas.openxmlformats.org/officeDocument/2006/relationships/tags" Target="../tags/tag12.xml"/><Relationship Id="rId12" Type="http://schemas.openxmlformats.org/officeDocument/2006/relationships/notesSlide" Target="../notesSlides/notesSlide1.xml"/><Relationship Id="rId17" Type="http://schemas.openxmlformats.org/officeDocument/2006/relationships/image" Target="../media/image9.svg"/><Relationship Id="rId25" Type="http://schemas.openxmlformats.org/officeDocument/2006/relationships/image" Target="../media/image17.svg"/><Relationship Id="rId2" Type="http://schemas.openxmlformats.org/officeDocument/2006/relationships/tags" Target="../tags/tag7.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sv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1.xml"/><Relationship Id="rId24" Type="http://schemas.openxmlformats.org/officeDocument/2006/relationships/image" Target="../media/image16.png"/><Relationship Id="rId5" Type="http://schemas.openxmlformats.org/officeDocument/2006/relationships/tags" Target="../tags/tag10.xml"/><Relationship Id="rId15" Type="http://schemas.openxmlformats.org/officeDocument/2006/relationships/image" Target="../media/image7.svg"/><Relationship Id="rId23" Type="http://schemas.openxmlformats.org/officeDocument/2006/relationships/image" Target="../media/image15.svg"/><Relationship Id="rId28" Type="http://schemas.openxmlformats.org/officeDocument/2006/relationships/image" Target="../media/image20.png"/><Relationship Id="rId10" Type="http://schemas.openxmlformats.org/officeDocument/2006/relationships/tags" Target="../tags/tag15.xml"/><Relationship Id="rId19" Type="http://schemas.openxmlformats.org/officeDocument/2006/relationships/image" Target="../media/image11.svg"/><Relationship Id="rId31" Type="http://schemas.openxmlformats.org/officeDocument/2006/relationships/image" Target="../media/image23.sv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svg"/><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s://webmail.uni-augsburg.de/" TargetMode="Externa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hyperlink" Target="https://www.uni-augsburg.de/de/studium/organisation-beratung/beginn-verlauf/einfuhrungsveranstaltungen/" TargetMode="External"/><Relationship Id="rId7" Type="http://schemas.openxmlformats.org/officeDocument/2006/relationships/image" Target="../media/image5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uni-augsburg.de/de/studium/organisation-beratung/beginn-verlauf/einfuhrungsveranstaltungen/#zentra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s://augsburg.esn.world/event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avv-augsburg.de/service/app-meinavv" TargetMode="External"/><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avv-augsburg.de/verbindungen/liniennetzplaene" TargetMode="External"/><Relationship Id="rId5" Type="http://schemas.openxmlformats.org/officeDocument/2006/relationships/hyperlink" Target="https://fahrtauskunft.avv-augsburg.de/sl3+/trip?lng=en" TargetMode="External"/><Relationship Id="rId10" Type="http://schemas.openxmlformats.org/officeDocument/2006/relationships/hyperlink" Target="https://int.bahn.de/en?dbkanal_007=sprachauswahl-en" TargetMode="External"/><Relationship Id="rId4" Type="http://schemas.openxmlformats.org/officeDocument/2006/relationships/slide" Target="slide30.xml"/><Relationship Id="rId9"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sw-augsburg.de/deutschlandticket/#c11260" TargetMode="External"/><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hyperlink" Target="https://www.uni-augsburg.de/en/portal/internationals/abschluss/study-preparation-course/" TargetMode="External"/><Relationship Id="rId2" Type="http://schemas.openxmlformats.org/officeDocument/2006/relationships/image" Target="../media/image24.pn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sv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hyperlink" Target="mailto:bc38@sska.de"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gesetzlichekrankenkassen.de/kassen/kassen.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hyperlink" Target="https://www.uni-augsburg.de/en/studium/bewerbung/einschreibun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hyperlink" Target="https://www.uni-augsburg.de/de/organisation/einrichtungen/studierendenkanzlei/kontakt-und-team/stanislava-kirschn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mailto:margot.schenker-binder@uni-a.de" TargetMode="External"/><Relationship Id="rId2" Type="http://schemas.openxmlformats.org/officeDocument/2006/relationships/hyperlink" Target="mailto:sabine.tamm@aaa.uni-augsburg.de" TargetMode="Externa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hyperlink" Target="mailto:birgit.ress@aaa.uni-augsburg.de"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uni-augsburg.de/de/services/campus-card-augsburg/private-bezahlkart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34.xm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32.xml.rels><?xml version="1.0" encoding="UTF-8" standalone="yes"?>
<Relationships xmlns="http://schemas.openxmlformats.org/package/2006/relationships"><Relationship Id="rId3" Type="http://schemas.openxmlformats.org/officeDocument/2006/relationships/hyperlink" Target="https://collab.dvb.bayern/spaces/UniARZSER/pages/1759256918/eduroam+-+Einrichtung+und+Verbindung?showLanguage=en_GB"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uni-augsburg.de/en/organisation/einrichtungen/studierendenkanzlei/online-service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vibs.uni-augsburg.de/qisserver/pages/cs/sys/portal/hisinoneStartPage.faces" TargetMode="External"/><Relationship Id="rId2" Type="http://schemas.openxmlformats.org/officeDocument/2006/relationships/hyperlink" Target="https://digicampus.uni-augsburg.de/" TargetMode="External"/><Relationship Id="rId1" Type="http://schemas.openxmlformats.org/officeDocument/2006/relationships/slideLayout" Target="../slideLayouts/slideLayout7.xml"/><Relationship Id="rId5" Type="http://schemas.openxmlformats.org/officeDocument/2006/relationships/hyperlink" Target="https://opac.bibliothek.uni-augsburg.de/TouchPoint/start.do?View=uba" TargetMode="External"/><Relationship Id="rId4" Type="http://schemas.openxmlformats.org/officeDocument/2006/relationships/hyperlink" Target="https://www.uni-augsburg.de/de/forschung/einrichtungen/institute/zlbib/studium/faqs/studi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login.microsoft.co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hyperlink" Target="https://collab.dvb.bayern/spaces/UniARZSER/pages/1015913883/2-Faktor-Authentifizierung+einrichten+EntraID?showLanguage=en_GB"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uni-augsburg.de/de/organisation/einrichtungen/rz/it-services/beschaeftigte/m365/faq" TargetMode="External"/><Relationship Id="rId2" Type="http://schemas.openxmlformats.org/officeDocument/2006/relationships/hyperlink" Target="https://collab.dvb.bayern/spaces/UniARZSER/pages/395639129/Microsoft+Office+365+M365+Apps+for+Enterprise" TargetMode="Externa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hyperlink" Target="https://myaccount.microsoft.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www.uni-augsburg.de/en/portal/internationals/academic-immigration-office/angekommen/registration-city/" TargetMode="External"/><Relationship Id="rId2" Type="http://schemas.openxmlformats.org/officeDocument/2006/relationships/hyperlink" Target="mailto:aufenthalt@augsburg.de" TargetMode="Externa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s://www.uni-augsburg.de/en/portal/internationals/academic-immigration-office/angekommen/residence-permi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augsburg.de/buergerservice-rathaus/buergerservice/dienste-a-z/aemterweise/leistungen-buergeramt-einwohnerwesen/anmeldung-der-wohnung" TargetMode="External"/><Relationship Id="rId2" Type="http://schemas.openxmlformats.org/officeDocument/2006/relationships/hyperlink" Target="https://buergeramt-augsburg.termine-reservieren.online/select2?md=3" TargetMode="Externa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uni-augsburg.de/en/portal/internationals/interkulturelles/language-tandem/registration-language-tandem/"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uni-augsburg.de/en/studium/ausland/interkulturelles/zi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hyperlink" Target="https://www.uni-augsburg.de/de/organisation/einrichtungen/career-service/"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hyperlink" Target="https://www.uni-augsburg.de/de/organisation/einrichtungen/career-service/veranstaltungsubersich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hyperlink" Target="https://www.uni-augsburg.de/de/services/uniaugsburg-app/" TargetMode="Externa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hyperlink" Target="https://www.uni-augsburg.de/de/organisation/einrichtungen/sz/fremdsprachenangebot/deutsch-als-fremdsprache/kursangebot-kursanmeldung/"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hyperlink" Target="https://einstufungstests.klett-sprachen.de/eks/DaF-A1-C1/" TargetMode="External"/><Relationship Id="rId4" Type="http://schemas.openxmlformats.org/officeDocument/2006/relationships/hyperlink" Target="https://www.uni-augsburg.de/de/organisation/einrichtungen/sz/fremdsprachenangebot/deutsch-als-fremdsprache/einstufungstes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vhb.org/studierende/international/deutsch-als-fremdsprache/"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hsa.sport.uni-augsburg.de/index.php/en"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myunidays.com/DE/de-DE"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hyperlink" Target="https://isic.de/en/benefit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uni-augsburg.de/en/portal/internationals/abschluss/study-preparation-course/" TargetMode="External"/><Relationship Id="rId2" Type="http://schemas.openxmlformats.org/officeDocument/2006/relationships/image" Target="../media/image24.pn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hyperlink" Target="https://www.uni-augsburg.de/en/studium/organisation-beratung/fristen-und-termine/"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hyperlink" Target="https://immobilien.augsburger-allgemeine.de/immobilien/wohnung-zum-mieten-in-augsburg/?q=APARTMENT&amp;fR%5bgeo.ids%5d%5b0%5d=20667&amp;fR%5bisForRent%5d%5b0%5d=true&amp;fR%5bkind.isForLivingPurposes%5d%5b0%5d=true" TargetMode="External"/><Relationship Id="rId13" Type="http://schemas.openxmlformats.org/officeDocument/2006/relationships/image" Target="../media/image34.png"/><Relationship Id="rId3" Type="http://schemas.openxmlformats.org/officeDocument/2006/relationships/hyperlink" Target="https://www.uni-augsburg.de/de/studium/studieren-augsburg/wohnen/" TargetMode="External"/><Relationship Id="rId7" Type="http://schemas.openxmlformats.org/officeDocument/2006/relationships/hyperlink" Target="https://tl1.eu/SWA/#privateroom" TargetMode="External"/><Relationship Id="rId12" Type="http://schemas.openxmlformats.org/officeDocument/2006/relationships/image" Target="../media/image3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kleinanzeigen.de/s-wohnung-mieten/augsburg/c203l7518" TargetMode="External"/><Relationship Id="rId11" Type="http://schemas.openxmlformats.org/officeDocument/2006/relationships/image" Target="../media/image32.png"/><Relationship Id="rId5" Type="http://schemas.openxmlformats.org/officeDocument/2006/relationships/hyperlink" Target="https://www.immobilienscout24.de/Suche/de/bayern/augsburg/wg-zimmer" TargetMode="External"/><Relationship Id="rId10" Type="http://schemas.openxmlformats.org/officeDocument/2006/relationships/image" Target="../media/image31.png"/><Relationship Id="rId4" Type="http://schemas.openxmlformats.org/officeDocument/2006/relationships/hyperlink" Target="https://www.wg-gesucht.de/" TargetMode="External"/><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hyperlink" Target="https://immobilien.augsburger-allgemeine.de/immobilien/wohnung-zum-mieten-in-augsburg/?q=APARTMENT&amp;fR%5bgeo.ids%5d%5b0%5d=20667&amp;fR%5bisForRent%5d%5b0%5d=true&amp;fR%5bkind.isForLivingPurposes%5d%5b0%5d=true" TargetMode="External"/><Relationship Id="rId13" Type="http://schemas.openxmlformats.org/officeDocument/2006/relationships/image" Target="../media/image34.png"/><Relationship Id="rId3" Type="http://schemas.openxmlformats.org/officeDocument/2006/relationships/hyperlink" Target="https://www.uni-augsburg.de/en/studium/studieren-augsburg/wohnen/" TargetMode="External"/><Relationship Id="rId7" Type="http://schemas.openxmlformats.org/officeDocument/2006/relationships/hyperlink" Target="https://tl1.eu/SWA/#privateroom" TargetMode="External"/><Relationship Id="rId12" Type="http://schemas.openxmlformats.org/officeDocument/2006/relationships/image" Target="../media/image3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kleinanzeigen.de/s-wohnung-mieten/augsburg/c203l7518" TargetMode="External"/><Relationship Id="rId11" Type="http://schemas.openxmlformats.org/officeDocument/2006/relationships/image" Target="../media/image32.png"/><Relationship Id="rId5" Type="http://schemas.openxmlformats.org/officeDocument/2006/relationships/hyperlink" Target="https://www.immobilienscout24.de/en/properties.html" TargetMode="External"/><Relationship Id="rId10" Type="http://schemas.openxmlformats.org/officeDocument/2006/relationships/image" Target="../media/image31.png"/><Relationship Id="rId4" Type="http://schemas.openxmlformats.org/officeDocument/2006/relationships/hyperlink" Target="https://www.wg-gesucht.de/en/" TargetMode="External"/><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www.uni-augsburg.de/en/studium/organisation-beratung/organisation-und-formales/semesterbeitrage/" TargetMode="External"/><Relationship Id="rId4" Type="http://schemas.openxmlformats.org/officeDocument/2006/relationships/hyperlink" Target="https://www.uni-augsburg.de/de/studium/organisation-beratung/organisation-und-formales/semesterbeitrag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uni-augsburg.de/en/studium/ausland/interkulturelles/unia-buddies-international-first-semester-student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21">
            <a:extLst>
              <a:ext uri="{FF2B5EF4-FFF2-40B4-BE49-F238E27FC236}">
                <a16:creationId xmlns:a16="http://schemas.microsoft.com/office/drawing/2014/main" id="{8E9AA76E-8ADD-6D4A-91B2-4B2D0F333724}"/>
              </a:ext>
            </a:extLst>
          </p:cNvPr>
          <p:cNvPicPr>
            <a:picLocks noGrp="1" noChangeAspect="1"/>
          </p:cNvPicPr>
          <p:nvPr>
            <p:ph type="pic" sz="quarter" idx="13"/>
          </p:nvPr>
        </p:nvPicPr>
        <p:blipFill>
          <a:blip r:embed="rId1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0" name="Titel 29">
            <a:extLst>
              <a:ext uri="{FF2B5EF4-FFF2-40B4-BE49-F238E27FC236}">
                <a16:creationId xmlns:a16="http://schemas.microsoft.com/office/drawing/2014/main" id="{ED093444-DE53-4E37-8555-A53A8282CB80}"/>
              </a:ext>
            </a:extLst>
          </p:cNvPr>
          <p:cNvSpPr>
            <a:spLocks noGrp="1" noMove="1" noResize="1"/>
          </p:cNvSpPr>
          <p:nvPr>
            <p:ph type="ctrTitle"/>
            <p:custDataLst>
              <p:tags r:id="rId1"/>
            </p:custDataLst>
          </p:nvPr>
        </p:nvSpPr>
        <p:spPr/>
        <p:txBody>
          <a:bodyPr/>
          <a:lstStyle/>
          <a:p>
            <a:r>
              <a:rPr lang="de-DE" dirty="0">
                <a:latin typeface="Calibri" panose="020F0502020204030204" pitchFamily="34" charset="0"/>
                <a:cs typeface="Calibri" panose="020F0502020204030204" pitchFamily="34" charset="0"/>
              </a:rPr>
              <a:t>First </a:t>
            </a:r>
            <a:r>
              <a:rPr lang="de-DE" dirty="0" err="1">
                <a:latin typeface="Calibri" panose="020F0502020204030204" pitchFamily="34" charset="0"/>
                <a:cs typeface="Calibri" panose="020F0502020204030204" pitchFamily="34" charset="0"/>
              </a:rPr>
              <a:t>Steps</a:t>
            </a:r>
            <a:endParaRPr lang="en-US" dirty="0">
              <a:latin typeface="Calibri" panose="020F0502020204030204" pitchFamily="34" charset="0"/>
              <a:cs typeface="Calibri" panose="020F0502020204030204" pitchFamily="34" charset="0"/>
            </a:endParaRPr>
          </a:p>
        </p:txBody>
      </p:sp>
      <p:pic>
        <p:nvPicPr>
          <p:cNvPr id="3" name="Logo_Basis_neg.">
            <a:extLst>
              <a:ext uri="{FF2B5EF4-FFF2-40B4-BE49-F238E27FC236}">
                <a16:creationId xmlns:a16="http://schemas.microsoft.com/office/drawing/2014/main" id="{7D80C419-C297-436A-A6B3-A4816AB10A2D}"/>
              </a:ext>
            </a:extLst>
          </p:cNvPr>
          <p:cNvPicPr>
            <a:picLocks noMove="1" noResize="1"/>
          </p:cNvPicPr>
          <p:nvPr>
            <p:custDataLst>
              <p:tags r:id="rId2"/>
            </p:custDataLst>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969023" y="611349"/>
            <a:ext cx="5131975" cy="917448"/>
          </a:xfrm>
          <a:prstGeom prst="rect">
            <a:avLst/>
          </a:prstGeom>
        </p:spPr>
      </p:pic>
      <p:pic>
        <p:nvPicPr>
          <p:cNvPr id="6" name="Logo_FAI_neg." hidden="1">
            <a:extLst>
              <a:ext uri="{FF2B5EF4-FFF2-40B4-BE49-F238E27FC236}">
                <a16:creationId xmlns:a16="http://schemas.microsoft.com/office/drawing/2014/main" id="{6FF63114-56C5-42BD-A30E-4A8A041D963B}"/>
              </a:ext>
            </a:extLst>
          </p:cNvPr>
          <p:cNvPicPr>
            <a:picLocks noMove="1" noResize="1"/>
          </p:cNvPicPr>
          <p:nvPr>
            <p:custDataLst>
              <p:tags r:id="rId3"/>
            </p:custDataLst>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969023" y="611349"/>
            <a:ext cx="5131975" cy="917448"/>
          </a:xfrm>
          <a:prstGeom prst="rect">
            <a:avLst/>
          </a:prstGeom>
        </p:spPr>
      </p:pic>
      <p:pic>
        <p:nvPicPr>
          <p:cNvPr id="8" name="Logo_JUF_neg." hidden="1">
            <a:extLst>
              <a:ext uri="{FF2B5EF4-FFF2-40B4-BE49-F238E27FC236}">
                <a16:creationId xmlns:a16="http://schemas.microsoft.com/office/drawing/2014/main" id="{12D01AA4-A110-4EED-BDC2-48CD85A18965}"/>
              </a:ext>
            </a:extLst>
          </p:cNvPr>
          <p:cNvPicPr>
            <a:picLocks noMove="1" noResize="1"/>
          </p:cNvPicPr>
          <p:nvPr>
            <p:custDataLst>
              <p:tags r:id="rId4"/>
            </p:custDataLst>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969023" y="611349"/>
            <a:ext cx="5131975" cy="917448"/>
          </a:xfrm>
          <a:prstGeom prst="rect">
            <a:avLst/>
          </a:prstGeom>
        </p:spPr>
      </p:pic>
      <p:pic>
        <p:nvPicPr>
          <p:cNvPr id="10" name="Logo_KTF_neg." hidden="1">
            <a:extLst>
              <a:ext uri="{FF2B5EF4-FFF2-40B4-BE49-F238E27FC236}">
                <a16:creationId xmlns:a16="http://schemas.microsoft.com/office/drawing/2014/main" id="{C236EC7F-8ECB-417A-8C4D-1249D14DDA21}"/>
              </a:ext>
            </a:extLst>
          </p:cNvPr>
          <p:cNvPicPr>
            <a:picLocks noMove="1" noResize="1"/>
          </p:cNvPicPr>
          <p:nvPr>
            <p:custDataLst>
              <p:tags r:id="rId5"/>
            </p:custDataLst>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969023" y="611349"/>
            <a:ext cx="5131975" cy="917448"/>
          </a:xfrm>
          <a:prstGeom prst="rect">
            <a:avLst/>
          </a:prstGeom>
        </p:spPr>
      </p:pic>
      <p:pic>
        <p:nvPicPr>
          <p:cNvPr id="12" name="Logo_MEF_neg." hidden="1">
            <a:extLst>
              <a:ext uri="{FF2B5EF4-FFF2-40B4-BE49-F238E27FC236}">
                <a16:creationId xmlns:a16="http://schemas.microsoft.com/office/drawing/2014/main" id="{8E1EEB64-B530-4DC3-9522-19F88C657C62}"/>
              </a:ext>
            </a:extLst>
          </p:cNvPr>
          <p:cNvPicPr>
            <a:picLocks noMove="1" noResize="1"/>
          </p:cNvPicPr>
          <p:nvPr>
            <p:custDataLst>
              <p:tags r:id="rId6"/>
            </p:custDataLst>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969023" y="611349"/>
            <a:ext cx="5131975" cy="917448"/>
          </a:xfrm>
          <a:prstGeom prst="rect">
            <a:avLst/>
          </a:prstGeom>
        </p:spPr>
      </p:pic>
      <p:pic>
        <p:nvPicPr>
          <p:cNvPr id="14" name="Logo_MNTF_neg." hidden="1">
            <a:extLst>
              <a:ext uri="{FF2B5EF4-FFF2-40B4-BE49-F238E27FC236}">
                <a16:creationId xmlns:a16="http://schemas.microsoft.com/office/drawing/2014/main" id="{B6B5FE23-7140-4471-AB48-4BE26E31E0D9}"/>
              </a:ext>
            </a:extLst>
          </p:cNvPr>
          <p:cNvPicPr>
            <a:picLocks noMove="1" noResize="1"/>
          </p:cNvPicPr>
          <p:nvPr>
            <p:custDataLst>
              <p:tags r:id="rId7"/>
            </p:custDataLst>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969023" y="611349"/>
            <a:ext cx="5131975" cy="917448"/>
          </a:xfrm>
          <a:prstGeom prst="rect">
            <a:avLst/>
          </a:prstGeom>
        </p:spPr>
      </p:pic>
      <p:pic>
        <p:nvPicPr>
          <p:cNvPr id="16" name="Logo_PHF_neg." hidden="1">
            <a:extLst>
              <a:ext uri="{FF2B5EF4-FFF2-40B4-BE49-F238E27FC236}">
                <a16:creationId xmlns:a16="http://schemas.microsoft.com/office/drawing/2014/main" id="{A4780CB1-6931-49F3-9616-C13A7B14B653}"/>
              </a:ext>
            </a:extLst>
          </p:cNvPr>
          <p:cNvPicPr>
            <a:picLocks noMove="1" noResize="1"/>
          </p:cNvPicPr>
          <p:nvPr>
            <p:custDataLst>
              <p:tags r:id="rId8"/>
            </p:custDataLst>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969023" y="611349"/>
            <a:ext cx="5131975" cy="917448"/>
          </a:xfrm>
          <a:prstGeom prst="rect">
            <a:avLst/>
          </a:prstGeom>
        </p:spPr>
      </p:pic>
      <p:pic>
        <p:nvPicPr>
          <p:cNvPr id="18" name="Logo_PSF_neg." hidden="1">
            <a:extLst>
              <a:ext uri="{FF2B5EF4-FFF2-40B4-BE49-F238E27FC236}">
                <a16:creationId xmlns:a16="http://schemas.microsoft.com/office/drawing/2014/main" id="{FDDB11E7-6BF4-4E4A-BC05-ED11864FC682}"/>
              </a:ext>
            </a:extLst>
          </p:cNvPr>
          <p:cNvPicPr>
            <a:picLocks noMove="1" noResize="1"/>
          </p:cNvPicPr>
          <p:nvPr>
            <p:custDataLst>
              <p:tags r:id="rId9"/>
            </p:custDataLst>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969023" y="611349"/>
            <a:ext cx="5131975" cy="917448"/>
          </a:xfrm>
          <a:prstGeom prst="rect">
            <a:avLst/>
          </a:prstGeom>
        </p:spPr>
      </p:pic>
      <p:pic>
        <p:nvPicPr>
          <p:cNvPr id="20" name="Logo_WWF_neg." hidden="1">
            <a:extLst>
              <a:ext uri="{FF2B5EF4-FFF2-40B4-BE49-F238E27FC236}">
                <a16:creationId xmlns:a16="http://schemas.microsoft.com/office/drawing/2014/main" id="{5EA5973E-3F3A-451F-A766-CB39013D77D4}"/>
              </a:ext>
            </a:extLst>
          </p:cNvPr>
          <p:cNvPicPr>
            <a:picLocks noMove="1" noResize="1"/>
          </p:cNvPicPr>
          <p:nvPr>
            <p:custDataLst>
              <p:tags r:id="rId10"/>
            </p:custDataLst>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969023" y="611349"/>
            <a:ext cx="5131975" cy="917448"/>
          </a:xfrm>
          <a:prstGeom prst="rect">
            <a:avLst/>
          </a:prstGeom>
        </p:spPr>
      </p:pic>
    </p:spTree>
    <p:extLst>
      <p:ext uri="{BB962C8B-B14F-4D97-AF65-F5344CB8AC3E}">
        <p14:creationId xmlns:p14="http://schemas.microsoft.com/office/powerpoint/2010/main" val="2682565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mj-lt"/>
              </a:rPr>
              <a:t>Subscribe</a:t>
            </a:r>
            <a:r>
              <a:rPr lang="de-DE" dirty="0">
                <a:solidFill>
                  <a:srgbClr val="AD007C"/>
                </a:solidFill>
                <a:latin typeface="+mj-lt"/>
              </a:rPr>
              <a:t> </a:t>
            </a:r>
            <a:r>
              <a:rPr lang="de-DE" dirty="0" err="1">
                <a:solidFill>
                  <a:srgbClr val="AD007C"/>
                </a:solidFill>
                <a:latin typeface="+mj-lt"/>
              </a:rPr>
              <a:t>to</a:t>
            </a:r>
            <a:r>
              <a:rPr lang="de-DE" dirty="0">
                <a:solidFill>
                  <a:srgbClr val="AD007C"/>
                </a:solidFill>
                <a:latin typeface="+mj-lt"/>
              </a:rPr>
              <a:t> </a:t>
            </a:r>
            <a:r>
              <a:rPr lang="de-DE" dirty="0" err="1">
                <a:solidFill>
                  <a:srgbClr val="AD007C"/>
                </a:solidFill>
                <a:latin typeface="+mj-lt"/>
              </a:rPr>
              <a:t>the</a:t>
            </a:r>
            <a:r>
              <a:rPr lang="de-DE" dirty="0">
                <a:solidFill>
                  <a:srgbClr val="AD007C"/>
                </a:solidFill>
                <a:latin typeface="+mj-lt"/>
              </a:rPr>
              <a:t> AAA </a:t>
            </a:r>
            <a:r>
              <a:rPr lang="de-DE" dirty="0" err="1">
                <a:solidFill>
                  <a:srgbClr val="AD007C"/>
                </a:solidFill>
                <a:latin typeface="+mj-lt"/>
              </a:rPr>
              <a:t>mailing</a:t>
            </a:r>
            <a:r>
              <a:rPr lang="de-DE" dirty="0">
                <a:solidFill>
                  <a:srgbClr val="AD007C"/>
                </a:solidFill>
                <a:latin typeface="+mj-lt"/>
              </a:rPr>
              <a:t> </a:t>
            </a:r>
            <a:r>
              <a:rPr lang="de-DE" dirty="0" err="1">
                <a:solidFill>
                  <a:srgbClr val="AD007C"/>
                </a:solidFill>
                <a:latin typeface="+mj-lt"/>
              </a:rPr>
              <a:t>list</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4" name="Textfeld 3">
            <a:extLst>
              <a:ext uri="{FF2B5EF4-FFF2-40B4-BE49-F238E27FC236}">
                <a16:creationId xmlns:a16="http://schemas.microsoft.com/office/drawing/2014/main" id="{E210AA54-B313-460D-B243-506BAFE67BF5}"/>
              </a:ext>
            </a:extLst>
          </p:cNvPr>
          <p:cNvSpPr txBox="1"/>
          <p:nvPr/>
        </p:nvSpPr>
        <p:spPr>
          <a:xfrm>
            <a:off x="647209" y="1876926"/>
            <a:ext cx="10005079" cy="923330"/>
          </a:xfrm>
          <a:prstGeom prst="rect">
            <a:avLst/>
          </a:prstGeom>
          <a:noFill/>
        </p:spPr>
        <p:txBody>
          <a:bodyPr wrap="square" rtlCol="0">
            <a:spAutoFit/>
          </a:bodyPr>
          <a:lstStyle/>
          <a:p>
            <a:pPr marL="285750" indent="-285750">
              <a:buFont typeface="Wingdings" panose="05000000000000000000" pitchFamily="2" charset="2"/>
              <a:buChar char="§"/>
            </a:pPr>
            <a:r>
              <a:rPr lang="en-US" dirty="0"/>
              <a:t>For information on events, scholarship announcements, etc.</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Simply send an email to info@aaa.uni-augsburg.de with the subject line: </a:t>
            </a:r>
            <a:r>
              <a:rPr lang="en-US" i="1" dirty="0" err="1"/>
              <a:t>aaa-infomail</a:t>
            </a:r>
            <a:endParaRPr lang="de-DE" i="1" dirty="0"/>
          </a:p>
        </p:txBody>
      </p:sp>
      <p:pic>
        <p:nvPicPr>
          <p:cNvPr id="8" name="Grafik 7">
            <a:extLst>
              <a:ext uri="{FF2B5EF4-FFF2-40B4-BE49-F238E27FC236}">
                <a16:creationId xmlns:a16="http://schemas.microsoft.com/office/drawing/2014/main" id="{81DA843C-0615-6870-316A-7E32A65B28BD}"/>
              </a:ext>
            </a:extLst>
          </p:cNvPr>
          <p:cNvPicPr>
            <a:picLocks noChangeAspect="1"/>
          </p:cNvPicPr>
          <p:nvPr/>
        </p:nvPicPr>
        <p:blipFill>
          <a:blip r:embed="rId2"/>
          <a:stretch>
            <a:fillRect/>
          </a:stretch>
        </p:blipFill>
        <p:spPr>
          <a:xfrm rot="960813">
            <a:off x="9602665" y="690215"/>
            <a:ext cx="1365333" cy="1365333"/>
          </a:xfrm>
          <a:prstGeom prst="rect">
            <a:avLst/>
          </a:prstGeom>
        </p:spPr>
      </p:pic>
      <p:pic>
        <p:nvPicPr>
          <p:cNvPr id="10" name="Grafik 9">
            <a:extLst>
              <a:ext uri="{FF2B5EF4-FFF2-40B4-BE49-F238E27FC236}">
                <a16:creationId xmlns:a16="http://schemas.microsoft.com/office/drawing/2014/main" id="{EB3F6DC8-9467-E3D3-13C0-DC650C4A6A3A}"/>
              </a:ext>
            </a:extLst>
          </p:cNvPr>
          <p:cNvPicPr>
            <a:picLocks noChangeAspect="1"/>
          </p:cNvPicPr>
          <p:nvPr/>
        </p:nvPicPr>
        <p:blipFill>
          <a:blip r:embed="rId3"/>
          <a:stretch>
            <a:fillRect/>
          </a:stretch>
        </p:blipFill>
        <p:spPr>
          <a:xfrm>
            <a:off x="2255520" y="3510182"/>
            <a:ext cx="7680960" cy="2280285"/>
          </a:xfrm>
          <a:prstGeom prst="rect">
            <a:avLst/>
          </a:prstGeom>
        </p:spPr>
      </p:pic>
    </p:spTree>
    <p:extLst>
      <p:ext uri="{BB962C8B-B14F-4D97-AF65-F5344CB8AC3E}">
        <p14:creationId xmlns:p14="http://schemas.microsoft.com/office/powerpoint/2010/main" val="1607097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Redirect </a:t>
            </a:r>
            <a:r>
              <a:rPr lang="de-DE" dirty="0" err="1">
                <a:solidFill>
                  <a:srgbClr val="AD007C"/>
                </a:solidFill>
                <a:latin typeface="+mj-lt"/>
              </a:rPr>
              <a:t>your</a:t>
            </a:r>
            <a:r>
              <a:rPr lang="de-DE" dirty="0">
                <a:solidFill>
                  <a:srgbClr val="AD007C"/>
                </a:solidFill>
                <a:latin typeface="+mj-lt"/>
              </a:rPr>
              <a:t> </a:t>
            </a:r>
            <a:r>
              <a:rPr lang="de-DE" dirty="0" err="1">
                <a:solidFill>
                  <a:srgbClr val="AD007C"/>
                </a:solidFill>
                <a:latin typeface="+mj-lt"/>
              </a:rPr>
              <a:t>student</a:t>
            </a:r>
            <a:r>
              <a:rPr lang="de-DE" dirty="0">
                <a:solidFill>
                  <a:srgbClr val="AD007C"/>
                </a:solidFill>
                <a:latin typeface="+mj-lt"/>
              </a:rPr>
              <a:t> email</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99404" y="1247823"/>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4" name="Textfeld 3">
            <a:extLst>
              <a:ext uri="{FF2B5EF4-FFF2-40B4-BE49-F238E27FC236}">
                <a16:creationId xmlns:a16="http://schemas.microsoft.com/office/drawing/2014/main" id="{8333D16E-6EE4-C288-AFA6-5D8AEA88A8C6}"/>
              </a:ext>
            </a:extLst>
          </p:cNvPr>
          <p:cNvSpPr txBox="1"/>
          <p:nvPr/>
        </p:nvSpPr>
        <p:spPr>
          <a:xfrm>
            <a:off x="250764" y="2566407"/>
            <a:ext cx="9197483" cy="4172784"/>
          </a:xfrm>
          <a:prstGeom prst="rect">
            <a:avLst/>
          </a:prstGeom>
          <a:solidFill>
            <a:schemeClr val="tx2">
              <a:alpha val="74902"/>
            </a:schemeClr>
          </a:solidFill>
        </p:spPr>
        <p:txBody>
          <a:bodyPr wrap="square" rtlCol="0">
            <a:spAutoFit/>
          </a:bodyPr>
          <a:lstStyle/>
          <a:p>
            <a:endParaRPr lang="de-DE" dirty="0"/>
          </a:p>
        </p:txBody>
      </p:sp>
      <p:pic>
        <p:nvPicPr>
          <p:cNvPr id="7" name="Grafik 6">
            <a:extLst>
              <a:ext uri="{FF2B5EF4-FFF2-40B4-BE49-F238E27FC236}">
                <a16:creationId xmlns:a16="http://schemas.microsoft.com/office/drawing/2014/main" id="{8781D2D7-AD87-01F0-CB0E-A6B83A24BC03}"/>
              </a:ext>
            </a:extLst>
          </p:cNvPr>
          <p:cNvPicPr>
            <a:picLocks noChangeAspect="1"/>
          </p:cNvPicPr>
          <p:nvPr/>
        </p:nvPicPr>
        <p:blipFill rotWithShape="1">
          <a:blip r:embed="rId2"/>
          <a:srcRect l="19421" t="26550" r="42697" b="46433"/>
          <a:stretch/>
        </p:blipFill>
        <p:spPr>
          <a:xfrm>
            <a:off x="502119" y="2726254"/>
            <a:ext cx="4114800" cy="1852862"/>
          </a:xfrm>
          <a:prstGeom prst="rect">
            <a:avLst/>
          </a:prstGeom>
        </p:spPr>
      </p:pic>
      <p:pic>
        <p:nvPicPr>
          <p:cNvPr id="10" name="Grafik 9">
            <a:extLst>
              <a:ext uri="{FF2B5EF4-FFF2-40B4-BE49-F238E27FC236}">
                <a16:creationId xmlns:a16="http://schemas.microsoft.com/office/drawing/2014/main" id="{439B0FB9-846E-D13B-A415-36CCA4C65CD2}"/>
              </a:ext>
            </a:extLst>
          </p:cNvPr>
          <p:cNvPicPr>
            <a:picLocks noChangeAspect="1"/>
          </p:cNvPicPr>
          <p:nvPr/>
        </p:nvPicPr>
        <p:blipFill rotWithShape="1">
          <a:blip r:embed="rId2"/>
          <a:srcRect l="19371" t="59883" r="43276" b="13099"/>
          <a:stretch/>
        </p:blipFill>
        <p:spPr>
          <a:xfrm>
            <a:off x="502119" y="4642560"/>
            <a:ext cx="4098758" cy="1852863"/>
          </a:xfrm>
          <a:prstGeom prst="rect">
            <a:avLst/>
          </a:prstGeom>
        </p:spPr>
      </p:pic>
      <p:pic>
        <p:nvPicPr>
          <p:cNvPr id="12" name="Grafik 11">
            <a:extLst>
              <a:ext uri="{FF2B5EF4-FFF2-40B4-BE49-F238E27FC236}">
                <a16:creationId xmlns:a16="http://schemas.microsoft.com/office/drawing/2014/main" id="{ACC491B6-327A-3134-4298-DDD3BA239C59}"/>
              </a:ext>
            </a:extLst>
          </p:cNvPr>
          <p:cNvPicPr>
            <a:picLocks noChangeAspect="1"/>
          </p:cNvPicPr>
          <p:nvPr/>
        </p:nvPicPr>
        <p:blipFill rotWithShape="1">
          <a:blip r:embed="rId3"/>
          <a:srcRect l="19664" t="26433" r="42982" b="46550"/>
          <a:stretch/>
        </p:blipFill>
        <p:spPr>
          <a:xfrm>
            <a:off x="5084937" y="2741082"/>
            <a:ext cx="4098758" cy="1852862"/>
          </a:xfrm>
          <a:prstGeom prst="rect">
            <a:avLst/>
          </a:prstGeom>
        </p:spPr>
      </p:pic>
      <p:pic>
        <p:nvPicPr>
          <p:cNvPr id="14" name="Grafik 13">
            <a:extLst>
              <a:ext uri="{FF2B5EF4-FFF2-40B4-BE49-F238E27FC236}">
                <a16:creationId xmlns:a16="http://schemas.microsoft.com/office/drawing/2014/main" id="{3BB26E3A-EAA6-62AF-2AFA-2CC5FB097693}"/>
              </a:ext>
            </a:extLst>
          </p:cNvPr>
          <p:cNvPicPr>
            <a:picLocks noChangeAspect="1"/>
          </p:cNvPicPr>
          <p:nvPr/>
        </p:nvPicPr>
        <p:blipFill rotWithShape="1">
          <a:blip r:embed="rId3"/>
          <a:srcRect l="19372" t="57427" r="43274" b="16470"/>
          <a:stretch/>
        </p:blipFill>
        <p:spPr>
          <a:xfrm>
            <a:off x="5023976" y="4705223"/>
            <a:ext cx="4098759" cy="1790200"/>
          </a:xfrm>
          <a:prstGeom prst="rect">
            <a:avLst/>
          </a:prstGeom>
        </p:spPr>
      </p:pic>
      <p:sp>
        <p:nvSpPr>
          <p:cNvPr id="2" name="Textfeld 1">
            <a:extLst>
              <a:ext uri="{FF2B5EF4-FFF2-40B4-BE49-F238E27FC236}">
                <a16:creationId xmlns:a16="http://schemas.microsoft.com/office/drawing/2014/main" id="{CDBE1D8E-8024-E668-DABD-4D3448DD02F9}"/>
              </a:ext>
            </a:extLst>
          </p:cNvPr>
          <p:cNvSpPr txBox="1"/>
          <p:nvPr/>
        </p:nvSpPr>
        <p:spPr>
          <a:xfrm>
            <a:off x="7209693" y="84365"/>
            <a:ext cx="4873045" cy="923330"/>
          </a:xfrm>
          <a:prstGeom prst="rect">
            <a:avLst/>
          </a:prstGeom>
          <a:noFill/>
          <a:ln>
            <a:solidFill>
              <a:schemeClr val="tx2"/>
            </a:solidFill>
          </a:ln>
        </p:spPr>
        <p:txBody>
          <a:bodyPr wrap="square" rtlCol="0">
            <a:spAutoFit/>
          </a:bodyPr>
          <a:lstStyle/>
          <a:p>
            <a:r>
              <a:rPr lang="en-US" b="1" dirty="0">
                <a:solidFill>
                  <a:schemeClr val="tx2"/>
                </a:solidFill>
              </a:rPr>
              <a:t>Please note: Some departments, such as the examinations office, will only respond to emails sent from your university email address!!!</a:t>
            </a:r>
            <a:endParaRPr lang="de-DE" dirty="0"/>
          </a:p>
        </p:txBody>
      </p:sp>
      <p:pic>
        <p:nvPicPr>
          <p:cNvPr id="5" name="Grafik 4">
            <a:extLst>
              <a:ext uri="{FF2B5EF4-FFF2-40B4-BE49-F238E27FC236}">
                <a16:creationId xmlns:a16="http://schemas.microsoft.com/office/drawing/2014/main" id="{28555786-08E3-4910-D0AD-D05D14DADC35}"/>
              </a:ext>
            </a:extLst>
          </p:cNvPr>
          <p:cNvPicPr>
            <a:picLocks noChangeAspect="1"/>
          </p:cNvPicPr>
          <p:nvPr/>
        </p:nvPicPr>
        <p:blipFill>
          <a:blip r:embed="rId4"/>
          <a:stretch>
            <a:fillRect/>
          </a:stretch>
        </p:blipFill>
        <p:spPr>
          <a:xfrm rot="479173">
            <a:off x="10319850" y="1368218"/>
            <a:ext cx="1200150" cy="1200150"/>
          </a:xfrm>
          <a:prstGeom prst="rect">
            <a:avLst/>
          </a:prstGeom>
        </p:spPr>
      </p:pic>
      <p:sp>
        <p:nvSpPr>
          <p:cNvPr id="3" name="Textfeld 2">
            <a:extLst>
              <a:ext uri="{FF2B5EF4-FFF2-40B4-BE49-F238E27FC236}">
                <a16:creationId xmlns:a16="http://schemas.microsoft.com/office/drawing/2014/main" id="{DF88B38C-5D05-71E0-E8A8-EBDAD3805467}"/>
              </a:ext>
            </a:extLst>
          </p:cNvPr>
          <p:cNvSpPr txBox="1"/>
          <p:nvPr/>
        </p:nvSpPr>
        <p:spPr>
          <a:xfrm>
            <a:off x="611320" y="1205026"/>
            <a:ext cx="8982940" cy="1200329"/>
          </a:xfrm>
          <a:prstGeom prst="rect">
            <a:avLst/>
          </a:prstGeom>
          <a:noFill/>
        </p:spPr>
        <p:txBody>
          <a:bodyPr wrap="square" rtlCol="0">
            <a:spAutoFit/>
          </a:bodyPr>
          <a:lstStyle/>
          <a:p>
            <a:r>
              <a:rPr lang="en-US" dirty="0"/>
              <a:t>Through the University of Augsburg’s webmail service, you will receive your own student email address, which you can use to send emails and receive important information. Many students find it easier to forward these emails to their usual email provider so they don’t miss any important information:</a:t>
            </a:r>
            <a:endParaRPr lang="de-DE" dirty="0"/>
          </a:p>
        </p:txBody>
      </p:sp>
      <p:sp>
        <p:nvSpPr>
          <p:cNvPr id="6" name="Textfeld 5">
            <a:extLst>
              <a:ext uri="{FF2B5EF4-FFF2-40B4-BE49-F238E27FC236}">
                <a16:creationId xmlns:a16="http://schemas.microsoft.com/office/drawing/2014/main" id="{92D4850E-56D1-3349-624C-D4FFA42F2710}"/>
              </a:ext>
            </a:extLst>
          </p:cNvPr>
          <p:cNvSpPr txBox="1"/>
          <p:nvPr/>
        </p:nvSpPr>
        <p:spPr>
          <a:xfrm>
            <a:off x="9594259" y="4262680"/>
            <a:ext cx="2426363" cy="1477328"/>
          </a:xfrm>
          <a:prstGeom prst="rect">
            <a:avLst/>
          </a:prstGeom>
          <a:noFill/>
          <a:ln>
            <a:solidFill>
              <a:schemeClr val="tx2"/>
            </a:solidFill>
          </a:ln>
        </p:spPr>
        <p:txBody>
          <a:bodyPr wrap="square" rtlCol="0">
            <a:spAutoFit/>
          </a:bodyPr>
          <a:lstStyle/>
          <a:p>
            <a:r>
              <a:rPr lang="en-US" dirty="0"/>
              <a:t>You can access the webmail service via the following link: </a:t>
            </a:r>
            <a:r>
              <a:rPr lang="de-DE" dirty="0">
                <a:hlinkClick r:id="rId5"/>
              </a:rPr>
              <a:t>https://webmail.uni-augsburg.de</a:t>
            </a:r>
            <a:endParaRPr lang="de-DE" dirty="0"/>
          </a:p>
        </p:txBody>
      </p:sp>
      <p:pic>
        <p:nvPicPr>
          <p:cNvPr id="13" name="Grafik 12" descr="Pfeil mit einer Linie: Kurve im Uhrzeigersinn mit einfarbiger Füllung">
            <a:extLst>
              <a:ext uri="{FF2B5EF4-FFF2-40B4-BE49-F238E27FC236}">
                <a16:creationId xmlns:a16="http://schemas.microsoft.com/office/drawing/2014/main" id="{D24E5DBD-2D69-4F8E-8763-3064D28847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129250">
            <a:off x="6310277" y="573367"/>
            <a:ext cx="723436" cy="723436"/>
          </a:xfrm>
          <a:prstGeom prst="rect">
            <a:avLst/>
          </a:prstGeom>
        </p:spPr>
      </p:pic>
    </p:spTree>
    <p:extLst>
      <p:ext uri="{BB962C8B-B14F-4D97-AF65-F5344CB8AC3E}">
        <p14:creationId xmlns:p14="http://schemas.microsoft.com/office/powerpoint/2010/main" val="648589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Research </a:t>
            </a:r>
            <a:r>
              <a:rPr lang="de-DE" dirty="0" err="1">
                <a:solidFill>
                  <a:srgbClr val="AD007C"/>
                </a:solidFill>
                <a:latin typeface="+mj-lt"/>
              </a:rPr>
              <a:t>introductory</a:t>
            </a:r>
            <a:r>
              <a:rPr lang="de-DE" dirty="0">
                <a:solidFill>
                  <a:srgbClr val="AD007C"/>
                </a:solidFill>
                <a:latin typeface="+mj-lt"/>
              </a:rPr>
              <a:t> </a:t>
            </a:r>
            <a:r>
              <a:rPr lang="de-DE" dirty="0" err="1">
                <a:solidFill>
                  <a:srgbClr val="AD007C"/>
                </a:solidFill>
                <a:latin typeface="+mj-lt"/>
              </a:rPr>
              <a:t>events</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9"/>
            <a:ext cx="10753200" cy="2908004"/>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Textfeld 1">
            <a:extLst>
              <a:ext uri="{FF2B5EF4-FFF2-40B4-BE49-F238E27FC236}">
                <a16:creationId xmlns:a16="http://schemas.microsoft.com/office/drawing/2014/main" id="{693FDD69-78E7-449B-8C35-2E7F7A32A99D}"/>
              </a:ext>
            </a:extLst>
          </p:cNvPr>
          <p:cNvSpPr txBox="1"/>
          <p:nvPr/>
        </p:nvSpPr>
        <p:spPr>
          <a:xfrm>
            <a:off x="1275460" y="1602952"/>
            <a:ext cx="9641079" cy="3139321"/>
          </a:xfrm>
          <a:prstGeom prst="rect">
            <a:avLst/>
          </a:prstGeom>
          <a:noFill/>
          <a:ln>
            <a:solidFill>
              <a:schemeClr val="tx2"/>
            </a:solidFill>
          </a:ln>
        </p:spPr>
        <p:txBody>
          <a:bodyPr wrap="square" rtlCol="0">
            <a:spAutoFit/>
          </a:bodyPr>
          <a:lstStyle/>
          <a:p>
            <a:r>
              <a:rPr lang="en-US" dirty="0"/>
              <a:t>There will be a </a:t>
            </a:r>
            <a:r>
              <a:rPr lang="en-US" b="1" dirty="0">
                <a:solidFill>
                  <a:schemeClr val="tx2"/>
                </a:solidFill>
              </a:rPr>
              <a:t>general/central orientation session </a:t>
            </a:r>
            <a:r>
              <a:rPr lang="en-US" b="1" dirty="0"/>
              <a:t>in German</a:t>
            </a:r>
            <a:r>
              <a:rPr lang="en-US" dirty="0"/>
              <a:t> for all first-year students on Thursday, April 9, 2026, from 1:30 to 3:30 p.m. in Lecture Hall 1009, Building H. There, you will receive basic information about studying at the University of Augsburg. At the end of the preparatory course, we will go there together. No registration is required.</a:t>
            </a:r>
          </a:p>
          <a:p>
            <a:endParaRPr lang="de-DE" dirty="0"/>
          </a:p>
          <a:p>
            <a:r>
              <a:rPr lang="en-US" dirty="0"/>
              <a:t>Even more important than the general orientation session is the </a:t>
            </a:r>
            <a:r>
              <a:rPr lang="en-US" b="1" dirty="0">
                <a:solidFill>
                  <a:schemeClr val="tx2"/>
                </a:solidFill>
              </a:rPr>
              <a:t>orientation session for your specific subject(s)</a:t>
            </a:r>
            <a:r>
              <a:rPr lang="en-US" dirty="0"/>
              <a:t>. You can find it via the following link: </a:t>
            </a:r>
            <a:r>
              <a:rPr lang="en-US" dirty="0">
                <a:hlinkClick r:id="rId3"/>
              </a:rPr>
              <a:t>https://www.uni-augsburg.de/de/studium/organisation-beratung/beginn-verlauf/einfuhrungsveranstaltungen/</a:t>
            </a:r>
            <a:r>
              <a:rPr lang="en-US" dirty="0"/>
              <a:t> (</a:t>
            </a:r>
            <a:r>
              <a:rPr lang="en-US" dirty="0">
                <a:sym typeface="Wingdings" panose="05000000000000000000" pitchFamily="2" charset="2"/>
              </a:rPr>
              <a:t> </a:t>
            </a:r>
            <a:r>
              <a:rPr lang="en-US" dirty="0"/>
              <a:t>You need to scroll down to find your subject.) At the orientation session, you will learn how your specific degree program is structured and how to best organize your studies. </a:t>
            </a:r>
            <a:r>
              <a:rPr lang="en-US" b="1" dirty="0"/>
              <a:t>Attendance is strongly recommended!</a:t>
            </a:r>
            <a:endParaRPr lang="de-DE" b="1" dirty="0"/>
          </a:p>
        </p:txBody>
      </p:sp>
      <p:pic>
        <p:nvPicPr>
          <p:cNvPr id="5" name="Grafik 4" descr="Präsentation mit Checkliste mit einfarbiger Füllung">
            <a:extLst>
              <a:ext uri="{FF2B5EF4-FFF2-40B4-BE49-F238E27FC236}">
                <a16:creationId xmlns:a16="http://schemas.microsoft.com/office/drawing/2014/main" id="{E946B99E-0DAD-CEE4-A027-2A1B49EE85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1442" y="5093055"/>
            <a:ext cx="914400" cy="914400"/>
          </a:xfrm>
          <a:prstGeom prst="rect">
            <a:avLst/>
          </a:prstGeom>
        </p:spPr>
      </p:pic>
      <p:pic>
        <p:nvPicPr>
          <p:cNvPr id="8" name="Grafik 7" descr="Dozent mit einfarbiger Füllung">
            <a:extLst>
              <a:ext uri="{FF2B5EF4-FFF2-40B4-BE49-F238E27FC236}">
                <a16:creationId xmlns:a16="http://schemas.microsoft.com/office/drawing/2014/main" id="{52968649-F016-BC25-5FEC-0123DDC6F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1599" y="5507431"/>
            <a:ext cx="914400" cy="914400"/>
          </a:xfrm>
          <a:prstGeom prst="rect">
            <a:avLst/>
          </a:prstGeom>
        </p:spPr>
      </p:pic>
    </p:spTree>
    <p:extLst>
      <p:ext uri="{BB962C8B-B14F-4D97-AF65-F5344CB8AC3E}">
        <p14:creationId xmlns:p14="http://schemas.microsoft.com/office/powerpoint/2010/main" val="67306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Central </a:t>
            </a:r>
            <a:r>
              <a:rPr lang="de-DE" dirty="0" err="1">
                <a:solidFill>
                  <a:srgbClr val="AD007C"/>
                </a:solidFill>
                <a:latin typeface="+mj-lt"/>
              </a:rPr>
              <a:t>orientation</a:t>
            </a:r>
            <a:r>
              <a:rPr lang="de-DE" dirty="0">
                <a:solidFill>
                  <a:srgbClr val="AD007C"/>
                </a:solidFill>
                <a:latin typeface="+mj-lt"/>
              </a:rPr>
              <a:t> </a:t>
            </a:r>
            <a:r>
              <a:rPr lang="de-DE" dirty="0" err="1">
                <a:solidFill>
                  <a:srgbClr val="AD007C"/>
                </a:solidFill>
                <a:latin typeface="+mj-lt"/>
              </a:rPr>
              <a:t>session</a:t>
            </a:r>
            <a:r>
              <a:rPr lang="de-DE" dirty="0">
                <a:solidFill>
                  <a:srgbClr val="AD007C"/>
                </a:solidFill>
                <a:latin typeface="+mj-lt"/>
              </a:rPr>
              <a:t> </a:t>
            </a:r>
            <a:r>
              <a:rPr lang="de-DE" dirty="0" err="1">
                <a:solidFill>
                  <a:srgbClr val="AD007C"/>
                </a:solidFill>
                <a:latin typeface="+mj-lt"/>
              </a:rPr>
              <a:t>for</a:t>
            </a:r>
            <a:r>
              <a:rPr lang="de-DE" dirty="0">
                <a:solidFill>
                  <a:srgbClr val="AD007C"/>
                </a:solidFill>
                <a:latin typeface="+mj-lt"/>
              </a:rPr>
              <a:t> all first-</a:t>
            </a:r>
            <a:r>
              <a:rPr lang="de-DE" dirty="0" err="1">
                <a:solidFill>
                  <a:srgbClr val="AD007C"/>
                </a:solidFill>
                <a:latin typeface="+mj-lt"/>
              </a:rPr>
              <a:t>year</a:t>
            </a:r>
            <a:r>
              <a:rPr lang="de-DE" dirty="0">
                <a:solidFill>
                  <a:srgbClr val="AD007C"/>
                </a:solidFill>
                <a:latin typeface="+mj-lt"/>
              </a:rPr>
              <a:t> </a:t>
            </a:r>
            <a:r>
              <a:rPr lang="de-DE" dirty="0" err="1">
                <a:solidFill>
                  <a:srgbClr val="AD007C"/>
                </a:solidFill>
                <a:latin typeface="+mj-lt"/>
              </a:rPr>
              <a:t>students</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964495" y="943835"/>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4" name="Textfeld 3">
            <a:extLst>
              <a:ext uri="{FF2B5EF4-FFF2-40B4-BE49-F238E27FC236}">
                <a16:creationId xmlns:a16="http://schemas.microsoft.com/office/drawing/2014/main" id="{1DD00F5C-4223-9697-107B-278825B9D871}"/>
              </a:ext>
            </a:extLst>
          </p:cNvPr>
          <p:cNvSpPr txBox="1"/>
          <p:nvPr/>
        </p:nvSpPr>
        <p:spPr>
          <a:xfrm>
            <a:off x="599084" y="1305248"/>
            <a:ext cx="5858278" cy="3539430"/>
          </a:xfrm>
          <a:prstGeom prst="rect">
            <a:avLst/>
          </a:prstGeom>
          <a:noFill/>
        </p:spPr>
        <p:txBody>
          <a:bodyPr wrap="square" rtlCol="0">
            <a:spAutoFit/>
          </a:bodyPr>
          <a:lstStyle/>
          <a:p>
            <a:pPr>
              <a:buNone/>
            </a:pPr>
            <a:r>
              <a:rPr lang="en-US" sz="1600" dirty="0">
                <a:solidFill>
                  <a:srgbClr val="000000"/>
                </a:solidFill>
              </a:rPr>
              <a:t>The general orientation session for first-year students in all degree programs will take place on </a:t>
            </a:r>
            <a:r>
              <a:rPr lang="en-US" sz="1600" b="1" dirty="0">
                <a:solidFill>
                  <a:schemeClr val="tx2"/>
                </a:solidFill>
              </a:rPr>
              <a:t>Thursday, April 9, 2026, from 1:30 p.m. to 3:30 p.m. in Lecture Hall 1009, Building H </a:t>
            </a:r>
            <a:r>
              <a:rPr lang="en-US" sz="1600" b="1" dirty="0"/>
              <a:t>in German</a:t>
            </a:r>
            <a:r>
              <a:rPr lang="en-US" sz="1600" dirty="0">
                <a:solidFill>
                  <a:srgbClr val="000000"/>
                </a:solidFill>
              </a:rPr>
              <a:t>.</a:t>
            </a:r>
            <a:endParaRPr lang="de-DE" sz="1600" dirty="0"/>
          </a:p>
          <a:p>
            <a:pPr>
              <a:buNone/>
            </a:pPr>
            <a:r>
              <a:rPr lang="de-DE" sz="1600" dirty="0"/>
              <a:t> </a:t>
            </a:r>
          </a:p>
          <a:p>
            <a:pPr>
              <a:buNone/>
            </a:pPr>
            <a:r>
              <a:rPr lang="en-US" sz="1600" dirty="0"/>
              <a:t>Following the president’s introduction, the </a:t>
            </a:r>
            <a:r>
              <a:rPr lang="en-US" sz="1600" b="1" dirty="0">
                <a:solidFill>
                  <a:schemeClr val="tx2"/>
                </a:solidFill>
              </a:rPr>
              <a:t>various service facilities and service platforms</a:t>
            </a:r>
            <a:r>
              <a:rPr lang="en-US" sz="1600" dirty="0"/>
              <a:t> will introduce themselves to you. </a:t>
            </a:r>
            <a:endParaRPr lang="de-DE" sz="1600" dirty="0"/>
          </a:p>
          <a:p>
            <a:pPr>
              <a:buNone/>
            </a:pPr>
            <a:r>
              <a:rPr lang="de-DE" sz="1600" dirty="0"/>
              <a:t> </a:t>
            </a:r>
          </a:p>
          <a:p>
            <a:pPr>
              <a:buNone/>
            </a:pPr>
            <a:r>
              <a:rPr lang="en-US" sz="1600" dirty="0"/>
              <a:t>If you speak German, we recommend that you attend the general orientation session, as it will provide you with a </a:t>
            </a:r>
            <a:r>
              <a:rPr lang="en-US" sz="1600" b="1" dirty="0"/>
              <a:t>comprehensive, interdisciplinary introduction to your studies at the University of Augsburg</a:t>
            </a:r>
            <a:r>
              <a:rPr lang="en-US" sz="1600" dirty="0"/>
              <a:t>. If this session conflicts with subject-specific orientation sessions, </a:t>
            </a:r>
            <a:r>
              <a:rPr lang="en-US" sz="1600" b="1" dirty="0">
                <a:solidFill>
                  <a:srgbClr val="AD007C"/>
                </a:solidFill>
              </a:rPr>
              <a:t>we recommend that you attend the subject-specific session</a:t>
            </a:r>
            <a:r>
              <a:rPr lang="en-US" sz="1600" dirty="0"/>
              <a:t>. There you will receive more detailed information about your specific course schedule and other important questions.</a:t>
            </a:r>
            <a:endParaRPr lang="de-DE" sz="1600" dirty="0"/>
          </a:p>
        </p:txBody>
      </p:sp>
      <p:pic>
        <p:nvPicPr>
          <p:cNvPr id="5" name="Grafik 4">
            <a:extLst>
              <a:ext uri="{FF2B5EF4-FFF2-40B4-BE49-F238E27FC236}">
                <a16:creationId xmlns:a16="http://schemas.microsoft.com/office/drawing/2014/main" id="{4D11AD6D-5B3C-08E6-B96B-9983D30C4A6A}"/>
              </a:ext>
            </a:extLst>
          </p:cNvPr>
          <p:cNvPicPr>
            <a:picLocks noChangeAspect="1"/>
          </p:cNvPicPr>
          <p:nvPr/>
        </p:nvPicPr>
        <p:blipFill>
          <a:blip r:embed="rId3"/>
          <a:srcRect l="14548" t="26529" r="37598" b="7902"/>
          <a:stretch>
            <a:fillRect/>
          </a:stretch>
        </p:blipFill>
        <p:spPr>
          <a:xfrm>
            <a:off x="6672060" y="1486408"/>
            <a:ext cx="5250909" cy="4496676"/>
          </a:xfrm>
          <a:prstGeom prst="rect">
            <a:avLst/>
          </a:prstGeom>
        </p:spPr>
      </p:pic>
      <p:sp>
        <p:nvSpPr>
          <p:cNvPr id="11" name="Ellipse 10">
            <a:extLst>
              <a:ext uri="{FF2B5EF4-FFF2-40B4-BE49-F238E27FC236}">
                <a16:creationId xmlns:a16="http://schemas.microsoft.com/office/drawing/2014/main" id="{CA3DAD86-6D32-040B-BD16-810F42DB57E9}"/>
              </a:ext>
            </a:extLst>
          </p:cNvPr>
          <p:cNvSpPr/>
          <p:nvPr/>
        </p:nvSpPr>
        <p:spPr>
          <a:xfrm>
            <a:off x="7803847" y="3197335"/>
            <a:ext cx="613470" cy="53741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9C8F2BC8-ED5C-2B30-1807-571F4CEFB7CA}"/>
              </a:ext>
            </a:extLst>
          </p:cNvPr>
          <p:cNvSpPr txBox="1"/>
          <p:nvPr/>
        </p:nvSpPr>
        <p:spPr>
          <a:xfrm>
            <a:off x="599084" y="5262667"/>
            <a:ext cx="6278250" cy="646331"/>
          </a:xfrm>
          <a:prstGeom prst="rect">
            <a:avLst/>
          </a:prstGeom>
          <a:noFill/>
        </p:spPr>
        <p:txBody>
          <a:bodyPr wrap="square">
            <a:spAutoFit/>
          </a:bodyPr>
          <a:lstStyle/>
          <a:p>
            <a:r>
              <a:rPr lang="de-DE" dirty="0">
                <a:hlinkClick r:id="rId4"/>
              </a:rPr>
              <a:t>https://www.uni-augsburg.de/de/studium/organisation-beratung/beginn-verlauf/einfuhrungsveranstaltungen/#zentral</a:t>
            </a:r>
            <a:r>
              <a:rPr lang="de-DE" dirty="0"/>
              <a:t> </a:t>
            </a:r>
          </a:p>
        </p:txBody>
      </p:sp>
    </p:spTree>
    <p:extLst>
      <p:ext uri="{BB962C8B-B14F-4D97-AF65-F5344CB8AC3E}">
        <p14:creationId xmlns:p14="http://schemas.microsoft.com/office/powerpoint/2010/main" val="105847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a:xfrm>
            <a:off x="771745" y="0"/>
            <a:ext cx="10913460" cy="1017917"/>
          </a:xfrm>
        </p:spPr>
        <p:txBody>
          <a:bodyPr/>
          <a:lstStyle/>
          <a:p>
            <a:r>
              <a:rPr lang="de-DE" dirty="0" err="1">
                <a:solidFill>
                  <a:schemeClr val="tx2"/>
                </a:solidFill>
                <a:latin typeface="+mj-lt"/>
              </a:rPr>
              <a:t>Sign</a:t>
            </a:r>
            <a:r>
              <a:rPr lang="de-DE" dirty="0">
                <a:solidFill>
                  <a:schemeClr val="tx2"/>
                </a:solidFill>
                <a:latin typeface="+mj-lt"/>
              </a:rPr>
              <a:t> </a:t>
            </a:r>
            <a:r>
              <a:rPr lang="de-DE" dirty="0" err="1">
                <a:solidFill>
                  <a:schemeClr val="tx2"/>
                </a:solidFill>
                <a:latin typeface="+mj-lt"/>
              </a:rPr>
              <a:t>up</a:t>
            </a:r>
            <a:r>
              <a:rPr lang="de-DE" dirty="0">
                <a:solidFill>
                  <a:schemeClr val="tx2"/>
                </a:solidFill>
                <a:latin typeface="+mj-lt"/>
              </a:rPr>
              <a:t> </a:t>
            </a:r>
            <a:r>
              <a:rPr lang="de-DE" dirty="0" err="1">
                <a:solidFill>
                  <a:schemeClr val="tx2"/>
                </a:solidFill>
                <a:latin typeface="+mj-lt"/>
              </a:rPr>
              <a:t>for</a:t>
            </a:r>
            <a:r>
              <a:rPr lang="de-DE" dirty="0">
                <a:solidFill>
                  <a:schemeClr val="tx2"/>
                </a:solidFill>
                <a:latin typeface="+mj-lt"/>
              </a:rPr>
              <a:t> </a:t>
            </a:r>
            <a:r>
              <a:rPr lang="de-DE" dirty="0" err="1">
                <a:solidFill>
                  <a:schemeClr val="tx2"/>
                </a:solidFill>
                <a:latin typeface="+mj-lt"/>
              </a:rPr>
              <a:t>the</a:t>
            </a:r>
            <a:r>
              <a:rPr lang="de-DE" dirty="0">
                <a:solidFill>
                  <a:schemeClr val="tx2"/>
                </a:solidFill>
                <a:latin typeface="+mj-lt"/>
              </a:rPr>
              <a:t> </a:t>
            </a:r>
            <a:r>
              <a:rPr lang="de-DE" dirty="0" err="1">
                <a:solidFill>
                  <a:schemeClr val="tx2"/>
                </a:solidFill>
                <a:latin typeface="+mj-lt"/>
              </a:rPr>
              <a:t>city</a:t>
            </a:r>
            <a:r>
              <a:rPr lang="de-DE" dirty="0">
                <a:solidFill>
                  <a:schemeClr val="tx2"/>
                </a:solidFill>
                <a:latin typeface="+mj-lt"/>
              </a:rPr>
              <a:t> tour</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71746" y="1152071"/>
            <a:ext cx="10813376" cy="3321958"/>
          </a:xfrm>
        </p:spPr>
        <p:txBody>
          <a:bodyPr/>
          <a:lstStyle/>
          <a:p>
            <a:r>
              <a:rPr lang="en-US" sz="2400" dirty="0">
                <a:solidFill>
                  <a:schemeClr val="tx1"/>
                </a:solidFill>
              </a:rPr>
              <a:t>Explore Augsburg with other international students on a </a:t>
            </a:r>
            <a:r>
              <a:rPr lang="en-US" sz="2400" b="1" dirty="0">
                <a:solidFill>
                  <a:srgbClr val="AD007C"/>
                </a:solidFill>
              </a:rPr>
              <a:t>free guided tour of the city</a:t>
            </a:r>
            <a:r>
              <a:rPr lang="en-US" sz="2400" dirty="0">
                <a:solidFill>
                  <a:schemeClr val="tx1"/>
                </a:solidFill>
              </a:rPr>
              <a:t>! The professional tour is free of charge for you. You may have to pay for any small entrance fees yourself.</a:t>
            </a:r>
          </a:p>
          <a:p>
            <a:r>
              <a:rPr lang="en-US" sz="2400" dirty="0">
                <a:solidFill>
                  <a:schemeClr val="tx1"/>
                </a:solidFill>
              </a:rPr>
              <a:t>The city tour will be in </a:t>
            </a:r>
            <a:r>
              <a:rPr lang="en-US" sz="2400" b="1" dirty="0">
                <a:solidFill>
                  <a:schemeClr val="tx1"/>
                </a:solidFill>
              </a:rPr>
              <a:t>English</a:t>
            </a:r>
            <a:r>
              <a:rPr lang="en-US" sz="2400" dirty="0">
                <a:solidFill>
                  <a:schemeClr val="tx1"/>
                </a:solidFill>
              </a:rPr>
              <a:t>.</a:t>
            </a:r>
          </a:p>
          <a:p>
            <a:endParaRPr lang="de-DE" sz="2400" b="1" dirty="0">
              <a:solidFill>
                <a:schemeClr val="tx1"/>
              </a:solidFill>
            </a:endParaRPr>
          </a:p>
          <a:p>
            <a:r>
              <a:rPr lang="en-US" sz="2400" b="1" dirty="0">
                <a:solidFill>
                  <a:schemeClr val="tx1"/>
                </a:solidFill>
              </a:rPr>
              <a:t>Date: </a:t>
            </a:r>
            <a:r>
              <a:rPr lang="en-US" sz="2400" dirty="0">
                <a:solidFill>
                  <a:schemeClr val="tx1"/>
                </a:solidFill>
              </a:rPr>
              <a:t>Saturday, April 11, 2026, 2:00 p.m. to approximately 3:00 p.m.</a:t>
            </a:r>
          </a:p>
          <a:p>
            <a:r>
              <a:rPr lang="en-US" sz="2400" b="1" dirty="0">
                <a:solidFill>
                  <a:schemeClr val="tx1"/>
                </a:solidFill>
              </a:rPr>
              <a:t>Meeting point: </a:t>
            </a:r>
            <a:r>
              <a:rPr lang="en-US" sz="2400" dirty="0">
                <a:solidFill>
                  <a:schemeClr val="tx1"/>
                </a:solidFill>
              </a:rPr>
              <a:t>Town Hall Square</a:t>
            </a:r>
          </a:p>
          <a:p>
            <a:r>
              <a:rPr lang="en-US" sz="2400" b="1" dirty="0">
                <a:solidFill>
                  <a:schemeClr val="tx1"/>
                </a:solidFill>
              </a:rPr>
              <a:t>Please note: </a:t>
            </a:r>
            <a:r>
              <a:rPr lang="en-US" sz="2400" dirty="0">
                <a:solidFill>
                  <a:schemeClr val="tx1"/>
                </a:solidFill>
              </a:rPr>
              <a:t>You must register and sign up for the city tour here: </a:t>
            </a:r>
            <a:r>
              <a:rPr lang="en-US" sz="2400" dirty="0">
                <a:solidFill>
                  <a:schemeClr val="tx1"/>
                </a:solidFill>
                <a:hlinkClick r:id="rId2"/>
              </a:rPr>
              <a:t>https://augsburg.esn.world/events</a:t>
            </a:r>
            <a:r>
              <a:rPr lang="en-US" sz="2400" dirty="0">
                <a:solidFill>
                  <a:schemeClr val="tx1"/>
                </a:solidFill>
              </a:rPr>
              <a:t> </a:t>
            </a:r>
            <a:r>
              <a:rPr lang="de-DE" sz="24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CF7C0390-D7EF-82B2-F541-AD62091BB94E}"/>
              </a:ext>
            </a:extLst>
          </p:cNvPr>
          <p:cNvPicPr>
            <a:picLocks noChangeAspect="1"/>
          </p:cNvPicPr>
          <p:nvPr/>
        </p:nvPicPr>
        <p:blipFill>
          <a:blip r:embed="rId3"/>
          <a:stretch>
            <a:fillRect/>
          </a:stretch>
        </p:blipFill>
        <p:spPr>
          <a:xfrm>
            <a:off x="6460774" y="4395911"/>
            <a:ext cx="3401582" cy="2267722"/>
          </a:xfrm>
          <a:prstGeom prst="rect">
            <a:avLst/>
          </a:prstGeom>
        </p:spPr>
      </p:pic>
    </p:spTree>
    <p:extLst>
      <p:ext uri="{BB962C8B-B14F-4D97-AF65-F5344CB8AC3E}">
        <p14:creationId xmlns:p14="http://schemas.microsoft.com/office/powerpoint/2010/main" val="840150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Find </a:t>
            </a:r>
            <a:r>
              <a:rPr lang="de-DE" dirty="0" err="1">
                <a:solidFill>
                  <a:srgbClr val="AD007C"/>
                </a:solidFill>
                <a:latin typeface="+mj-lt"/>
              </a:rPr>
              <a:t>your</a:t>
            </a:r>
            <a:r>
              <a:rPr lang="de-DE" dirty="0">
                <a:solidFill>
                  <a:srgbClr val="AD007C"/>
                </a:solidFill>
                <a:latin typeface="+mj-lt"/>
              </a:rPr>
              <a:t> </a:t>
            </a:r>
            <a:r>
              <a:rPr lang="de-DE" dirty="0" err="1">
                <a:solidFill>
                  <a:srgbClr val="AD007C"/>
                </a:solidFill>
                <a:latin typeface="+mj-lt"/>
              </a:rPr>
              <a:t>way</a:t>
            </a:r>
            <a:r>
              <a:rPr lang="de-DE" dirty="0">
                <a:solidFill>
                  <a:srgbClr val="AD007C"/>
                </a:solidFill>
                <a:latin typeface="+mj-lt"/>
              </a:rPr>
              <a:t> </a:t>
            </a:r>
            <a:r>
              <a:rPr lang="de-DE" dirty="0" err="1">
                <a:solidFill>
                  <a:srgbClr val="AD007C"/>
                </a:solidFill>
                <a:latin typeface="+mj-lt"/>
              </a:rPr>
              <a:t>around</a:t>
            </a:r>
            <a:r>
              <a:rPr lang="de-DE" dirty="0">
                <a:solidFill>
                  <a:srgbClr val="AD007C"/>
                </a:solidFill>
                <a:latin typeface="+mj-lt"/>
              </a:rPr>
              <a:t> </a:t>
            </a:r>
            <a:r>
              <a:rPr lang="de-DE" dirty="0" err="1">
                <a:solidFill>
                  <a:srgbClr val="AD007C"/>
                </a:solidFill>
                <a:latin typeface="+mj-lt"/>
              </a:rPr>
              <a:t>the</a:t>
            </a:r>
            <a:r>
              <a:rPr lang="de-DE" dirty="0">
                <a:solidFill>
                  <a:srgbClr val="AD007C"/>
                </a:solidFill>
                <a:latin typeface="+mj-lt"/>
              </a:rPr>
              <a:t> </a:t>
            </a:r>
            <a:r>
              <a:rPr lang="de-DE" dirty="0" err="1">
                <a:solidFill>
                  <a:srgbClr val="AD007C"/>
                </a:solidFill>
                <a:latin typeface="+mj-lt"/>
              </a:rPr>
              <a:t>public</a:t>
            </a:r>
            <a:r>
              <a:rPr lang="de-DE" dirty="0">
                <a:solidFill>
                  <a:srgbClr val="AD007C"/>
                </a:solidFill>
                <a:latin typeface="+mj-lt"/>
              </a:rPr>
              <a:t> </a:t>
            </a:r>
            <a:r>
              <a:rPr lang="de-DE" dirty="0" err="1">
                <a:solidFill>
                  <a:srgbClr val="AD007C"/>
                </a:solidFill>
                <a:latin typeface="+mj-lt"/>
              </a:rPr>
              <a:t>transportation</a:t>
            </a:r>
            <a:r>
              <a:rPr lang="de-DE" dirty="0">
                <a:solidFill>
                  <a:srgbClr val="AD007C"/>
                </a:solidFill>
                <a:latin typeface="+mj-lt"/>
              </a:rPr>
              <a:t> </a:t>
            </a:r>
            <a:r>
              <a:rPr lang="de-DE" dirty="0" err="1">
                <a:solidFill>
                  <a:srgbClr val="AD007C"/>
                </a:solidFill>
                <a:latin typeface="+mj-lt"/>
              </a:rPr>
              <a:t>system</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342227"/>
            <a:ext cx="5466408" cy="4021710"/>
          </a:xfrm>
        </p:spPr>
        <p:txBody>
          <a:bodyPr/>
          <a:lstStyle/>
          <a:p>
            <a:r>
              <a:rPr lang="en-US" sz="1800" dirty="0">
                <a:solidFill>
                  <a:schemeClr val="tx1"/>
                </a:solidFill>
              </a:rPr>
              <a:t>A great way to navigate public transportation in Augsburg is the </a:t>
            </a:r>
            <a:r>
              <a:rPr lang="en-US" sz="1800" b="1" dirty="0">
                <a:solidFill>
                  <a:srgbClr val="AD007C"/>
                </a:solidFill>
              </a:rPr>
              <a:t>“</a:t>
            </a:r>
            <a:r>
              <a:rPr lang="en-US" sz="1800" b="1" dirty="0" err="1">
                <a:solidFill>
                  <a:srgbClr val="AD007C"/>
                </a:solidFill>
              </a:rPr>
              <a:t>mein</a:t>
            </a:r>
            <a:r>
              <a:rPr lang="en-US" sz="1800" b="1" dirty="0">
                <a:solidFill>
                  <a:srgbClr val="AD007C"/>
                </a:solidFill>
              </a:rPr>
              <a:t> AVV” app</a:t>
            </a:r>
            <a:r>
              <a:rPr lang="en-US" sz="1800" dirty="0">
                <a:solidFill>
                  <a:schemeClr val="tx1"/>
                </a:solidFill>
              </a:rPr>
              <a:t>: </a:t>
            </a:r>
            <a:r>
              <a:rPr lang="en-US" sz="1800" dirty="0">
                <a:solidFill>
                  <a:schemeClr val="tx1"/>
                </a:solidFill>
                <a:hlinkClick r:id="rId3"/>
              </a:rPr>
              <a:t>https://www.avv-augsburg.de/service/app-meinavv</a:t>
            </a:r>
            <a:r>
              <a:rPr lang="en-US" sz="1800" dirty="0">
                <a:solidFill>
                  <a:schemeClr val="tx1"/>
                </a:solidFill>
              </a:rPr>
              <a:t>. There, you can </a:t>
            </a:r>
            <a:r>
              <a:rPr lang="en-US" sz="1800" b="1" dirty="0">
                <a:solidFill>
                  <a:schemeClr val="tx1"/>
                </a:solidFill>
              </a:rPr>
              <a:t>view available connections and purchase tickets.</a:t>
            </a:r>
          </a:p>
          <a:p>
            <a:endParaRPr lang="de-DE" sz="1800" b="1" dirty="0">
              <a:solidFill>
                <a:schemeClr val="tx1"/>
              </a:solidFill>
            </a:endParaRPr>
          </a:p>
          <a:p>
            <a:r>
              <a:rPr lang="en-US" sz="1800" b="1" dirty="0">
                <a:solidFill>
                  <a:schemeClr val="tx1"/>
                </a:solidFill>
              </a:rPr>
              <a:t>Please note: </a:t>
            </a:r>
            <a:r>
              <a:rPr lang="en-US" sz="1800" dirty="0">
                <a:solidFill>
                  <a:schemeClr val="tx1"/>
                </a:solidFill>
              </a:rPr>
              <a:t>Once you receive your </a:t>
            </a:r>
            <a:r>
              <a:rPr lang="en-US" sz="1800" dirty="0">
                <a:solidFill>
                  <a:schemeClr val="tx1"/>
                </a:solidFill>
                <a:hlinkClick r:id="rId4" action="ppaction://hlinksldjump"/>
              </a:rPr>
              <a:t>CampusCard</a:t>
            </a:r>
            <a:r>
              <a:rPr lang="en-US" sz="1800" dirty="0">
                <a:solidFill>
                  <a:schemeClr val="tx1"/>
                </a:solidFill>
              </a:rPr>
              <a:t>, it serves as your ticket on Augsburg’s trams and buses!</a:t>
            </a:r>
          </a:p>
          <a:p>
            <a:endParaRPr lang="de-DE" sz="1600" dirty="0">
              <a:solidFill>
                <a:schemeClr val="tx1"/>
              </a:solidFill>
            </a:endParaRPr>
          </a:p>
          <a:p>
            <a:r>
              <a:rPr lang="de-DE" sz="1800" b="1" dirty="0"/>
              <a:t>Online Journey Planner: </a:t>
            </a:r>
            <a:br>
              <a:rPr lang="de-DE" sz="1600" dirty="0">
                <a:solidFill>
                  <a:schemeClr val="tx1"/>
                </a:solidFill>
              </a:rPr>
            </a:br>
            <a:r>
              <a:rPr lang="de-DE" sz="1600" dirty="0">
                <a:solidFill>
                  <a:schemeClr val="tx1"/>
                </a:solidFill>
                <a:hlinkClick r:id="rId5"/>
              </a:rPr>
              <a:t>https://fahrtauskunft.avv-augsburg.de/sl3+/trip?lng=en</a:t>
            </a:r>
            <a:r>
              <a:rPr lang="de-DE" sz="1600" dirty="0">
                <a:solidFill>
                  <a:schemeClr val="tx1"/>
                </a:solidFill>
              </a:rPr>
              <a:t> </a:t>
            </a:r>
          </a:p>
          <a:p>
            <a:r>
              <a:rPr lang="de-DE" sz="1600" dirty="0">
                <a:solidFill>
                  <a:schemeClr val="tx1"/>
                </a:solidFill>
              </a:rPr>
              <a:t> </a:t>
            </a:r>
          </a:p>
          <a:p>
            <a:r>
              <a:rPr lang="en-US" sz="1800" b="1" dirty="0"/>
              <a:t>Overview of the route network: </a:t>
            </a:r>
          </a:p>
          <a:p>
            <a:r>
              <a:rPr lang="de-DE" sz="1600" dirty="0">
                <a:solidFill>
                  <a:schemeClr val="tx1"/>
                </a:solidFill>
                <a:hlinkClick r:id="rId6"/>
              </a:rPr>
              <a:t>https://www.avv-augsburg.de/verbindungen/liniennetzplaene</a:t>
            </a:r>
            <a:r>
              <a:rPr lang="de-DE" sz="1600" dirty="0">
                <a:solidFill>
                  <a:schemeClr val="tx1"/>
                </a:solidFill>
              </a:rPr>
              <a:t> </a:t>
            </a:r>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27BD1DB8-08DC-5FD7-B1C1-1B0382AE38FF}"/>
              </a:ext>
            </a:extLst>
          </p:cNvPr>
          <p:cNvPicPr>
            <a:picLocks noChangeAspect="1"/>
          </p:cNvPicPr>
          <p:nvPr/>
        </p:nvPicPr>
        <p:blipFill>
          <a:blip r:embed="rId7"/>
          <a:stretch>
            <a:fillRect/>
          </a:stretch>
        </p:blipFill>
        <p:spPr>
          <a:xfrm>
            <a:off x="7034974" y="2090180"/>
            <a:ext cx="1828800" cy="1217676"/>
          </a:xfrm>
          <a:prstGeom prst="rect">
            <a:avLst/>
          </a:prstGeom>
        </p:spPr>
      </p:pic>
      <p:pic>
        <p:nvPicPr>
          <p:cNvPr id="8" name="Grafik 7">
            <a:extLst>
              <a:ext uri="{FF2B5EF4-FFF2-40B4-BE49-F238E27FC236}">
                <a16:creationId xmlns:a16="http://schemas.microsoft.com/office/drawing/2014/main" id="{6361337A-FF2F-3526-A00C-1853E0295386}"/>
              </a:ext>
            </a:extLst>
          </p:cNvPr>
          <p:cNvPicPr>
            <a:picLocks noChangeAspect="1"/>
          </p:cNvPicPr>
          <p:nvPr/>
        </p:nvPicPr>
        <p:blipFill>
          <a:blip r:embed="rId8"/>
          <a:srcRect t="5442" b="5561"/>
          <a:stretch>
            <a:fillRect/>
          </a:stretch>
        </p:blipFill>
        <p:spPr>
          <a:xfrm>
            <a:off x="8940373" y="3782674"/>
            <a:ext cx="3008586" cy="2008187"/>
          </a:xfrm>
          <a:prstGeom prst="rect">
            <a:avLst/>
          </a:prstGeom>
        </p:spPr>
      </p:pic>
      <p:pic>
        <p:nvPicPr>
          <p:cNvPr id="5" name="Grafik 4">
            <a:extLst>
              <a:ext uri="{FF2B5EF4-FFF2-40B4-BE49-F238E27FC236}">
                <a16:creationId xmlns:a16="http://schemas.microsoft.com/office/drawing/2014/main" id="{56473277-7137-93FA-E567-9DC3534851AE}"/>
              </a:ext>
            </a:extLst>
          </p:cNvPr>
          <p:cNvPicPr>
            <a:picLocks noChangeAspect="1"/>
          </p:cNvPicPr>
          <p:nvPr/>
        </p:nvPicPr>
        <p:blipFill>
          <a:blip r:embed="rId9"/>
          <a:stretch>
            <a:fillRect/>
          </a:stretch>
        </p:blipFill>
        <p:spPr>
          <a:xfrm>
            <a:off x="8981435" y="1306856"/>
            <a:ext cx="2465210" cy="1566648"/>
          </a:xfrm>
          <a:prstGeom prst="rect">
            <a:avLst/>
          </a:prstGeom>
        </p:spPr>
      </p:pic>
      <p:sp>
        <p:nvSpPr>
          <p:cNvPr id="3" name="Textfeld 2">
            <a:extLst>
              <a:ext uri="{FF2B5EF4-FFF2-40B4-BE49-F238E27FC236}">
                <a16:creationId xmlns:a16="http://schemas.microsoft.com/office/drawing/2014/main" id="{8DDC02F6-9091-5E82-A4DE-E47115CDC99A}"/>
              </a:ext>
            </a:extLst>
          </p:cNvPr>
          <p:cNvSpPr txBox="1"/>
          <p:nvPr/>
        </p:nvSpPr>
        <p:spPr>
          <a:xfrm>
            <a:off x="6185807" y="4660921"/>
            <a:ext cx="3008586" cy="1938992"/>
          </a:xfrm>
          <a:prstGeom prst="rect">
            <a:avLst/>
          </a:prstGeom>
          <a:noFill/>
          <a:ln>
            <a:solidFill>
              <a:schemeClr val="tx2"/>
            </a:solidFill>
          </a:ln>
        </p:spPr>
        <p:txBody>
          <a:bodyPr wrap="square" rtlCol="0">
            <a:spAutoFit/>
          </a:bodyPr>
          <a:lstStyle/>
          <a:p>
            <a:r>
              <a:rPr lang="en-US" dirty="0"/>
              <a:t>For travel outside of Augsburg, use </a:t>
            </a:r>
            <a:r>
              <a:rPr lang="en-US" b="1" dirty="0">
                <a:solidFill>
                  <a:srgbClr val="AD007C"/>
                </a:solidFill>
              </a:rPr>
              <a:t>Deutsche Bahn (DB)</a:t>
            </a:r>
            <a:r>
              <a:rPr lang="en-US" dirty="0"/>
              <a:t>:</a:t>
            </a:r>
            <a:br>
              <a:rPr lang="en-US" dirty="0"/>
            </a:br>
            <a:r>
              <a:rPr lang="de-DE" sz="1600" dirty="0">
                <a:hlinkClick r:id="rId10"/>
              </a:rPr>
              <a:t>https://int.bahn.de/en?dbkanal_007=sprachauswahl-en</a:t>
            </a:r>
            <a:r>
              <a:rPr lang="de-DE" sz="1600" dirty="0"/>
              <a:t> </a:t>
            </a:r>
          </a:p>
          <a:p>
            <a:endParaRPr lang="de-DE" sz="1600" dirty="0"/>
          </a:p>
          <a:p>
            <a:r>
              <a:rPr lang="de-DE" b="1" dirty="0">
                <a:solidFill>
                  <a:schemeClr val="tx2"/>
                </a:solidFill>
              </a:rPr>
              <a:t>(</a:t>
            </a:r>
            <a:r>
              <a:rPr lang="de-DE" b="1" dirty="0">
                <a:solidFill>
                  <a:schemeClr val="tx2"/>
                </a:solidFill>
                <a:sym typeface="Wingdings" panose="05000000000000000000" pitchFamily="2" charset="2"/>
              </a:rPr>
              <a:t></a:t>
            </a:r>
            <a:r>
              <a:rPr lang="de-DE" b="1" dirty="0">
                <a:solidFill>
                  <a:schemeClr val="tx2"/>
                </a:solidFill>
              </a:rPr>
              <a:t> App „DB Navigator“)</a:t>
            </a:r>
          </a:p>
        </p:txBody>
      </p:sp>
      <p:cxnSp>
        <p:nvCxnSpPr>
          <p:cNvPr id="6" name="Gerade Verbindung mit Pfeil 5">
            <a:extLst>
              <a:ext uri="{FF2B5EF4-FFF2-40B4-BE49-F238E27FC236}">
                <a16:creationId xmlns:a16="http://schemas.microsoft.com/office/drawing/2014/main" id="{4215454F-133E-749B-68E2-C8BBA5632503}"/>
              </a:ext>
            </a:extLst>
          </p:cNvPr>
          <p:cNvCxnSpPr>
            <a:cxnSpLocks/>
          </p:cNvCxnSpPr>
          <p:nvPr/>
        </p:nvCxnSpPr>
        <p:spPr>
          <a:xfrm>
            <a:off x="5625760" y="1827406"/>
            <a:ext cx="1291553" cy="26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DD455832-D921-630E-706D-EA4700EA06EB}"/>
              </a:ext>
            </a:extLst>
          </p:cNvPr>
          <p:cNvCxnSpPr/>
          <p:nvPr/>
        </p:nvCxnSpPr>
        <p:spPr>
          <a:xfrm flipV="1">
            <a:off x="8689686" y="5755397"/>
            <a:ext cx="780885" cy="634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4571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Deutschlandticket – Student </a:t>
            </a:r>
            <a:r>
              <a:rPr lang="de-DE" dirty="0" err="1">
                <a:solidFill>
                  <a:srgbClr val="AD007C"/>
                </a:solidFill>
                <a:latin typeface="+mj-lt"/>
              </a:rPr>
              <a:t>discount</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506919"/>
            <a:ext cx="5071800" cy="3710060"/>
          </a:xfrm>
        </p:spPr>
        <p:txBody>
          <a:bodyPr/>
          <a:lstStyle/>
          <a:p>
            <a:pPr marL="285750" indent="-285750">
              <a:buFont typeface="Arial" panose="020B0604020202020204" pitchFamily="34" charset="0"/>
              <a:buChar char="•"/>
            </a:pPr>
            <a:r>
              <a:rPr lang="en-US" sz="1800" spc="-55" dirty="0">
                <a:solidFill>
                  <a:schemeClr val="tx1"/>
                </a:solidFill>
                <a:latin typeface="Calibri" panose="020F0502020204030204" pitchFamily="34" charset="0"/>
                <a:cs typeface="Calibri" panose="020F0502020204030204" pitchFamily="34" charset="0"/>
              </a:rPr>
              <a:t>With the “</a:t>
            </a:r>
            <a:r>
              <a:rPr lang="en-US" sz="1800" spc="-55" dirty="0" err="1">
                <a:solidFill>
                  <a:schemeClr val="tx1"/>
                </a:solidFill>
                <a:latin typeface="Calibri" panose="020F0502020204030204" pitchFamily="34" charset="0"/>
                <a:cs typeface="Calibri" panose="020F0502020204030204" pitchFamily="34" charset="0"/>
              </a:rPr>
              <a:t>Deutschlandticket</a:t>
            </a:r>
            <a:r>
              <a:rPr lang="en-US" sz="1800" spc="-55" dirty="0">
                <a:solidFill>
                  <a:schemeClr val="tx1"/>
                </a:solidFill>
                <a:latin typeface="Calibri" panose="020F0502020204030204" pitchFamily="34" charset="0"/>
                <a:cs typeface="Calibri" panose="020F0502020204030204" pitchFamily="34" charset="0"/>
              </a:rPr>
              <a:t>” for €27.62 per month, students can use regional and local public transportation services without restriction.</a:t>
            </a:r>
          </a:p>
          <a:p>
            <a:pPr marL="285750" indent="-285750">
              <a:buFont typeface="Arial" panose="020B0604020202020204" pitchFamily="34" charset="0"/>
              <a:buChar char="•"/>
            </a:pPr>
            <a:r>
              <a:rPr lang="en-US" sz="1800" spc="-55" dirty="0">
                <a:solidFill>
                  <a:schemeClr val="tx1"/>
                </a:solidFill>
                <a:latin typeface="Calibri" panose="020F0502020204030204" pitchFamily="34" charset="0"/>
                <a:cs typeface="Calibri" panose="020F0502020204030204" pitchFamily="34" charset="0"/>
              </a:rPr>
              <a:t>This includes trams, buses, S-Bahn, U-Bahn, and regional trains (RB, RE).</a:t>
            </a:r>
          </a:p>
          <a:p>
            <a:pPr marL="285750" indent="-285750">
              <a:buFont typeface="Arial" panose="020B0604020202020204" pitchFamily="34" charset="0"/>
              <a:buChar char="•"/>
            </a:pPr>
            <a:r>
              <a:rPr lang="en-US" sz="1800" spc="-55" dirty="0">
                <a:solidFill>
                  <a:schemeClr val="tx1"/>
                </a:solidFill>
                <a:latin typeface="Calibri" panose="020F0502020204030204" pitchFamily="34" charset="0"/>
                <a:cs typeface="Calibri" panose="020F0502020204030204" pitchFamily="34" charset="0"/>
              </a:rPr>
              <a:t>This does </a:t>
            </a:r>
            <a:r>
              <a:rPr lang="en-US" sz="1800" b="1" spc="-55" dirty="0">
                <a:solidFill>
                  <a:srgbClr val="AD007C"/>
                </a:solidFill>
                <a:latin typeface="Calibri" panose="020F0502020204030204" pitchFamily="34" charset="0"/>
                <a:cs typeface="Calibri" panose="020F0502020204030204" pitchFamily="34" charset="0"/>
              </a:rPr>
              <a:t>not</a:t>
            </a:r>
            <a:r>
              <a:rPr lang="en-US" sz="1800" spc="-55" dirty="0">
                <a:solidFill>
                  <a:schemeClr val="tx1"/>
                </a:solidFill>
                <a:latin typeface="Calibri" panose="020F0502020204030204" pitchFamily="34" charset="0"/>
                <a:cs typeface="Calibri" panose="020F0502020204030204" pitchFamily="34" charset="0"/>
              </a:rPr>
              <a:t> apply to long-distance trains (ICE, IC).</a:t>
            </a:r>
          </a:p>
          <a:p>
            <a:pPr marL="285750" indent="-285750">
              <a:buFont typeface="Arial" panose="020B0604020202020204" pitchFamily="34" charset="0"/>
              <a:buChar char="•"/>
            </a:pPr>
            <a:r>
              <a:rPr lang="en-US" sz="1800" spc="-55" dirty="0">
                <a:solidFill>
                  <a:schemeClr val="tx1"/>
                </a:solidFill>
                <a:latin typeface="Calibri" panose="020F0502020204030204" pitchFamily="34" charset="0"/>
                <a:cs typeface="Calibri" panose="020F0502020204030204" pitchFamily="34" charset="0"/>
              </a:rPr>
              <a:t>The subscription always begins on the 1st of the month.</a:t>
            </a:r>
          </a:p>
          <a:p>
            <a:pPr marL="285750" indent="-285750">
              <a:buFont typeface="Arial" panose="020B0604020202020204" pitchFamily="34" charset="0"/>
              <a:buChar char="•"/>
            </a:pPr>
            <a:r>
              <a:rPr lang="en-US" sz="1800" spc="-55" dirty="0">
                <a:solidFill>
                  <a:schemeClr val="tx1"/>
                </a:solidFill>
                <a:latin typeface="Calibri" panose="020F0502020204030204" pitchFamily="34" charset="0"/>
                <a:cs typeface="Calibri" panose="020F0502020204030204" pitchFamily="34" charset="0"/>
              </a:rPr>
              <a:t>The subscription can be canceled by the 10th of the month for termination at the end of the month.</a:t>
            </a:r>
            <a:endParaRPr lang="de-DE" sz="18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13" name="Grafik 12">
            <a:extLst>
              <a:ext uri="{FF2B5EF4-FFF2-40B4-BE49-F238E27FC236}">
                <a16:creationId xmlns:a16="http://schemas.microsoft.com/office/drawing/2014/main" id="{B6F8F357-C6E2-7B8E-BA3D-88481E58A1B1}"/>
              </a:ext>
            </a:extLst>
          </p:cNvPr>
          <p:cNvPicPr>
            <a:picLocks noChangeAspect="1"/>
          </p:cNvPicPr>
          <p:nvPr/>
        </p:nvPicPr>
        <p:blipFill>
          <a:blip r:embed="rId3"/>
          <a:stretch>
            <a:fillRect/>
          </a:stretch>
        </p:blipFill>
        <p:spPr>
          <a:xfrm>
            <a:off x="6168190" y="1716504"/>
            <a:ext cx="5390148" cy="4042611"/>
          </a:xfrm>
          <a:prstGeom prst="rect">
            <a:avLst/>
          </a:prstGeom>
        </p:spPr>
      </p:pic>
      <p:sp>
        <p:nvSpPr>
          <p:cNvPr id="2" name="Textfeld 1">
            <a:extLst>
              <a:ext uri="{FF2B5EF4-FFF2-40B4-BE49-F238E27FC236}">
                <a16:creationId xmlns:a16="http://schemas.microsoft.com/office/drawing/2014/main" id="{AE6B48B1-B0A1-6C57-4D60-26B2A8889C4B}"/>
              </a:ext>
            </a:extLst>
          </p:cNvPr>
          <p:cNvSpPr txBox="1"/>
          <p:nvPr/>
        </p:nvSpPr>
        <p:spPr>
          <a:xfrm>
            <a:off x="520268" y="4654002"/>
            <a:ext cx="4954998" cy="1569660"/>
          </a:xfrm>
          <a:prstGeom prst="rect">
            <a:avLst/>
          </a:prstGeom>
          <a:noFill/>
          <a:ln>
            <a:solidFill>
              <a:srgbClr val="AD007C"/>
            </a:solidFill>
          </a:ln>
        </p:spPr>
        <p:txBody>
          <a:bodyPr wrap="square" rtlCol="0">
            <a:spAutoFit/>
          </a:bodyPr>
          <a:lstStyle/>
          <a:p>
            <a:r>
              <a:rPr lang="en-US" sz="1600" b="1" spc="-55" dirty="0">
                <a:cs typeface="Arial MT"/>
              </a:rPr>
              <a:t>To purchase a discounted D-Ticket, you will need:</a:t>
            </a:r>
          </a:p>
          <a:p>
            <a:endParaRPr lang="en-US" sz="1600" b="1" spc="-55" dirty="0">
              <a:solidFill>
                <a:schemeClr val="tx1"/>
              </a:solidFill>
              <a:cs typeface="Arial MT"/>
            </a:endParaRPr>
          </a:p>
          <a:p>
            <a:pPr marL="285750" indent="-285750">
              <a:buFont typeface="Wingdings" panose="05000000000000000000" pitchFamily="2" charset="2"/>
              <a:buChar char="ü"/>
            </a:pPr>
            <a:r>
              <a:rPr lang="en-US" sz="1600" spc="-55" dirty="0">
                <a:solidFill>
                  <a:schemeClr val="tx1"/>
                </a:solidFill>
                <a:cs typeface="Arial MT"/>
              </a:rPr>
              <a:t>Your RZ ID</a:t>
            </a:r>
          </a:p>
          <a:p>
            <a:pPr marL="285750" indent="-285750">
              <a:buFont typeface="Wingdings" panose="05000000000000000000" pitchFamily="2" charset="2"/>
              <a:buChar char="ü"/>
            </a:pPr>
            <a:r>
              <a:rPr lang="en-US" sz="1600" spc="-55" dirty="0">
                <a:cs typeface="Arial MT"/>
              </a:rPr>
              <a:t>Bank details for a SEPA account with an IBAN and BIC from the EU (no credit cards!)</a:t>
            </a:r>
          </a:p>
          <a:p>
            <a:pPr marL="285750" indent="-285750">
              <a:buFont typeface="Wingdings" panose="05000000000000000000" pitchFamily="2" charset="2"/>
              <a:buChar char="ü"/>
            </a:pPr>
            <a:r>
              <a:rPr lang="en-US" sz="1600" spc="-55" dirty="0">
                <a:cs typeface="Arial MT"/>
              </a:rPr>
              <a:t>No other active subscription</a:t>
            </a:r>
            <a:endParaRPr lang="en-US" sz="1600" spc="-55" dirty="0">
              <a:solidFill>
                <a:schemeClr val="tx1"/>
              </a:solidFill>
              <a:cs typeface="Arial MT"/>
            </a:endParaRPr>
          </a:p>
        </p:txBody>
      </p:sp>
    </p:spTree>
    <p:extLst>
      <p:ext uri="{BB962C8B-B14F-4D97-AF65-F5344CB8AC3E}">
        <p14:creationId xmlns:p14="http://schemas.microsoft.com/office/powerpoint/2010/main" val="250857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Buy </a:t>
            </a:r>
            <a:r>
              <a:rPr lang="de-DE" dirty="0" err="1">
                <a:solidFill>
                  <a:srgbClr val="AD007C"/>
                </a:solidFill>
                <a:latin typeface="+mj-lt"/>
              </a:rPr>
              <a:t>the</a:t>
            </a:r>
            <a:r>
              <a:rPr lang="de-DE" dirty="0">
                <a:solidFill>
                  <a:srgbClr val="AD007C"/>
                </a:solidFill>
                <a:latin typeface="+mj-lt"/>
              </a:rPr>
              <a:t> Deutschlandticket</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1681003" y="1863691"/>
            <a:ext cx="7061944" cy="3274995"/>
          </a:xfrm>
        </p:spPr>
        <p:txBody>
          <a:bodyPr/>
          <a:lstStyle/>
          <a:p>
            <a:r>
              <a:rPr lang="en-US" spc="-55" dirty="0">
                <a:solidFill>
                  <a:schemeClr val="tx1"/>
                </a:solidFill>
                <a:latin typeface="Arial MT"/>
                <a:cs typeface="Arial MT"/>
              </a:rPr>
              <a:t>Download the </a:t>
            </a:r>
            <a:r>
              <a:rPr lang="en-US" b="1" spc="-55" dirty="0" err="1">
                <a:solidFill>
                  <a:srgbClr val="AD007C"/>
                </a:solidFill>
                <a:latin typeface="Arial MT"/>
                <a:cs typeface="Arial MT"/>
              </a:rPr>
              <a:t>swa</a:t>
            </a:r>
            <a:r>
              <a:rPr lang="en-US" b="1" spc="-55" dirty="0">
                <a:solidFill>
                  <a:srgbClr val="AD007C"/>
                </a:solidFill>
                <a:latin typeface="Arial MT"/>
                <a:cs typeface="Arial MT"/>
              </a:rPr>
              <a:t> Mobil-App</a:t>
            </a:r>
            <a:r>
              <a:rPr lang="en-US" spc="-55" dirty="0">
                <a:solidFill>
                  <a:schemeClr val="tx1"/>
                </a:solidFill>
                <a:latin typeface="Arial MT"/>
                <a:cs typeface="Arial MT"/>
              </a:rPr>
              <a:t> from Stadtwerke Augsburg (</a:t>
            </a:r>
            <a:r>
              <a:rPr lang="en-US" spc="-55" dirty="0" err="1">
                <a:solidFill>
                  <a:schemeClr val="tx1"/>
                </a:solidFill>
                <a:latin typeface="Arial MT"/>
                <a:cs typeface="Arial MT"/>
              </a:rPr>
              <a:t>swa</a:t>
            </a:r>
            <a:r>
              <a:rPr lang="en-US" spc="-55" dirty="0">
                <a:solidFill>
                  <a:schemeClr val="tx1"/>
                </a:solidFill>
                <a:latin typeface="Arial MT"/>
                <a:cs typeface="Arial MT"/>
              </a:rPr>
              <a:t>)</a:t>
            </a:r>
            <a:br>
              <a:rPr lang="en-US" spc="-55" dirty="0">
                <a:solidFill>
                  <a:schemeClr val="tx1"/>
                </a:solidFill>
                <a:latin typeface="Arial MT"/>
                <a:cs typeface="Arial MT"/>
              </a:rPr>
            </a:br>
            <a:r>
              <a:rPr lang="en-US" spc="-55" dirty="0">
                <a:solidFill>
                  <a:schemeClr val="tx1"/>
                </a:solidFill>
                <a:latin typeface="Arial MT"/>
                <a:cs typeface="Arial MT"/>
              </a:rPr>
              <a:t>(</a:t>
            </a:r>
            <a:r>
              <a:rPr lang="en-US" spc="-55" dirty="0">
                <a:solidFill>
                  <a:schemeClr val="tx1"/>
                </a:solidFill>
                <a:latin typeface="Arial MT"/>
                <a:cs typeface="Arial MT"/>
                <a:hlinkClick r:id="rId3"/>
              </a:rPr>
              <a:t>https://www.sw-augsburg.de/deutschlandticket/#c11260</a:t>
            </a:r>
            <a:r>
              <a:rPr lang="en-US" spc="-55" dirty="0">
                <a:solidFill>
                  <a:schemeClr val="tx1"/>
                </a:solidFill>
                <a:latin typeface="Arial MT"/>
                <a:cs typeface="Arial MT"/>
              </a:rPr>
              <a: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r>
              <a:rPr lang="en-US" spc="-55" dirty="0">
                <a:solidFill>
                  <a:schemeClr val="tx1"/>
                </a:solidFill>
                <a:latin typeface="Arial MT"/>
                <a:cs typeface="Arial MT"/>
              </a:rPr>
              <a:t>In the app, tap on “D-Ticket” .</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r>
              <a:rPr lang="en-US" spc="-55" dirty="0">
                <a:solidFill>
                  <a:schemeClr val="tx1"/>
                </a:solidFill>
                <a:latin typeface="Arial MT"/>
                <a:cs typeface="Arial MT"/>
              </a:rPr>
              <a:t>You will be redirected to the </a:t>
            </a:r>
            <a:r>
              <a:rPr lang="en-US" spc="-55" dirty="0" err="1">
                <a:solidFill>
                  <a:schemeClr val="tx1"/>
                </a:solidFill>
                <a:latin typeface="Arial MT"/>
                <a:cs typeface="Arial MT"/>
              </a:rPr>
              <a:t>swa</a:t>
            </a:r>
            <a:r>
              <a:rPr lang="en-US" spc="-55" dirty="0">
                <a:solidFill>
                  <a:schemeClr val="tx1"/>
                </a:solidFill>
                <a:latin typeface="Arial MT"/>
                <a:cs typeface="Arial MT"/>
              </a:rPr>
              <a:t> customer portal. There, you will need to register as a new customer and verify your email address.</a:t>
            </a:r>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descr="Straßenbahnwagen mit einfarbiger Füllung">
            <a:extLst>
              <a:ext uri="{FF2B5EF4-FFF2-40B4-BE49-F238E27FC236}">
                <a16:creationId xmlns:a16="http://schemas.microsoft.com/office/drawing/2014/main" id="{08CBA42D-2730-D033-F5C7-DA968A2C9D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816" y="1949516"/>
            <a:ext cx="579299" cy="579299"/>
          </a:xfrm>
          <a:prstGeom prst="rect">
            <a:avLst/>
          </a:prstGeom>
        </p:spPr>
      </p:pic>
      <p:pic>
        <p:nvPicPr>
          <p:cNvPr id="6" name="Grafik 5" descr="Straßenbahnwagen mit einfarbiger Füllung">
            <a:extLst>
              <a:ext uri="{FF2B5EF4-FFF2-40B4-BE49-F238E27FC236}">
                <a16:creationId xmlns:a16="http://schemas.microsoft.com/office/drawing/2014/main" id="{7B985A8B-2F88-4D46-FF09-ED68F677A3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816" y="2961060"/>
            <a:ext cx="577418" cy="577418"/>
          </a:xfrm>
          <a:prstGeom prst="rect">
            <a:avLst/>
          </a:prstGeom>
        </p:spPr>
      </p:pic>
      <p:pic>
        <p:nvPicPr>
          <p:cNvPr id="7" name="Grafik 6" descr="Straßenbahnwagen mit einfarbiger Füllung">
            <a:extLst>
              <a:ext uri="{FF2B5EF4-FFF2-40B4-BE49-F238E27FC236}">
                <a16:creationId xmlns:a16="http://schemas.microsoft.com/office/drawing/2014/main" id="{10A1C8EB-0E70-C020-B6A6-F473D71E9A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816" y="3970723"/>
            <a:ext cx="577418" cy="577418"/>
          </a:xfrm>
          <a:prstGeom prst="rect">
            <a:avLst/>
          </a:prstGeom>
        </p:spPr>
      </p:pic>
      <p:pic>
        <p:nvPicPr>
          <p:cNvPr id="9" name="Grafik 8">
            <a:extLst>
              <a:ext uri="{FF2B5EF4-FFF2-40B4-BE49-F238E27FC236}">
                <a16:creationId xmlns:a16="http://schemas.microsoft.com/office/drawing/2014/main" id="{46CC8426-FCAE-72B9-9C40-E7E5F7179972}"/>
              </a:ext>
            </a:extLst>
          </p:cNvPr>
          <p:cNvPicPr>
            <a:picLocks noChangeAspect="1"/>
          </p:cNvPicPr>
          <p:nvPr/>
        </p:nvPicPr>
        <p:blipFill rotWithShape="1">
          <a:blip r:embed="rId6"/>
          <a:srcRect l="54971" t="48655" r="34283" b="38831"/>
          <a:stretch/>
        </p:blipFill>
        <p:spPr>
          <a:xfrm>
            <a:off x="6910137" y="2843550"/>
            <a:ext cx="1179094" cy="858253"/>
          </a:xfrm>
          <a:prstGeom prst="rect">
            <a:avLst/>
          </a:prstGeom>
        </p:spPr>
      </p:pic>
      <p:pic>
        <p:nvPicPr>
          <p:cNvPr id="11" name="Grafik 10">
            <a:extLst>
              <a:ext uri="{FF2B5EF4-FFF2-40B4-BE49-F238E27FC236}">
                <a16:creationId xmlns:a16="http://schemas.microsoft.com/office/drawing/2014/main" id="{9D126BB1-ABC9-FD0A-E02F-85FB218FA91B}"/>
              </a:ext>
            </a:extLst>
          </p:cNvPr>
          <p:cNvPicPr>
            <a:picLocks noChangeAspect="1"/>
          </p:cNvPicPr>
          <p:nvPr/>
        </p:nvPicPr>
        <p:blipFill rotWithShape="1">
          <a:blip r:embed="rId6"/>
          <a:srcRect l="66448" t="54151" r="18128" b="6434"/>
          <a:stretch/>
        </p:blipFill>
        <p:spPr>
          <a:xfrm>
            <a:off x="9012792" y="3429000"/>
            <a:ext cx="1692443" cy="2703095"/>
          </a:xfrm>
          <a:prstGeom prst="rect">
            <a:avLst/>
          </a:prstGeom>
        </p:spPr>
      </p:pic>
      <p:pic>
        <p:nvPicPr>
          <p:cNvPr id="14" name="Grafik 13">
            <a:extLst>
              <a:ext uri="{FF2B5EF4-FFF2-40B4-BE49-F238E27FC236}">
                <a16:creationId xmlns:a16="http://schemas.microsoft.com/office/drawing/2014/main" id="{B56E4FE0-E288-48C8-FD8E-EB7F31297250}"/>
              </a:ext>
            </a:extLst>
          </p:cNvPr>
          <p:cNvPicPr>
            <a:picLocks noChangeAspect="1"/>
          </p:cNvPicPr>
          <p:nvPr/>
        </p:nvPicPr>
        <p:blipFill>
          <a:blip r:embed="rId7"/>
          <a:stretch>
            <a:fillRect/>
          </a:stretch>
        </p:blipFill>
        <p:spPr>
          <a:xfrm>
            <a:off x="9477746" y="1413983"/>
            <a:ext cx="1442046" cy="1442046"/>
          </a:xfrm>
          <a:prstGeom prst="rect">
            <a:avLst/>
          </a:prstGeom>
        </p:spPr>
      </p:pic>
    </p:spTree>
    <p:extLst>
      <p:ext uri="{BB962C8B-B14F-4D97-AF65-F5344CB8AC3E}">
        <p14:creationId xmlns:p14="http://schemas.microsoft.com/office/powerpoint/2010/main" val="3397894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rPr>
              <a:t>Buy </a:t>
            </a:r>
            <a:r>
              <a:rPr lang="de-DE" dirty="0" err="1">
                <a:solidFill>
                  <a:srgbClr val="AD007C"/>
                </a:solidFill>
              </a:rPr>
              <a:t>the</a:t>
            </a:r>
            <a:r>
              <a:rPr lang="de-DE" dirty="0">
                <a:solidFill>
                  <a:srgbClr val="AD007C"/>
                </a:solidFill>
              </a:rPr>
              <a:t> Deutschlandticket</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1681003" y="1863691"/>
            <a:ext cx="6476408" cy="3274995"/>
          </a:xfrm>
        </p:spPr>
        <p:txBody>
          <a:bodyPr/>
          <a:lstStyle/>
          <a:p>
            <a:endParaRPr lang="en-US" spc="-55" dirty="0">
              <a:solidFill>
                <a:schemeClr val="tx1"/>
              </a:solidFill>
              <a:latin typeface="Arial MT"/>
              <a:cs typeface="Arial MT"/>
            </a:endParaRPr>
          </a:p>
          <a:p>
            <a:r>
              <a:rPr lang="en-US" spc="-55" dirty="0">
                <a:solidFill>
                  <a:schemeClr val="tx1"/>
                </a:solidFill>
                <a:latin typeface="Arial MT"/>
                <a:cs typeface="Arial MT"/>
              </a:rPr>
              <a:t>Once you've logged in, click on “</a:t>
            </a:r>
            <a:r>
              <a:rPr lang="en-US" spc="-55" dirty="0" err="1">
                <a:solidFill>
                  <a:schemeClr val="tx1"/>
                </a:solidFill>
                <a:latin typeface="Arial MT"/>
                <a:cs typeface="Arial MT"/>
              </a:rPr>
              <a:t>Deutschlandticket</a:t>
            </a:r>
            <a:r>
              <a:rPr lang="en-US" spc="-55" dirty="0">
                <a:solidFill>
                  <a:schemeClr val="tx1"/>
                </a:solidFill>
                <a:latin typeface="Arial MT"/>
                <a:cs typeface="Arial MT"/>
              </a:rPr>
              <a:t> </a:t>
            </a:r>
            <a:r>
              <a:rPr lang="en-US" spc="-55" dirty="0" err="1">
                <a:solidFill>
                  <a:schemeClr val="tx1"/>
                </a:solidFill>
                <a:latin typeface="Arial MT"/>
                <a:cs typeface="Arial MT"/>
              </a:rPr>
              <a:t>buchen</a:t>
            </a:r>
            <a:r>
              <a:rPr lang="en-US" spc="-55" dirty="0">
                <a:solidFill>
                  <a:schemeClr val="tx1"/>
                </a:solidFill>
                <a:latin typeface="Arial MT"/>
                <a:cs typeface="Arial MT"/>
              </a:rPr>
              <a: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r>
              <a:rPr lang="en-US" spc="-55" dirty="0">
                <a:solidFill>
                  <a:schemeClr val="tx1"/>
                </a:solidFill>
                <a:latin typeface="Arial MT"/>
                <a:cs typeface="Arial MT"/>
              </a:rPr>
              <a:t>You will be redirected to a page listing various options. Select “</a:t>
            </a:r>
            <a:r>
              <a:rPr lang="en-US" spc="-55" dirty="0" err="1">
                <a:solidFill>
                  <a:schemeClr val="tx1"/>
                </a:solidFill>
                <a:latin typeface="Arial MT"/>
                <a:cs typeface="Arial MT"/>
              </a:rPr>
              <a:t>Bayerisches</a:t>
            </a:r>
            <a:r>
              <a:rPr lang="en-US" spc="-55" dirty="0">
                <a:solidFill>
                  <a:schemeClr val="tx1"/>
                </a:solidFill>
                <a:latin typeface="Arial MT"/>
                <a:cs typeface="Arial MT"/>
              </a:rPr>
              <a:t> </a:t>
            </a:r>
            <a:r>
              <a:rPr lang="en-US" spc="-55" dirty="0" err="1">
                <a:solidFill>
                  <a:schemeClr val="tx1"/>
                </a:solidFill>
                <a:latin typeface="Arial MT"/>
                <a:cs typeface="Arial MT"/>
              </a:rPr>
              <a:t>Ermäßigungsticket</a:t>
            </a:r>
            <a:r>
              <a:rPr lang="en-US" spc="-55" dirty="0">
                <a:solidFill>
                  <a:schemeClr val="tx1"/>
                </a:solidFill>
                <a:latin typeface="Arial MT"/>
                <a:cs typeface="Arial MT"/>
              </a:rPr>
              <a: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r>
              <a:rPr lang="en-US" spc="-55" dirty="0">
                <a:solidFill>
                  <a:schemeClr val="tx1"/>
                </a:solidFill>
                <a:latin typeface="Arial MT"/>
                <a:cs typeface="Arial MT"/>
              </a:rPr>
              <a:t>A drop-down menu will appear; select “</a:t>
            </a:r>
            <a:r>
              <a:rPr lang="en-US" spc="-55" dirty="0" err="1">
                <a:solidFill>
                  <a:schemeClr val="tx1"/>
                </a:solidFill>
                <a:latin typeface="Arial MT"/>
                <a:cs typeface="Arial MT"/>
              </a:rPr>
              <a:t>Studierende</a:t>
            </a:r>
            <a:r>
              <a:rPr lang="en-US" spc="-55" dirty="0">
                <a:solidFill>
                  <a:schemeClr val="tx1"/>
                </a:solidFill>
                <a:latin typeface="Arial MT"/>
                <a:cs typeface="Arial MT"/>
              </a:rPr>
              <a:t> an der Universität Augsburg.</a:t>
            </a:r>
          </a:p>
          <a:p>
            <a:endParaRPr lang="en-US" spc="-55" dirty="0">
              <a:solidFill>
                <a:schemeClr val="tx1"/>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descr="Straßenbahnwagen mit einfarbiger Füllung">
            <a:extLst>
              <a:ext uri="{FF2B5EF4-FFF2-40B4-BE49-F238E27FC236}">
                <a16:creationId xmlns:a16="http://schemas.microsoft.com/office/drawing/2014/main" id="{08CBA42D-2730-D033-F5C7-DA968A2C9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427" y="1990001"/>
            <a:ext cx="629555" cy="629555"/>
          </a:xfrm>
          <a:prstGeom prst="rect">
            <a:avLst/>
          </a:prstGeom>
        </p:spPr>
      </p:pic>
      <p:pic>
        <p:nvPicPr>
          <p:cNvPr id="6" name="Grafik 5" descr="Straßenbahnwagen mit einfarbiger Füllung">
            <a:extLst>
              <a:ext uri="{FF2B5EF4-FFF2-40B4-BE49-F238E27FC236}">
                <a16:creationId xmlns:a16="http://schemas.microsoft.com/office/drawing/2014/main" id="{7B985A8B-2F88-4D46-FF09-ED68F677A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164" y="3121960"/>
            <a:ext cx="614079" cy="614079"/>
          </a:xfrm>
          <a:prstGeom prst="rect">
            <a:avLst/>
          </a:prstGeom>
        </p:spPr>
      </p:pic>
      <p:pic>
        <p:nvPicPr>
          <p:cNvPr id="7" name="Grafik 6" descr="Straßenbahnwagen mit einfarbiger Füllung">
            <a:extLst>
              <a:ext uri="{FF2B5EF4-FFF2-40B4-BE49-F238E27FC236}">
                <a16:creationId xmlns:a16="http://schemas.microsoft.com/office/drawing/2014/main" id="{10A1C8EB-0E70-C020-B6A6-F473D71E9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903" y="4251146"/>
            <a:ext cx="614079" cy="614079"/>
          </a:xfrm>
          <a:prstGeom prst="rect">
            <a:avLst/>
          </a:prstGeom>
        </p:spPr>
      </p:pic>
      <p:pic>
        <p:nvPicPr>
          <p:cNvPr id="4" name="Grafik 3">
            <a:extLst>
              <a:ext uri="{FF2B5EF4-FFF2-40B4-BE49-F238E27FC236}">
                <a16:creationId xmlns:a16="http://schemas.microsoft.com/office/drawing/2014/main" id="{EDBDE4F8-3682-204D-F23E-289647A41F65}"/>
              </a:ext>
            </a:extLst>
          </p:cNvPr>
          <p:cNvPicPr>
            <a:picLocks noChangeAspect="1"/>
          </p:cNvPicPr>
          <p:nvPr/>
        </p:nvPicPr>
        <p:blipFill rotWithShape="1">
          <a:blip r:embed="rId5"/>
          <a:srcRect l="57237" t="19064" r="27485" b="37778"/>
          <a:stretch/>
        </p:blipFill>
        <p:spPr>
          <a:xfrm>
            <a:off x="8293237" y="1291378"/>
            <a:ext cx="1676400" cy="2959768"/>
          </a:xfrm>
          <a:prstGeom prst="rect">
            <a:avLst/>
          </a:prstGeom>
        </p:spPr>
      </p:pic>
      <p:pic>
        <p:nvPicPr>
          <p:cNvPr id="8" name="Grafik 7">
            <a:extLst>
              <a:ext uri="{FF2B5EF4-FFF2-40B4-BE49-F238E27FC236}">
                <a16:creationId xmlns:a16="http://schemas.microsoft.com/office/drawing/2014/main" id="{C7480A3D-3265-DE52-B8D3-9DA9898C78F7}"/>
              </a:ext>
            </a:extLst>
          </p:cNvPr>
          <p:cNvPicPr>
            <a:picLocks noChangeAspect="1"/>
          </p:cNvPicPr>
          <p:nvPr/>
        </p:nvPicPr>
        <p:blipFill rotWithShape="1">
          <a:blip r:embed="rId5"/>
          <a:srcRect l="74023" t="42105" r="11477" b="14737"/>
          <a:stretch/>
        </p:blipFill>
        <p:spPr>
          <a:xfrm>
            <a:off x="10105463" y="3318308"/>
            <a:ext cx="1591075" cy="2959768"/>
          </a:xfrm>
          <a:prstGeom prst="rect">
            <a:avLst/>
          </a:prstGeom>
        </p:spPr>
      </p:pic>
    </p:spTree>
    <p:extLst>
      <p:ext uri="{BB962C8B-B14F-4D97-AF65-F5344CB8AC3E}">
        <p14:creationId xmlns:p14="http://schemas.microsoft.com/office/powerpoint/2010/main" val="3533787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rPr>
              <a:t>Buy </a:t>
            </a:r>
            <a:r>
              <a:rPr lang="de-DE" dirty="0" err="1">
                <a:solidFill>
                  <a:srgbClr val="AD007C"/>
                </a:solidFill>
              </a:rPr>
              <a:t>the</a:t>
            </a:r>
            <a:r>
              <a:rPr lang="de-DE" dirty="0">
                <a:solidFill>
                  <a:srgbClr val="AD007C"/>
                </a:solidFill>
              </a:rPr>
              <a:t> Deutschlandticket</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1681003" y="1863691"/>
            <a:ext cx="6476408" cy="4120730"/>
          </a:xfrm>
        </p:spPr>
        <p:txBody>
          <a:bodyPr/>
          <a:lstStyle/>
          <a:p>
            <a:r>
              <a:rPr lang="en-US" spc="-55" dirty="0">
                <a:solidFill>
                  <a:schemeClr val="tx1"/>
                </a:solidFill>
                <a:latin typeface="Arial MT"/>
                <a:cs typeface="Arial MT"/>
              </a:rPr>
              <a:t>During authentication, you must select “Universität Augsburg”.</a:t>
            </a:r>
          </a:p>
          <a:p>
            <a:endParaRPr lang="en-US" spc="-55" dirty="0">
              <a:solidFill>
                <a:schemeClr val="tx1"/>
              </a:solidFill>
              <a:latin typeface="Arial MT"/>
              <a:cs typeface="Arial MT"/>
            </a:endParaRPr>
          </a:p>
          <a:p>
            <a:r>
              <a:rPr lang="en-US" spc="-55" dirty="0">
                <a:solidFill>
                  <a:schemeClr val="tx1"/>
                </a:solidFill>
                <a:latin typeface="Arial MT"/>
                <a:cs typeface="Arial MT"/>
              </a:rPr>
              <a:t>You will be redirected to a university website where you will need to log in using your RZ ID.</a:t>
            </a:r>
          </a:p>
          <a:p>
            <a:endParaRPr lang="en-US" spc="-55" dirty="0">
              <a:solidFill>
                <a:schemeClr val="tx1"/>
              </a:solidFill>
              <a:latin typeface="Arial MT"/>
              <a:cs typeface="Arial MT"/>
            </a:endParaRPr>
          </a:p>
          <a:p>
            <a:r>
              <a:rPr lang="en-US" spc="-55" dirty="0">
                <a:solidFill>
                  <a:schemeClr val="tx1"/>
                </a:solidFill>
                <a:latin typeface="Arial MT"/>
                <a:cs typeface="Arial MT"/>
              </a:rPr>
              <a:t>After authentication, you must provide your bank details. It must be a SEPA account with an IBAN and BIC from the EU. Credit cards are not accepted.</a:t>
            </a:r>
          </a:p>
          <a:p>
            <a:endParaRPr lang="en-US" spc="-55" dirty="0">
              <a:solidFill>
                <a:schemeClr val="tx1"/>
              </a:solidFill>
              <a:latin typeface="Arial MT"/>
              <a:cs typeface="Arial MT"/>
            </a:endParaRPr>
          </a:p>
          <a:p>
            <a:r>
              <a:rPr lang="en-US" spc="-55" dirty="0">
                <a:solidFill>
                  <a:schemeClr val="tx1"/>
                </a:solidFill>
                <a:latin typeface="Arial MT"/>
                <a:cs typeface="Arial MT"/>
              </a:rPr>
              <a:t>Once you have completed your purchase, you will find your </a:t>
            </a:r>
            <a:r>
              <a:rPr lang="en-US" spc="-55" dirty="0" err="1">
                <a:solidFill>
                  <a:schemeClr val="tx1"/>
                </a:solidFill>
                <a:latin typeface="Arial MT"/>
                <a:cs typeface="Arial MT"/>
              </a:rPr>
              <a:t>Deutschlandticket</a:t>
            </a:r>
            <a:r>
              <a:rPr lang="en-US" spc="-55" dirty="0">
                <a:solidFill>
                  <a:schemeClr val="tx1"/>
                </a:solidFill>
                <a:latin typeface="Arial MT"/>
                <a:cs typeface="Arial MT"/>
              </a:rPr>
              <a:t> in the “D-Ticket” section of your </a:t>
            </a:r>
            <a:r>
              <a:rPr lang="en-US" spc="-55" dirty="0" err="1">
                <a:solidFill>
                  <a:schemeClr val="tx1"/>
                </a:solidFill>
                <a:latin typeface="Arial MT"/>
                <a:cs typeface="Arial MT"/>
              </a:rPr>
              <a:t>swa</a:t>
            </a:r>
            <a:r>
              <a:rPr lang="en-US" spc="-55" dirty="0">
                <a:solidFill>
                  <a:schemeClr val="tx1"/>
                </a:solidFill>
                <a:latin typeface="Arial MT"/>
                <a:cs typeface="Arial MT"/>
              </a:rPr>
              <a:t> Mobil app.</a:t>
            </a:r>
          </a:p>
          <a:p>
            <a:endParaRPr lang="en-US" spc="-55" dirty="0">
              <a:solidFill>
                <a:schemeClr val="tx1"/>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descr="Straßenbahnwagen mit einfarbiger Füllung">
            <a:extLst>
              <a:ext uri="{FF2B5EF4-FFF2-40B4-BE49-F238E27FC236}">
                <a16:creationId xmlns:a16="http://schemas.microsoft.com/office/drawing/2014/main" id="{08CBA42D-2730-D033-F5C7-DA968A2C9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660" y="1863689"/>
            <a:ext cx="676575" cy="676575"/>
          </a:xfrm>
          <a:prstGeom prst="rect">
            <a:avLst/>
          </a:prstGeom>
        </p:spPr>
      </p:pic>
      <p:pic>
        <p:nvPicPr>
          <p:cNvPr id="6" name="Grafik 5" descr="Straßenbahnwagen mit einfarbiger Füllung">
            <a:extLst>
              <a:ext uri="{FF2B5EF4-FFF2-40B4-BE49-F238E27FC236}">
                <a16:creationId xmlns:a16="http://schemas.microsoft.com/office/drawing/2014/main" id="{7B985A8B-2F88-4D46-FF09-ED68F677A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02" y="2772475"/>
            <a:ext cx="676575" cy="676575"/>
          </a:xfrm>
          <a:prstGeom prst="rect">
            <a:avLst/>
          </a:prstGeom>
        </p:spPr>
      </p:pic>
      <p:pic>
        <p:nvPicPr>
          <p:cNvPr id="7" name="Grafik 6" descr="Straßenbahnwagen mit einfarbiger Füllung">
            <a:extLst>
              <a:ext uri="{FF2B5EF4-FFF2-40B4-BE49-F238E27FC236}">
                <a16:creationId xmlns:a16="http://schemas.microsoft.com/office/drawing/2014/main" id="{10A1C8EB-0E70-C020-B6A6-F473D71E9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660" y="4865320"/>
            <a:ext cx="676575" cy="676575"/>
          </a:xfrm>
          <a:prstGeom prst="rect">
            <a:avLst/>
          </a:prstGeom>
        </p:spPr>
      </p:pic>
      <p:pic>
        <p:nvPicPr>
          <p:cNvPr id="5" name="Grafik 4">
            <a:extLst>
              <a:ext uri="{FF2B5EF4-FFF2-40B4-BE49-F238E27FC236}">
                <a16:creationId xmlns:a16="http://schemas.microsoft.com/office/drawing/2014/main" id="{262DD70F-F6F5-CE7D-50E9-024EA707DD6C}"/>
              </a:ext>
            </a:extLst>
          </p:cNvPr>
          <p:cNvPicPr>
            <a:picLocks noChangeAspect="1"/>
          </p:cNvPicPr>
          <p:nvPr/>
        </p:nvPicPr>
        <p:blipFill rotWithShape="1">
          <a:blip r:embed="rId5"/>
          <a:srcRect l="52193" t="42339" r="33699" b="31930"/>
          <a:stretch/>
        </p:blipFill>
        <p:spPr>
          <a:xfrm>
            <a:off x="9533144" y="3616519"/>
            <a:ext cx="1790255" cy="2040707"/>
          </a:xfrm>
          <a:prstGeom prst="rect">
            <a:avLst/>
          </a:prstGeom>
        </p:spPr>
      </p:pic>
      <p:pic>
        <p:nvPicPr>
          <p:cNvPr id="9" name="Grafik 8">
            <a:extLst>
              <a:ext uri="{FF2B5EF4-FFF2-40B4-BE49-F238E27FC236}">
                <a16:creationId xmlns:a16="http://schemas.microsoft.com/office/drawing/2014/main" id="{5672A071-42A9-C90B-E796-5959ABCBD7BD}"/>
              </a:ext>
            </a:extLst>
          </p:cNvPr>
          <p:cNvPicPr>
            <a:picLocks noChangeAspect="1"/>
          </p:cNvPicPr>
          <p:nvPr/>
        </p:nvPicPr>
        <p:blipFill rotWithShape="1">
          <a:blip r:embed="rId5"/>
          <a:srcRect l="66301" t="20701" r="8679" b="49474"/>
          <a:stretch/>
        </p:blipFill>
        <p:spPr>
          <a:xfrm>
            <a:off x="8382263" y="1200774"/>
            <a:ext cx="2745431" cy="2045369"/>
          </a:xfrm>
          <a:prstGeom prst="rect">
            <a:avLst/>
          </a:prstGeom>
        </p:spPr>
      </p:pic>
      <p:pic>
        <p:nvPicPr>
          <p:cNvPr id="10" name="Grafik 9" descr="Straßenbahnwagen mit einfarbiger Füllung">
            <a:extLst>
              <a:ext uri="{FF2B5EF4-FFF2-40B4-BE49-F238E27FC236}">
                <a16:creationId xmlns:a16="http://schemas.microsoft.com/office/drawing/2014/main" id="{84A15602-514D-4F6B-0485-A48A7C1A1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01" y="3730972"/>
            <a:ext cx="676575" cy="676575"/>
          </a:xfrm>
          <a:prstGeom prst="rect">
            <a:avLst/>
          </a:prstGeom>
        </p:spPr>
      </p:pic>
    </p:spTree>
    <p:extLst>
      <p:ext uri="{BB962C8B-B14F-4D97-AF65-F5344CB8AC3E}">
        <p14:creationId xmlns:p14="http://schemas.microsoft.com/office/powerpoint/2010/main" val="4147387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926145" cy="6792686"/>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sz="1200"/>
          </a:p>
        </p:txBody>
      </p:sp>
      <p:sp>
        <p:nvSpPr>
          <p:cNvPr id="3" name="TextBox 3"/>
          <p:cNvSpPr txBox="1"/>
          <p:nvPr/>
        </p:nvSpPr>
        <p:spPr>
          <a:xfrm>
            <a:off x="685800" y="2839055"/>
            <a:ext cx="10714701" cy="3118098"/>
          </a:xfrm>
          <a:prstGeom prst="rect">
            <a:avLst/>
          </a:prstGeom>
        </p:spPr>
        <p:txBody>
          <a:bodyPr lIns="0" tIns="0" rIns="0" bIns="0" rtlCol="0" anchor="t">
            <a:spAutoFit/>
          </a:bodyPr>
          <a:lstStyle/>
          <a:p>
            <a:pPr algn="just">
              <a:lnSpc>
                <a:spcPts val="2800"/>
              </a:lnSpc>
              <a:spcBef>
                <a:spcPct val="0"/>
              </a:spcBef>
            </a:pPr>
            <a:endParaRPr sz="1200" dirty="0"/>
          </a:p>
          <a:p>
            <a:pPr algn="just">
              <a:lnSpc>
                <a:spcPts val="3127"/>
              </a:lnSpc>
              <a:spcBef>
                <a:spcPct val="0"/>
              </a:spcBef>
            </a:pPr>
            <a:r>
              <a:rPr lang="en-US" sz="2233" b="1" dirty="0">
                <a:solidFill>
                  <a:srgbClr val="A3017C"/>
                </a:solidFill>
                <a:latin typeface="Canva Sans Bold"/>
                <a:ea typeface="Canva Sans Bold"/>
                <a:cs typeface="Canva Sans Bold"/>
                <a:sym typeface="Canva Sans Bold"/>
              </a:rPr>
              <a:t>This presentation is the second of seven. </a:t>
            </a:r>
            <a:r>
              <a:rPr lang="en-US" sz="2233" dirty="0">
                <a:solidFill>
                  <a:srgbClr val="000000"/>
                </a:solidFill>
                <a:latin typeface="Canva Sans"/>
                <a:ea typeface="Canva Sans"/>
                <a:cs typeface="Canva Sans"/>
                <a:sym typeface="Canva Sans"/>
              </a:rPr>
              <a:t>It covers the </a:t>
            </a:r>
            <a:r>
              <a:rPr lang="en-US" sz="2233" b="1" dirty="0">
                <a:solidFill>
                  <a:schemeClr val="tx2"/>
                </a:solidFill>
                <a:latin typeface="Canva Sans"/>
                <a:ea typeface="Canva Sans"/>
                <a:cs typeface="Canva Sans"/>
                <a:sym typeface="Canva Sans"/>
              </a:rPr>
              <a:t>first steps you need to take before and after your arrival</a:t>
            </a:r>
            <a:r>
              <a:rPr lang="en-US" sz="2233" dirty="0">
                <a:solidFill>
                  <a:srgbClr val="000000"/>
                </a:solidFill>
                <a:latin typeface="Canva Sans"/>
                <a:ea typeface="Canva Sans"/>
                <a:cs typeface="Canva Sans"/>
                <a:sym typeface="Canva Sans"/>
              </a:rPr>
              <a:t>. We recommend that you carefully review all presentations so that you are well prepared to start your studies and can clarify any important questions.</a:t>
            </a:r>
          </a:p>
          <a:p>
            <a:pPr algn="just">
              <a:lnSpc>
                <a:spcPts val="3127"/>
              </a:lnSpc>
              <a:spcBef>
                <a:spcPct val="0"/>
              </a:spcBef>
            </a:pPr>
            <a:endParaRPr lang="en-US" sz="2233" dirty="0">
              <a:solidFill>
                <a:srgbClr val="000000"/>
              </a:solidFill>
              <a:latin typeface="Canva Sans"/>
              <a:ea typeface="Canva Sans"/>
              <a:cs typeface="Canva Sans"/>
              <a:sym typeface="Canva Sans"/>
            </a:endParaRPr>
          </a:p>
          <a:p>
            <a:pPr algn="just">
              <a:lnSpc>
                <a:spcPts val="3127"/>
              </a:lnSpc>
              <a:spcBef>
                <a:spcPct val="0"/>
              </a:spcBef>
            </a:pPr>
            <a:r>
              <a:rPr lang="en-US" sz="2233" dirty="0">
                <a:solidFill>
                  <a:srgbClr val="000000"/>
                </a:solidFill>
                <a:latin typeface="Canva Sans"/>
                <a:ea typeface="Canva Sans"/>
                <a:cs typeface="Canva Sans"/>
                <a:sym typeface="Canva Sans"/>
              </a:rPr>
              <a:t>All presentations are available online and can be downloaded via this link:</a:t>
            </a:r>
          </a:p>
          <a:p>
            <a:pPr algn="just">
              <a:lnSpc>
                <a:spcPts val="3127"/>
              </a:lnSpc>
              <a:spcBef>
                <a:spcPct val="0"/>
              </a:spcBef>
            </a:pPr>
            <a:r>
              <a:rPr lang="en-US" sz="2233" dirty="0">
                <a:solidFill>
                  <a:srgbClr val="000000"/>
                </a:solidFill>
                <a:latin typeface="Canva Sans"/>
                <a:ea typeface="Canva Sans"/>
                <a:cs typeface="Canva Sans"/>
                <a:sym typeface="Canva Sans"/>
                <a:hlinkClick r:id="rId3"/>
              </a:rPr>
              <a:t>https://www.uni-augsburg.de/en/portal/internationals/abschluss/study-preparation-course/</a:t>
            </a:r>
            <a:r>
              <a:rPr lang="en-US" sz="2233" dirty="0">
                <a:solidFill>
                  <a:srgbClr val="000000"/>
                </a:solidFill>
                <a:latin typeface="Canva Sans"/>
                <a:ea typeface="Canva Sans"/>
                <a:cs typeface="Canva Sans"/>
                <a:sym typeface="Canva Sans"/>
              </a:rPr>
              <a:t>. </a:t>
            </a:r>
          </a:p>
        </p:txBody>
      </p:sp>
      <p:sp>
        <p:nvSpPr>
          <p:cNvPr id="4" name="Freeform 4"/>
          <p:cNvSpPr/>
          <p:nvPr/>
        </p:nvSpPr>
        <p:spPr>
          <a:xfrm>
            <a:off x="9842763" y="1359068"/>
            <a:ext cx="1557739" cy="1518087"/>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sz="1200"/>
          </a:p>
        </p:txBody>
      </p:sp>
      <p:sp>
        <p:nvSpPr>
          <p:cNvPr id="5" name="TextBox 5"/>
          <p:cNvSpPr txBox="1"/>
          <p:nvPr/>
        </p:nvSpPr>
        <p:spPr>
          <a:xfrm>
            <a:off x="-330138" y="414911"/>
            <a:ext cx="10401298" cy="529247"/>
          </a:xfrm>
          <a:prstGeom prst="rect">
            <a:avLst/>
          </a:prstGeom>
        </p:spPr>
        <p:txBody>
          <a:bodyPr wrap="square" lIns="0" tIns="0" rIns="0" bIns="0" rtlCol="0" anchor="t">
            <a:spAutoFit/>
          </a:bodyPr>
          <a:lstStyle/>
          <a:p>
            <a:pPr algn="ctr">
              <a:lnSpc>
                <a:spcPts val="4386"/>
              </a:lnSpc>
              <a:spcBef>
                <a:spcPct val="0"/>
              </a:spcBef>
            </a:pPr>
            <a:r>
              <a:rPr lang="en-US" sz="3133" b="1" dirty="0">
                <a:solidFill>
                  <a:srgbClr val="A3017C"/>
                </a:solidFill>
                <a:latin typeface="Canva Sans Bold"/>
                <a:ea typeface="Canva Sans Bold"/>
                <a:cs typeface="Canva Sans Bold"/>
                <a:sym typeface="Canva Sans Bold"/>
              </a:rPr>
              <a:t>Important information about starting your studies</a:t>
            </a:r>
          </a:p>
        </p:txBody>
      </p:sp>
      <p:sp>
        <p:nvSpPr>
          <p:cNvPr id="6" name="TextBox 6"/>
          <p:cNvSpPr txBox="1"/>
          <p:nvPr/>
        </p:nvSpPr>
        <p:spPr>
          <a:xfrm>
            <a:off x="685800" y="1314617"/>
            <a:ext cx="8504849" cy="1555939"/>
          </a:xfrm>
          <a:prstGeom prst="rect">
            <a:avLst/>
          </a:prstGeom>
        </p:spPr>
        <p:txBody>
          <a:bodyPr lIns="0" tIns="0" rIns="0" bIns="0" rtlCol="0" anchor="t">
            <a:spAutoFit/>
          </a:bodyPr>
          <a:lstStyle/>
          <a:p>
            <a:pPr algn="just">
              <a:lnSpc>
                <a:spcPts val="3125"/>
              </a:lnSpc>
              <a:spcBef>
                <a:spcPct val="0"/>
              </a:spcBef>
            </a:pPr>
            <a:r>
              <a:rPr lang="en-US" sz="2233">
                <a:solidFill>
                  <a:srgbClr val="000000"/>
                </a:solidFill>
                <a:latin typeface="Canva Sans"/>
                <a:ea typeface="Canva Sans"/>
                <a:cs typeface="Canva Sans"/>
                <a:sym typeface="Canva Sans"/>
              </a:rPr>
              <a:t>The International Office at the University of Augsburg has put together a series of presentations for international first-year students with the most important information about studying and living in Augsburg.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D7327-6BD0-2D21-4399-5DA67AE445C3}"/>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B956CD6-045D-6D35-5736-73027A32526F}"/>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First </a:t>
            </a:r>
            <a:r>
              <a:rPr lang="de-DE" dirty="0" err="1">
                <a:solidFill>
                  <a:schemeClr val="tx2"/>
                </a:solidFill>
                <a:latin typeface="Calibri" panose="020F0502020204030204" pitchFamily="34" charset="0"/>
                <a:cs typeface="Calibri" panose="020F0502020204030204" pitchFamily="34" charset="0"/>
              </a:rPr>
              <a:t>steps</a:t>
            </a:r>
            <a:endParaRPr lang="de-DE" dirty="0">
              <a:solidFill>
                <a:schemeClr val="tx2"/>
              </a:solidFill>
              <a:latin typeface="Calibri" panose="020F0502020204030204" pitchFamily="34" charset="0"/>
              <a:cs typeface="Calibri" panose="020F0502020204030204" pitchFamily="34" charset="0"/>
            </a:endParaRPr>
          </a:p>
        </p:txBody>
      </p:sp>
      <p:sp>
        <p:nvSpPr>
          <p:cNvPr id="15" name="Textplatzhalter 14">
            <a:extLst>
              <a:ext uri="{FF2B5EF4-FFF2-40B4-BE49-F238E27FC236}">
                <a16:creationId xmlns:a16="http://schemas.microsoft.com/office/drawing/2014/main" id="{D8FE6E6F-673C-984F-71E7-53153FD1EA00}"/>
              </a:ext>
            </a:extLst>
          </p:cNvPr>
          <p:cNvSpPr>
            <a:spLocks noGrp="1"/>
          </p:cNvSpPr>
          <p:nvPr>
            <p:ph type="body" sz="quarter" idx="23"/>
          </p:nvPr>
        </p:nvSpPr>
        <p:spPr/>
        <p:txBody>
          <a:bodyPr/>
          <a:lstStyle/>
          <a:p>
            <a:r>
              <a:rPr lang="de-DE" dirty="0">
                <a:latin typeface="Calibri" panose="020F0502020204030204" pitchFamily="34" charset="0"/>
                <a:cs typeface="Calibri" panose="020F0502020204030204" pitchFamily="34" charset="0"/>
              </a:rPr>
              <a:t>upon </a:t>
            </a:r>
            <a:r>
              <a:rPr lang="de-DE" dirty="0" err="1">
                <a:latin typeface="Calibri" panose="020F0502020204030204" pitchFamily="34" charset="0"/>
                <a:cs typeface="Calibri" panose="020F0502020204030204" pitchFamily="34" charset="0"/>
              </a:rPr>
              <a:t>receiving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admission</a:t>
            </a:r>
            <a:endParaRPr lang="de-DE" dirty="0">
              <a:latin typeface="Calibri" panose="020F0502020204030204" pitchFamily="34" charset="0"/>
              <a:cs typeface="Calibri" panose="020F0502020204030204" pitchFamily="34" charset="0"/>
            </a:endParaRPr>
          </a:p>
        </p:txBody>
      </p:sp>
      <p:sp>
        <p:nvSpPr>
          <p:cNvPr id="16" name="Textplatzhalter 15">
            <a:extLst>
              <a:ext uri="{FF2B5EF4-FFF2-40B4-BE49-F238E27FC236}">
                <a16:creationId xmlns:a16="http://schemas.microsoft.com/office/drawing/2014/main" id="{5BA1A984-B978-811F-B03F-FBCF44993427}"/>
              </a:ext>
            </a:extLst>
          </p:cNvPr>
          <p:cNvSpPr>
            <a:spLocks noGrp="1"/>
          </p:cNvSpPr>
          <p:nvPr>
            <p:ph type="body" sz="quarter" idx="24"/>
          </p:nvPr>
        </p:nvSpPr>
        <p:spPr/>
        <p:txBody>
          <a:bodyPr/>
          <a:lstStyle/>
          <a:p>
            <a:pPr lvl="1"/>
            <a:r>
              <a:rPr lang="de-DE" sz="1300" dirty="0">
                <a:latin typeface="Calibri" panose="020F0502020204030204" pitchFamily="34" charset="0"/>
                <a:cs typeface="Calibri" panose="020F0502020204030204" pitchFamily="34" charset="0"/>
              </a:rPr>
              <a:t>Research </a:t>
            </a:r>
            <a:r>
              <a:rPr lang="de-DE" sz="1300" dirty="0" err="1">
                <a:latin typeface="Calibri" panose="020F0502020204030204" pitchFamily="34" charset="0"/>
                <a:cs typeface="Calibri" panose="020F0502020204030204" pitchFamily="34" charset="0"/>
              </a:rPr>
              <a:t>important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dates</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Find a </a:t>
            </a:r>
            <a:r>
              <a:rPr lang="de-DE" sz="1300" dirty="0" err="1">
                <a:latin typeface="Calibri" panose="020F0502020204030204" pitchFamily="34" charset="0"/>
                <a:cs typeface="Calibri" panose="020F0502020204030204" pitchFamily="34" charset="0"/>
              </a:rPr>
              <a:t>room</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Pay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semester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fees</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Sign</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up</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for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Buddy </a:t>
            </a:r>
            <a:r>
              <a:rPr lang="de-DE" sz="1300" dirty="0" err="1">
                <a:latin typeface="Calibri" panose="020F0502020204030204" pitchFamily="34" charset="0"/>
                <a:cs typeface="Calibri" panose="020F0502020204030204" pitchFamily="34" charset="0"/>
              </a:rPr>
              <a:t>Program</a:t>
            </a:r>
            <a:endParaRPr lang="de-DE" sz="1300" dirty="0">
              <a:latin typeface="Calibri" panose="020F0502020204030204" pitchFamily="34" charset="0"/>
              <a:cs typeface="Calibri" panose="020F0502020204030204" pitchFamily="34" charset="0"/>
            </a:endParaRPr>
          </a:p>
          <a:p>
            <a:pPr lvl="1"/>
            <a:r>
              <a:rPr lang="en-US" sz="1300" dirty="0">
                <a:latin typeface="Calibri" panose="020F0502020204030204" pitchFamily="34" charset="0"/>
                <a:cs typeface="Calibri" panose="020F0502020204030204" pitchFamily="34" charset="0"/>
              </a:rPr>
              <a:t>Subscribe to the AAA mailing list</a:t>
            </a:r>
          </a:p>
          <a:p>
            <a:pPr lvl="1"/>
            <a:r>
              <a:rPr lang="de-DE" sz="1300" dirty="0">
                <a:latin typeface="Calibri" panose="020F0502020204030204" pitchFamily="34" charset="0"/>
                <a:cs typeface="Calibri" panose="020F0502020204030204" pitchFamily="34" charset="0"/>
              </a:rPr>
              <a:t>Redirect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student</a:t>
            </a:r>
            <a:r>
              <a:rPr lang="de-DE" sz="1300" dirty="0">
                <a:latin typeface="Calibri" panose="020F0502020204030204" pitchFamily="34" charset="0"/>
                <a:cs typeface="Calibri" panose="020F0502020204030204" pitchFamily="34" charset="0"/>
              </a:rPr>
              <a:t> email</a:t>
            </a:r>
          </a:p>
          <a:p>
            <a:pPr lvl="1"/>
            <a:r>
              <a:rPr lang="de-DE" sz="1300" dirty="0">
                <a:latin typeface="Calibri" panose="020F0502020204030204" pitchFamily="34" charset="0"/>
                <a:cs typeface="Calibri" panose="020F0502020204030204" pitchFamily="34" charset="0"/>
              </a:rPr>
              <a:t>Research </a:t>
            </a:r>
            <a:r>
              <a:rPr lang="de-DE" sz="1300" dirty="0" err="1">
                <a:latin typeface="Calibri" panose="020F0502020204030204" pitchFamily="34" charset="0"/>
                <a:cs typeface="Calibri" panose="020F0502020204030204" pitchFamily="34" charset="0"/>
              </a:rPr>
              <a:t>introductory</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events</a:t>
            </a:r>
            <a:endParaRPr lang="de-DE" sz="1300" dirty="0">
              <a:latin typeface="Calibri" panose="020F0502020204030204" pitchFamily="34" charset="0"/>
              <a:cs typeface="Calibri" panose="020F0502020204030204" pitchFamily="34" charset="0"/>
            </a:endParaRPr>
          </a:p>
          <a:p>
            <a:pPr lvl="1"/>
            <a:r>
              <a:rPr lang="en-US" sz="1300" dirty="0">
                <a:solidFill>
                  <a:prstClr val="black"/>
                </a:solidFill>
                <a:latin typeface="Calibri" panose="020F0502020204030204" pitchFamily="34" charset="0"/>
                <a:cs typeface="Calibri" panose="020F0502020204030204" pitchFamily="34" charset="0"/>
              </a:rPr>
              <a:t>Sign up for the city tour</a:t>
            </a:r>
          </a:p>
          <a:p>
            <a:pPr lvl="1"/>
            <a:r>
              <a:rPr lang="en-US" sz="1300" dirty="0">
                <a:latin typeface="Calibri" panose="020F0502020204030204" pitchFamily="34" charset="0"/>
                <a:cs typeface="Calibri" panose="020F0502020204030204" pitchFamily="34" charset="0"/>
              </a:rPr>
              <a:t>Find your way around the public transportation system</a:t>
            </a:r>
            <a:endParaRPr lang="de-DE" dirty="0"/>
          </a:p>
        </p:txBody>
      </p:sp>
      <p:sp>
        <p:nvSpPr>
          <p:cNvPr id="17" name="Textplatzhalter 16">
            <a:extLst>
              <a:ext uri="{FF2B5EF4-FFF2-40B4-BE49-F238E27FC236}">
                <a16:creationId xmlns:a16="http://schemas.microsoft.com/office/drawing/2014/main" id="{65901C4E-203A-A17D-03C2-ABF846830EE4}"/>
              </a:ext>
            </a:extLst>
          </p:cNvPr>
          <p:cNvSpPr>
            <a:spLocks noGrp="1"/>
          </p:cNvSpPr>
          <p:nvPr>
            <p:ph type="body" sz="quarter" idx="25"/>
          </p:nvPr>
        </p:nvSpPr>
        <p:spPr/>
        <p:txBody>
          <a:bodyPr/>
          <a:lstStyle/>
          <a:p>
            <a:r>
              <a:rPr lang="it-IT" dirty="0" err="1">
                <a:latin typeface="Calibri" panose="020F0502020204030204" pitchFamily="34" charset="0"/>
                <a:cs typeface="Calibri" panose="020F0502020204030204" pitchFamily="34" charset="0"/>
              </a:rPr>
              <a:t>immediately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upon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arrival</a:t>
            </a:r>
            <a:endParaRPr lang="de-DE" dirty="0">
              <a:latin typeface="Calibri" panose="020F0502020204030204" pitchFamily="34" charset="0"/>
              <a:cs typeface="Calibri" panose="020F0502020204030204" pitchFamily="34" charset="0"/>
            </a:endParaRPr>
          </a:p>
        </p:txBody>
      </p:sp>
      <p:sp>
        <p:nvSpPr>
          <p:cNvPr id="18" name="Textplatzhalter 17">
            <a:extLst>
              <a:ext uri="{FF2B5EF4-FFF2-40B4-BE49-F238E27FC236}">
                <a16:creationId xmlns:a16="http://schemas.microsoft.com/office/drawing/2014/main" id="{14EED042-299A-F43D-4AEB-EC50471DF6D8}"/>
              </a:ext>
            </a:extLst>
          </p:cNvPr>
          <p:cNvSpPr>
            <a:spLocks noGrp="1"/>
          </p:cNvSpPr>
          <p:nvPr>
            <p:ph type="body" sz="quarter" idx="26"/>
          </p:nvPr>
        </p:nvSpPr>
        <p:spPr/>
        <p:txBody>
          <a:bodyPr/>
          <a:lstStyle/>
          <a:p>
            <a:pPr lvl="1"/>
            <a:r>
              <a:rPr lang="de-DE" sz="1300" dirty="0">
                <a:latin typeface="Calibri" panose="020F0502020204030204" pitchFamily="34" charset="0"/>
                <a:cs typeface="Calibri" panose="020F0502020204030204" pitchFamily="34" charset="0"/>
              </a:rPr>
              <a:t>Buy a SIM </a:t>
            </a:r>
            <a:r>
              <a:rPr lang="de-DE" sz="1300" dirty="0" err="1">
                <a:latin typeface="Calibri" panose="020F0502020204030204" pitchFamily="34" charset="0"/>
                <a:cs typeface="Calibri" panose="020F0502020204030204" pitchFamily="34" charset="0"/>
              </a:rPr>
              <a:t>card</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Open a </a:t>
            </a:r>
            <a:r>
              <a:rPr lang="de-DE" sz="1300" dirty="0" err="1">
                <a:latin typeface="Calibri" panose="020F0502020204030204" pitchFamily="34" charset="0"/>
                <a:cs typeface="Calibri" panose="020F0502020204030204" pitchFamily="34" charset="0"/>
              </a:rPr>
              <a:t>bank</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account</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health</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insurance</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Register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university</a:t>
            </a:r>
            <a:endParaRPr lang="de-DE" sz="1300" dirty="0">
              <a:latin typeface="Calibri" panose="020F0502020204030204" pitchFamily="34" charset="0"/>
              <a:cs typeface="Calibri" panose="020F0502020204030204" pitchFamily="34" charset="0"/>
            </a:endParaRPr>
          </a:p>
        </p:txBody>
      </p:sp>
      <p:sp>
        <p:nvSpPr>
          <p:cNvPr id="19" name="Textplatzhalter 18">
            <a:extLst>
              <a:ext uri="{FF2B5EF4-FFF2-40B4-BE49-F238E27FC236}">
                <a16:creationId xmlns:a16="http://schemas.microsoft.com/office/drawing/2014/main" id="{1DFDC699-1D84-7480-1224-24578B56FCB9}"/>
              </a:ext>
            </a:extLst>
          </p:cNvPr>
          <p:cNvSpPr>
            <a:spLocks noGrp="1"/>
          </p:cNvSpPr>
          <p:nvPr>
            <p:ph type="body" sz="quarter" idx="27"/>
          </p:nvPr>
        </p:nvSpPr>
        <p:spPr/>
        <p:txBody>
          <a:bodyPr/>
          <a:lstStyle/>
          <a:p>
            <a:r>
              <a:rPr lang="de-DE" dirty="0">
                <a:latin typeface="Calibri" panose="020F0502020204030204" pitchFamily="34" charset="0"/>
                <a:cs typeface="Calibri" panose="020F0502020204030204" pitchFamily="34" charset="0"/>
              </a:rPr>
              <a:t>after </a:t>
            </a:r>
            <a:r>
              <a:rPr lang="de-DE" dirty="0" err="1">
                <a:latin typeface="Calibri" panose="020F0502020204030204" pitchFamily="34" charset="0"/>
                <a:cs typeface="Calibri" panose="020F0502020204030204" pitchFamily="34" charset="0"/>
              </a:rPr>
              <a:t>enrollment</a:t>
            </a:r>
            <a:endParaRPr lang="de-DE" dirty="0">
              <a:latin typeface="Calibri" panose="020F0502020204030204" pitchFamily="34" charset="0"/>
              <a:cs typeface="Calibri" panose="020F0502020204030204" pitchFamily="34" charset="0"/>
            </a:endParaRPr>
          </a:p>
        </p:txBody>
      </p:sp>
      <p:sp>
        <p:nvSpPr>
          <p:cNvPr id="20" name="Textplatzhalter 19">
            <a:extLst>
              <a:ext uri="{FF2B5EF4-FFF2-40B4-BE49-F238E27FC236}">
                <a16:creationId xmlns:a16="http://schemas.microsoft.com/office/drawing/2014/main" id="{CA364200-67DD-0AAD-61B2-041BF1F6489F}"/>
              </a:ext>
            </a:extLst>
          </p:cNvPr>
          <p:cNvSpPr>
            <a:spLocks noGrp="1"/>
          </p:cNvSpPr>
          <p:nvPr>
            <p:ph type="body" sz="quarter" idx="28"/>
          </p:nvPr>
        </p:nvSpPr>
        <p:spPr/>
        <p:txBody>
          <a:bodyPr/>
          <a:lstStyle/>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CampusCard</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RZ-ID</a:t>
            </a:r>
          </a:p>
          <a:p>
            <a:pPr lvl="1"/>
            <a:r>
              <a:rPr lang="de-DE" sz="1300" dirty="0">
                <a:latin typeface="Calibri" panose="020F0502020204030204" pitchFamily="34" charset="0"/>
                <a:cs typeface="Calibri" panose="020F0502020204030204" pitchFamily="34" charset="0"/>
              </a:rPr>
              <a:t>Set </a:t>
            </a:r>
            <a:r>
              <a:rPr lang="de-DE" sz="1300" dirty="0" err="1">
                <a:latin typeface="Calibri" panose="020F0502020204030204" pitchFamily="34" charset="0"/>
                <a:cs typeface="Calibri" panose="020F0502020204030204" pitchFamily="34" charset="0"/>
              </a:rPr>
              <a:t>up</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eduroam</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Generate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Certificate</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of</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Enrollment</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Digital Services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University</a:t>
            </a:r>
          </a:p>
          <a:p>
            <a:endParaRPr lang="de-DE" dirty="0"/>
          </a:p>
        </p:txBody>
      </p:sp>
      <p:sp>
        <p:nvSpPr>
          <p:cNvPr id="21" name="Textplatzhalter 20">
            <a:extLst>
              <a:ext uri="{FF2B5EF4-FFF2-40B4-BE49-F238E27FC236}">
                <a16:creationId xmlns:a16="http://schemas.microsoft.com/office/drawing/2014/main" id="{B38AC404-0494-D0C1-BB47-E50C097DD6FF}"/>
              </a:ext>
            </a:extLst>
          </p:cNvPr>
          <p:cNvSpPr>
            <a:spLocks noGrp="1"/>
          </p:cNvSpPr>
          <p:nvPr>
            <p:ph type="body" sz="quarter" idx="29"/>
          </p:nvPr>
        </p:nvSpPr>
        <p:spPr/>
        <p:txBody>
          <a:bodyPr/>
          <a:lstStyle/>
          <a:p>
            <a:r>
              <a:rPr lang="pt-BR" dirty="0">
                <a:latin typeface="Calibri" panose="020F0502020204030204" pitchFamily="34" charset="0"/>
                <a:cs typeface="Calibri" panose="020F0502020204030204" pitchFamily="34" charset="0"/>
              </a:rPr>
              <a:t>(later) after arrival</a:t>
            </a:r>
            <a:endParaRPr lang="de-DE" dirty="0">
              <a:latin typeface="Calibri" panose="020F0502020204030204" pitchFamily="34" charset="0"/>
              <a:cs typeface="Calibri" panose="020F0502020204030204" pitchFamily="34" charset="0"/>
            </a:endParaRPr>
          </a:p>
        </p:txBody>
      </p:sp>
      <p:sp>
        <p:nvSpPr>
          <p:cNvPr id="22" name="Textplatzhalter 21">
            <a:extLst>
              <a:ext uri="{FF2B5EF4-FFF2-40B4-BE49-F238E27FC236}">
                <a16:creationId xmlns:a16="http://schemas.microsoft.com/office/drawing/2014/main" id="{CFC46836-5340-1D25-6A30-E3C0C916BE48}"/>
              </a:ext>
            </a:extLst>
          </p:cNvPr>
          <p:cNvSpPr>
            <a:spLocks noGrp="1"/>
          </p:cNvSpPr>
          <p:nvPr>
            <p:ph type="body" sz="quarter" idx="30"/>
          </p:nvPr>
        </p:nvSpPr>
        <p:spPr/>
        <p:txBody>
          <a:bodyPr/>
          <a:lstStyle/>
          <a:p>
            <a:pPr lvl="1"/>
            <a:r>
              <a:rPr lang="en-US" sz="1300" dirty="0">
                <a:latin typeface="Calibri" panose="020F0502020204030204" pitchFamily="34" charset="0"/>
                <a:cs typeface="Calibri" panose="020F0502020204030204" pitchFamily="34" charset="0"/>
              </a:rPr>
              <a:t>Register with the city (apply for a residence permit if necessary)</a:t>
            </a:r>
          </a:p>
          <a:p>
            <a:pPr lvl="1"/>
            <a:r>
              <a:rPr lang="en-US" sz="1300" dirty="0">
                <a:latin typeface="Calibri" panose="020F0502020204030204" pitchFamily="34" charset="0"/>
                <a:cs typeface="Calibri" panose="020F0502020204030204" pitchFamily="34" charset="0"/>
              </a:rPr>
              <a:t>Sign up for a language tandem</a:t>
            </a:r>
          </a:p>
          <a:p>
            <a:pPr lvl="1"/>
            <a:r>
              <a:rPr lang="en-US" sz="1300" dirty="0">
                <a:latin typeface="Calibri" panose="020F0502020204030204" pitchFamily="34" charset="0"/>
                <a:cs typeface="Calibri" panose="020F0502020204030204" pitchFamily="34" charset="0"/>
              </a:rPr>
              <a:t>Register for the Certificate in Intercultural Key Qualifications (ZIS)</a:t>
            </a:r>
          </a:p>
          <a:p>
            <a:pPr lvl="1"/>
            <a:r>
              <a:rPr lang="de-DE" sz="1300" dirty="0">
                <a:latin typeface="Calibri" panose="020F0502020204030204" pitchFamily="34" charset="0"/>
                <a:cs typeface="Calibri" panose="020F0502020204030204" pitchFamily="34" charset="0"/>
              </a:rPr>
              <a:t>Career Service</a:t>
            </a:r>
          </a:p>
          <a:p>
            <a:pPr lvl="1"/>
            <a:r>
              <a:rPr lang="de-DE" sz="1300" dirty="0">
                <a:latin typeface="Calibri" panose="020F0502020204030204" pitchFamily="34" charset="0"/>
                <a:cs typeface="Calibri" panose="020F0502020204030204" pitchFamily="34" charset="0"/>
              </a:rPr>
              <a:t>Campus-App</a:t>
            </a:r>
          </a:p>
          <a:p>
            <a:pPr lvl="1"/>
            <a:r>
              <a:rPr lang="de-DE" sz="1300" dirty="0">
                <a:latin typeface="Calibri" panose="020F0502020204030204" pitchFamily="34" charset="0"/>
                <a:cs typeface="Calibri" panose="020F0502020204030204" pitchFamily="34" charset="0"/>
              </a:rPr>
              <a:t>Take German </a:t>
            </a:r>
            <a:r>
              <a:rPr lang="de-DE" sz="1300" dirty="0" err="1">
                <a:latin typeface="Calibri" panose="020F0502020204030204" pitchFamily="34" charset="0"/>
                <a:cs typeface="Calibri" panose="020F0502020204030204" pitchFamily="34" charset="0"/>
              </a:rPr>
              <a:t>courses</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Sports </a:t>
            </a:r>
            <a:r>
              <a:rPr lang="de-DE" sz="1300" dirty="0" err="1">
                <a:latin typeface="Calibri" panose="020F0502020204030204" pitchFamily="34" charset="0"/>
                <a:cs typeface="Calibri" panose="020F0502020204030204" pitchFamily="34" charset="0"/>
              </a:rPr>
              <a:t>center</a:t>
            </a:r>
            <a:r>
              <a:rPr lang="de-DE" sz="1300" dirty="0">
                <a:latin typeface="Calibri" panose="020F0502020204030204" pitchFamily="34" charset="0"/>
                <a:cs typeface="Calibri" panose="020F0502020204030204" pitchFamily="34" charset="0"/>
              </a:rPr>
              <a:t> </a:t>
            </a:r>
          </a:p>
          <a:p>
            <a:pPr lvl="1"/>
            <a:r>
              <a:rPr lang="de-DE" sz="1300" dirty="0">
                <a:latin typeface="Calibri" panose="020F0502020204030204" pitchFamily="34" charset="0"/>
                <a:cs typeface="Calibri" panose="020F0502020204030204" pitchFamily="34" charset="0"/>
              </a:rPr>
              <a:t>Student </a:t>
            </a:r>
            <a:r>
              <a:rPr lang="de-DE" sz="1300" dirty="0" err="1">
                <a:latin typeface="Calibri" panose="020F0502020204030204" pitchFamily="34" charset="0"/>
                <a:cs typeface="Calibri" panose="020F0502020204030204" pitchFamily="34" charset="0"/>
              </a:rPr>
              <a:t>discounts</a:t>
            </a:r>
            <a:endParaRPr lang="de-DE" sz="1300" dirty="0">
              <a:latin typeface="Calibri" panose="020F0502020204030204" pitchFamily="34" charset="0"/>
              <a:cs typeface="Calibri" panose="020F0502020204030204" pitchFamily="34" charset="0"/>
            </a:endParaRPr>
          </a:p>
          <a:p>
            <a:pPr lvl="1"/>
            <a:endParaRPr lang="de-DE" sz="1300" dirty="0">
              <a:latin typeface="Calibri" panose="020F0502020204030204" pitchFamily="34" charset="0"/>
              <a:cs typeface="Calibri" panose="020F0502020204030204" pitchFamily="34" charset="0"/>
            </a:endParaRPr>
          </a:p>
          <a:p>
            <a:pPr lvl="1"/>
            <a:endParaRPr lang="de-DE" sz="1300" dirty="0"/>
          </a:p>
          <a:p>
            <a:pPr lvl="1"/>
            <a:endParaRPr lang="de-DE" dirty="0"/>
          </a:p>
          <a:p>
            <a:endParaRPr lang="de-DE" dirty="0"/>
          </a:p>
        </p:txBody>
      </p:sp>
      <p:sp>
        <p:nvSpPr>
          <p:cNvPr id="2" name="Rechteck 1">
            <a:extLst>
              <a:ext uri="{FF2B5EF4-FFF2-40B4-BE49-F238E27FC236}">
                <a16:creationId xmlns:a16="http://schemas.microsoft.com/office/drawing/2014/main" id="{9CFBE070-40B9-AFE1-4960-7EA71BF1F75B}"/>
              </a:ext>
            </a:extLst>
          </p:cNvPr>
          <p:cNvSpPr/>
          <p:nvPr/>
        </p:nvSpPr>
        <p:spPr>
          <a:xfrm>
            <a:off x="3335828" y="1494386"/>
            <a:ext cx="2786743" cy="2325733"/>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68042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rPr>
              <a:t>Buy a SIM </a:t>
            </a:r>
            <a:r>
              <a:rPr lang="de-DE" dirty="0" err="1">
                <a:solidFill>
                  <a:srgbClr val="AD007C"/>
                </a:solidFill>
              </a:rPr>
              <a:t>card</a:t>
            </a:r>
            <a:endParaRPr lang="de-DE" dirty="0">
              <a:solidFill>
                <a:srgbClr val="AD007C"/>
              </a:solidFill>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807631" y="1566828"/>
            <a:ext cx="7275012" cy="2613286"/>
          </a:xfrm>
          <a:ln>
            <a:solidFill>
              <a:schemeClr val="bg1"/>
            </a:solidFill>
          </a:ln>
        </p:spPr>
        <p:txBody>
          <a:bodyPr/>
          <a:lstStyle/>
          <a:p>
            <a:r>
              <a:rPr lang="en-US" sz="1800" dirty="0">
                <a:solidFill>
                  <a:schemeClr val="tx1"/>
                </a:solidFill>
              </a:rPr>
              <a:t>Shortly after you've arrived, you should buy a </a:t>
            </a:r>
            <a:r>
              <a:rPr lang="en-US" sz="1800" b="1" dirty="0">
                <a:solidFill>
                  <a:schemeClr val="tx1"/>
                </a:solidFill>
              </a:rPr>
              <a:t>SIM card </a:t>
            </a:r>
            <a:r>
              <a:rPr lang="en-US" sz="1800" dirty="0">
                <a:solidFill>
                  <a:schemeClr val="tx1"/>
                </a:solidFill>
              </a:rPr>
              <a:t>for your cell phone.</a:t>
            </a:r>
          </a:p>
          <a:p>
            <a:endParaRPr lang="en-US" sz="1800" dirty="0">
              <a:solidFill>
                <a:schemeClr val="tx1"/>
              </a:solidFill>
            </a:endParaRPr>
          </a:p>
          <a:p>
            <a:r>
              <a:rPr lang="en-US" sz="1800" dirty="0">
                <a:solidFill>
                  <a:schemeClr val="tx1"/>
                </a:solidFill>
              </a:rPr>
              <a:t>A cell phone contract usually only makes sense if you plan to stay in Germany for several years.</a:t>
            </a:r>
          </a:p>
          <a:p>
            <a:endParaRPr lang="en-US" sz="1800" dirty="0">
              <a:solidFill>
                <a:schemeClr val="tx1"/>
              </a:solidFill>
            </a:endParaRPr>
          </a:p>
          <a:p>
            <a:r>
              <a:rPr lang="en-US" sz="1800" dirty="0">
                <a:solidFill>
                  <a:schemeClr val="tx1"/>
                </a:solidFill>
              </a:rPr>
              <a:t>Alternatively, you can purchase prepaid cards starting at €10. These are available at electronics stores like </a:t>
            </a:r>
            <a:r>
              <a:rPr lang="en-US" sz="1800" i="1" dirty="0" err="1">
                <a:solidFill>
                  <a:schemeClr val="tx1"/>
                </a:solidFill>
              </a:rPr>
              <a:t>MediaMarkt</a:t>
            </a:r>
            <a:r>
              <a:rPr lang="en-US" sz="1800" dirty="0">
                <a:solidFill>
                  <a:schemeClr val="tx1"/>
                </a:solidFill>
              </a:rPr>
              <a:t> and </a:t>
            </a:r>
            <a:r>
              <a:rPr lang="en-US" sz="1800" i="1" dirty="0">
                <a:solidFill>
                  <a:schemeClr val="tx1"/>
                </a:solidFill>
              </a:rPr>
              <a:t>Saturn</a:t>
            </a:r>
            <a:r>
              <a:rPr lang="en-US" sz="1800" dirty="0">
                <a:solidFill>
                  <a:schemeClr val="tx1"/>
                </a:solidFill>
              </a:rPr>
              <a:t>, drugstores like </a:t>
            </a:r>
            <a:r>
              <a:rPr lang="en-US" sz="1800" i="1" dirty="0">
                <a:solidFill>
                  <a:schemeClr val="tx1"/>
                </a:solidFill>
              </a:rPr>
              <a:t>dm</a:t>
            </a:r>
            <a:r>
              <a:rPr lang="en-US" sz="1800" dirty="0">
                <a:solidFill>
                  <a:schemeClr val="tx1"/>
                </a:solidFill>
              </a:rPr>
              <a:t>, </a:t>
            </a:r>
            <a:r>
              <a:rPr lang="en-US" sz="1800" i="1" dirty="0">
                <a:solidFill>
                  <a:schemeClr val="tx1"/>
                </a:solidFill>
              </a:rPr>
              <a:t>Müller</a:t>
            </a:r>
            <a:r>
              <a:rPr lang="en-US" sz="1800" dirty="0">
                <a:solidFill>
                  <a:schemeClr val="tx1"/>
                </a:solidFill>
              </a:rPr>
              <a:t>, and </a:t>
            </a:r>
            <a:r>
              <a:rPr lang="en-US" sz="1800" i="1" dirty="0">
                <a:solidFill>
                  <a:schemeClr val="tx1"/>
                </a:solidFill>
              </a:rPr>
              <a:t>Rossmann</a:t>
            </a:r>
            <a:r>
              <a:rPr lang="en-US" sz="1800" dirty="0">
                <a:solidFill>
                  <a:schemeClr val="tx1"/>
                </a:solidFill>
              </a:rPr>
              <a:t>, or supermarkets like </a:t>
            </a:r>
            <a:r>
              <a:rPr lang="en-US" sz="1800" i="1" dirty="0">
                <a:solidFill>
                  <a:schemeClr val="tx1"/>
                </a:solidFill>
              </a:rPr>
              <a:t>Aldi</a:t>
            </a:r>
            <a:r>
              <a:rPr lang="en-US" sz="1800" dirty="0">
                <a:solidFill>
                  <a:schemeClr val="tx1"/>
                </a:solidFill>
              </a:rPr>
              <a:t>. The cost depends on your usage.</a:t>
            </a:r>
            <a:endParaRPr lang="de-DE" sz="1600" dirty="0">
              <a:solidFill>
                <a:schemeClr val="tx1"/>
              </a:solidFill>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B5D162AD-B013-D7F4-65E1-E86F81218EAD}"/>
              </a:ext>
            </a:extLst>
          </p:cNvPr>
          <p:cNvPicPr>
            <a:picLocks noChangeAspect="1"/>
          </p:cNvPicPr>
          <p:nvPr/>
        </p:nvPicPr>
        <p:blipFill>
          <a:blip r:embed="rId2"/>
          <a:srcRect l="28979" t="12081" r="26239" b="10950"/>
          <a:stretch/>
        </p:blipFill>
        <p:spPr>
          <a:xfrm rot="786161">
            <a:off x="9521093" y="771223"/>
            <a:ext cx="1254035" cy="1724298"/>
          </a:xfrm>
          <a:prstGeom prst="rect">
            <a:avLst/>
          </a:prstGeom>
        </p:spPr>
      </p:pic>
      <p:pic>
        <p:nvPicPr>
          <p:cNvPr id="3" name="Grafik 2" descr="Signal Silhouette">
            <a:extLst>
              <a:ext uri="{FF2B5EF4-FFF2-40B4-BE49-F238E27FC236}">
                <a16:creationId xmlns:a16="http://schemas.microsoft.com/office/drawing/2014/main" id="{943018F0-E910-F672-2FCE-3BA8C3D10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54250" y="283991"/>
            <a:ext cx="914400" cy="914400"/>
          </a:xfrm>
          <a:prstGeom prst="rect">
            <a:avLst/>
          </a:prstGeom>
        </p:spPr>
      </p:pic>
      <p:pic>
        <p:nvPicPr>
          <p:cNvPr id="1026" name="Picture 2" descr="Elektronik, Trends &amp; Technik kaufen im Onlineshop | MediaMarkt">
            <a:extLst>
              <a:ext uri="{FF2B5EF4-FFF2-40B4-BE49-F238E27FC236}">
                <a16:creationId xmlns:a16="http://schemas.microsoft.com/office/drawing/2014/main" id="{5BA96F77-6AB3-AF98-EAD5-DD16FE0C2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96" y="4640069"/>
            <a:ext cx="2480389" cy="1302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ektronik, Technik und Trends im Onlineshop | Saturn">
            <a:extLst>
              <a:ext uri="{FF2B5EF4-FFF2-40B4-BE49-F238E27FC236}">
                <a16:creationId xmlns:a16="http://schemas.microsoft.com/office/drawing/2014/main" id="{BB4E713A-E30D-952D-67ED-5397EE141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737" y="4784026"/>
            <a:ext cx="2038350" cy="10701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m Drogeriemarkt | Milaneo Stuttgart">
            <a:extLst>
              <a:ext uri="{FF2B5EF4-FFF2-40B4-BE49-F238E27FC236}">
                <a16:creationId xmlns:a16="http://schemas.microsoft.com/office/drawing/2014/main" id="{5A80C5AC-BDA8-EC8F-C770-5B17604E0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452" y="4813221"/>
            <a:ext cx="1709057" cy="9613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653037-DBE9-FC7A-E5F5-EF7F80F064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5700" y="4813221"/>
            <a:ext cx="1153885" cy="8654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ossmann – Luisencenter Darmstadt">
            <a:extLst>
              <a:ext uri="{FF2B5EF4-FFF2-40B4-BE49-F238E27FC236}">
                <a16:creationId xmlns:a16="http://schemas.microsoft.com/office/drawing/2014/main" id="{1614983A-5756-7E81-E084-9C2B6F84E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75985" y="4796828"/>
            <a:ext cx="1101300" cy="11013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irmenprofil von ALDI International Services SE &amp; Co. oHG auf Digitale Leute">
            <a:extLst>
              <a:ext uri="{FF2B5EF4-FFF2-40B4-BE49-F238E27FC236}">
                <a16:creationId xmlns:a16="http://schemas.microsoft.com/office/drawing/2014/main" id="{F12D31F0-551E-E182-225D-4A725D1263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7166" y="4832600"/>
            <a:ext cx="764284" cy="91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442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a:xfrm>
            <a:off x="719400" y="-139013"/>
            <a:ext cx="10753200" cy="1017917"/>
          </a:xfrm>
        </p:spPr>
        <p:txBody>
          <a:bodyPr/>
          <a:lstStyle/>
          <a:p>
            <a:r>
              <a:rPr lang="de-DE" dirty="0">
                <a:solidFill>
                  <a:srgbClr val="AD007C"/>
                </a:solidFill>
                <a:latin typeface="+mj-lt"/>
              </a:rPr>
              <a:t>Open a </a:t>
            </a:r>
            <a:r>
              <a:rPr lang="de-DE" dirty="0" err="1">
                <a:solidFill>
                  <a:srgbClr val="AD007C"/>
                </a:solidFill>
                <a:latin typeface="+mj-lt"/>
              </a:rPr>
              <a:t>bank</a:t>
            </a:r>
            <a:r>
              <a:rPr lang="de-DE" dirty="0">
                <a:solidFill>
                  <a:srgbClr val="AD007C"/>
                </a:solidFill>
                <a:latin typeface="+mj-lt"/>
              </a:rPr>
              <a:t> </a:t>
            </a:r>
            <a:r>
              <a:rPr lang="de-DE" dirty="0" err="1">
                <a:solidFill>
                  <a:srgbClr val="AD007C"/>
                </a:solidFill>
                <a:latin typeface="+mj-lt"/>
              </a:rPr>
              <a:t>account</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14095"/>
            <a:ext cx="10753200" cy="4890119"/>
          </a:xfrm>
        </p:spPr>
        <p:txBody>
          <a:bodyPr/>
          <a:lstStyle/>
          <a:p>
            <a:r>
              <a:rPr lang="en-US" sz="1800" b="1" dirty="0">
                <a:solidFill>
                  <a:schemeClr val="tx1"/>
                </a:solidFill>
              </a:rPr>
              <a:t>You’ll need to open a bank account if you:</a:t>
            </a:r>
          </a:p>
          <a:p>
            <a:pPr marL="285750" indent="-285750">
              <a:buFontTx/>
              <a:buChar char="-"/>
            </a:pPr>
            <a:r>
              <a:rPr lang="en-US" sz="1800" dirty="0">
                <a:solidFill>
                  <a:schemeClr val="tx1"/>
                </a:solidFill>
              </a:rPr>
              <a:t>plan to stay in Germany for several years</a:t>
            </a:r>
          </a:p>
          <a:p>
            <a:pPr marL="285750" indent="-285750">
              <a:buFontTx/>
              <a:buChar char="-"/>
            </a:pPr>
            <a:r>
              <a:rPr lang="en-US" sz="1800" dirty="0">
                <a:solidFill>
                  <a:schemeClr val="tx1"/>
                </a:solidFill>
              </a:rPr>
              <a:t>need to pay rent for a dorm room – only German bank accounts are accepted there!</a:t>
            </a:r>
          </a:p>
          <a:p>
            <a:pPr marL="285750" indent="-285750">
              <a:buFontTx/>
              <a:buChar char="-"/>
            </a:pPr>
            <a:r>
              <a:rPr lang="en-US" sz="1800" dirty="0">
                <a:solidFill>
                  <a:schemeClr val="tx1"/>
                </a:solidFill>
              </a:rPr>
              <a:t>want to get German health insurance </a:t>
            </a:r>
          </a:p>
          <a:p>
            <a:pPr marL="285750" indent="-285750">
              <a:buFontTx/>
              <a:buChar char="-"/>
            </a:pPr>
            <a:r>
              <a:rPr lang="en-US" sz="1800" dirty="0">
                <a:solidFill>
                  <a:schemeClr val="tx1"/>
                </a:solidFill>
              </a:rPr>
              <a:t>want to work while studying in Germany</a:t>
            </a:r>
          </a:p>
          <a:p>
            <a:pPr marL="285750" indent="-285750">
              <a:buFontTx/>
              <a:buChar char="-"/>
            </a:pPr>
            <a:r>
              <a:rPr lang="en-US" sz="1800" dirty="0">
                <a:solidFill>
                  <a:schemeClr val="tx1"/>
                </a:solidFill>
              </a:rPr>
              <a:t>want to withdraw cash for free in Germany – you’ll need cash from time to time in your daily life!</a:t>
            </a:r>
          </a:p>
          <a:p>
            <a:endParaRPr lang="de-DE" sz="1800" dirty="0">
              <a:solidFill>
                <a:schemeClr val="tx1"/>
              </a:solidFill>
            </a:endParaRPr>
          </a:p>
          <a:p>
            <a:r>
              <a:rPr lang="en-US" sz="1800" dirty="0">
                <a:solidFill>
                  <a:schemeClr val="tx1"/>
                </a:solidFill>
              </a:rPr>
              <a:t>We recommend that you choose a bank with branch offices or ATMs that are easily accessible to </a:t>
            </a:r>
            <a:r>
              <a:rPr lang="en-US" sz="1800" dirty="0" err="1">
                <a:solidFill>
                  <a:schemeClr val="tx1"/>
                </a:solidFill>
              </a:rPr>
              <a:t>you.Most</a:t>
            </a:r>
            <a:r>
              <a:rPr lang="en-US" sz="1800" dirty="0">
                <a:solidFill>
                  <a:schemeClr val="tx1"/>
                </a:solidFill>
              </a:rPr>
              <a:t> international students choose the </a:t>
            </a:r>
            <a:r>
              <a:rPr lang="en-US" sz="1800" i="1" dirty="0" err="1">
                <a:solidFill>
                  <a:schemeClr val="tx1"/>
                </a:solidFill>
              </a:rPr>
              <a:t>Stadtsparkasse</a:t>
            </a:r>
            <a:r>
              <a:rPr lang="en-US" sz="1800" i="1" dirty="0">
                <a:solidFill>
                  <a:schemeClr val="tx1"/>
                </a:solidFill>
              </a:rPr>
              <a:t> Augsburg </a:t>
            </a:r>
            <a:r>
              <a:rPr lang="en-US" sz="1800" dirty="0">
                <a:solidFill>
                  <a:schemeClr val="tx1"/>
                </a:solidFill>
              </a:rPr>
              <a:t>because it has many ATMs located throughout the city.</a:t>
            </a:r>
          </a:p>
          <a:p>
            <a:endParaRPr lang="de-DE" sz="1800" dirty="0">
              <a:solidFill>
                <a:schemeClr val="tx1"/>
              </a:solidFill>
            </a:endParaRPr>
          </a:p>
          <a:p>
            <a:r>
              <a:rPr lang="en-US" sz="1800" spc="-55" dirty="0">
                <a:solidFill>
                  <a:schemeClr val="tx1"/>
                </a:solidFill>
                <a:cs typeface="Arial MT"/>
              </a:rPr>
              <a:t>To open a bank account, make an appointment at a bank branch of your choice, such as </a:t>
            </a:r>
            <a:r>
              <a:rPr lang="en-US" sz="1800" spc="-55" dirty="0" err="1">
                <a:solidFill>
                  <a:schemeClr val="tx1"/>
                </a:solidFill>
                <a:cs typeface="Arial MT"/>
              </a:rPr>
              <a:t>Stadtsparkasse</a:t>
            </a:r>
            <a:r>
              <a:rPr lang="en-US" sz="1800" spc="-55" dirty="0">
                <a:solidFill>
                  <a:schemeClr val="tx1"/>
                </a:solidFill>
                <a:cs typeface="Arial MT"/>
              </a:rPr>
              <a:t> </a:t>
            </a:r>
            <a:r>
              <a:rPr lang="en-US" sz="1800" spc="-55" dirty="0" err="1">
                <a:solidFill>
                  <a:schemeClr val="tx1"/>
                </a:solidFill>
                <a:cs typeface="Arial MT"/>
              </a:rPr>
              <a:t>Univiertel</a:t>
            </a:r>
            <a:r>
              <a:rPr lang="de-DE" sz="1800" spc="-55" dirty="0">
                <a:solidFill>
                  <a:schemeClr val="tx1"/>
                </a:solidFill>
                <a:cs typeface="Arial MT"/>
              </a:rPr>
              <a:t>:</a:t>
            </a:r>
          </a:p>
          <a:p>
            <a:r>
              <a:rPr lang="de-DE" sz="1800" spc="-55" dirty="0" err="1">
                <a:solidFill>
                  <a:schemeClr val="tx1"/>
                </a:solidFill>
                <a:cs typeface="Arial MT"/>
              </a:rPr>
              <a:t>contact</a:t>
            </a:r>
            <a:r>
              <a:rPr lang="de-DE" sz="1800" spc="-55" dirty="0">
                <a:solidFill>
                  <a:schemeClr val="tx1"/>
                </a:solidFill>
                <a:cs typeface="Arial MT"/>
              </a:rPr>
              <a:t>: 0821/32550</a:t>
            </a:r>
          </a:p>
          <a:p>
            <a:r>
              <a:rPr lang="de-DE" sz="1800" spc="-55" dirty="0">
                <a:solidFill>
                  <a:schemeClr val="tx1"/>
                </a:solidFill>
                <a:cs typeface="Arial MT"/>
              </a:rPr>
              <a:t>email </a:t>
            </a:r>
            <a:r>
              <a:rPr lang="de-DE" sz="1800" spc="-55" dirty="0" err="1">
                <a:solidFill>
                  <a:schemeClr val="tx1"/>
                </a:solidFill>
                <a:cs typeface="Arial MT"/>
              </a:rPr>
              <a:t>address</a:t>
            </a:r>
            <a:r>
              <a:rPr lang="de-DE" sz="1800" spc="-55" dirty="0">
                <a:solidFill>
                  <a:schemeClr val="tx1"/>
                </a:solidFill>
                <a:cs typeface="Arial MT"/>
              </a:rPr>
              <a:t>: </a:t>
            </a:r>
            <a:r>
              <a:rPr lang="de-DE" sz="1600" dirty="0">
                <a:hlinkClick r:id="rId3"/>
              </a:rPr>
              <a:t>bc38@sska.de</a:t>
            </a:r>
            <a:endParaRPr lang="de-DE" sz="1600" dirty="0"/>
          </a:p>
          <a:p>
            <a:r>
              <a:rPr lang="de-DE" sz="1800" spc="-55" dirty="0" err="1">
                <a:solidFill>
                  <a:schemeClr val="tx1"/>
                </a:solidFill>
                <a:cs typeface="Arial MT"/>
              </a:rPr>
              <a:t>address</a:t>
            </a:r>
            <a:r>
              <a:rPr lang="de-DE" sz="1800" spc="-55" dirty="0">
                <a:solidFill>
                  <a:schemeClr val="tx1"/>
                </a:solidFill>
                <a:cs typeface="Arial MT"/>
              </a:rPr>
              <a:t>: Hermann-Köhl-Str. 9, 86159 Augsburg</a:t>
            </a:r>
          </a:p>
          <a:p>
            <a:endParaRPr lang="de-DE" sz="1800" spc="-55" dirty="0">
              <a:solidFill>
                <a:schemeClr val="tx1"/>
              </a:solidFill>
              <a:cs typeface="Arial MT"/>
            </a:endParaRPr>
          </a:p>
          <a:p>
            <a:endParaRPr lang="de-DE" sz="1800" spc="-55" dirty="0">
              <a:solidFill>
                <a:schemeClr val="tx1"/>
              </a:solidFill>
              <a:cs typeface="Arial MT"/>
            </a:endParaRPr>
          </a:p>
          <a:p>
            <a:r>
              <a:rPr lang="en-US" sz="1800" spc="-55" dirty="0">
                <a:solidFill>
                  <a:schemeClr val="tx1"/>
                </a:solidFill>
                <a:cs typeface="Arial MT"/>
              </a:rPr>
              <a:t>You can also open an account with an </a:t>
            </a:r>
            <a:r>
              <a:rPr lang="en-US" sz="1800" b="1" spc="-55" dirty="0">
                <a:solidFill>
                  <a:schemeClr val="tx1"/>
                </a:solidFill>
                <a:cs typeface="Arial MT"/>
              </a:rPr>
              <a:t>online bank </a:t>
            </a:r>
            <a:r>
              <a:rPr lang="en-US" sz="1800" spc="-55" dirty="0">
                <a:solidFill>
                  <a:schemeClr val="tx1"/>
                </a:solidFill>
                <a:cs typeface="Arial MT"/>
              </a:rPr>
              <a:t>(e.g., N26)!</a:t>
            </a:r>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92C71248-9DB1-31D1-C1E1-C2C72015BCED}"/>
              </a:ext>
            </a:extLst>
          </p:cNvPr>
          <p:cNvPicPr>
            <a:picLocks noChangeAspect="1"/>
          </p:cNvPicPr>
          <p:nvPr/>
        </p:nvPicPr>
        <p:blipFill>
          <a:blip r:embed="rId4"/>
          <a:stretch>
            <a:fillRect/>
          </a:stretch>
        </p:blipFill>
        <p:spPr>
          <a:xfrm>
            <a:off x="7092645" y="4686894"/>
            <a:ext cx="750119" cy="864616"/>
          </a:xfrm>
          <a:prstGeom prst="rect">
            <a:avLst/>
          </a:prstGeom>
        </p:spPr>
      </p:pic>
      <p:pic>
        <p:nvPicPr>
          <p:cNvPr id="5" name="Grafik 4">
            <a:extLst>
              <a:ext uri="{FF2B5EF4-FFF2-40B4-BE49-F238E27FC236}">
                <a16:creationId xmlns:a16="http://schemas.microsoft.com/office/drawing/2014/main" id="{1F2603BF-33C4-7D00-3244-734688DA9A5D}"/>
              </a:ext>
            </a:extLst>
          </p:cNvPr>
          <p:cNvPicPr>
            <a:picLocks noChangeAspect="1"/>
          </p:cNvPicPr>
          <p:nvPr/>
        </p:nvPicPr>
        <p:blipFill>
          <a:blip r:embed="rId5"/>
          <a:stretch>
            <a:fillRect/>
          </a:stretch>
        </p:blipFill>
        <p:spPr>
          <a:xfrm>
            <a:off x="8083740" y="4750205"/>
            <a:ext cx="2124075" cy="1409700"/>
          </a:xfrm>
          <a:prstGeom prst="rect">
            <a:avLst/>
          </a:prstGeom>
          <a:ln>
            <a:solidFill>
              <a:schemeClr val="accent1">
                <a:alpha val="80000"/>
              </a:schemeClr>
            </a:solidFill>
          </a:ln>
        </p:spPr>
      </p:pic>
      <p:pic>
        <p:nvPicPr>
          <p:cNvPr id="7" name="Grafik 6">
            <a:extLst>
              <a:ext uri="{FF2B5EF4-FFF2-40B4-BE49-F238E27FC236}">
                <a16:creationId xmlns:a16="http://schemas.microsoft.com/office/drawing/2014/main" id="{883E9931-0CFC-1134-C1BB-F72F6C1ADC6A}"/>
              </a:ext>
            </a:extLst>
          </p:cNvPr>
          <p:cNvPicPr>
            <a:picLocks noChangeAspect="1"/>
          </p:cNvPicPr>
          <p:nvPr/>
        </p:nvPicPr>
        <p:blipFill>
          <a:blip r:embed="rId6"/>
          <a:stretch>
            <a:fillRect/>
          </a:stretch>
        </p:blipFill>
        <p:spPr>
          <a:xfrm>
            <a:off x="9505687" y="790317"/>
            <a:ext cx="1966913" cy="916019"/>
          </a:xfrm>
          <a:prstGeom prst="rect">
            <a:avLst/>
          </a:prstGeom>
        </p:spPr>
      </p:pic>
      <p:cxnSp>
        <p:nvCxnSpPr>
          <p:cNvPr id="4" name="Gerade Verbindung mit Pfeil 3">
            <a:extLst>
              <a:ext uri="{FF2B5EF4-FFF2-40B4-BE49-F238E27FC236}">
                <a16:creationId xmlns:a16="http://schemas.microsoft.com/office/drawing/2014/main" id="{02312827-3BDA-9707-1930-5AEB5D878BA0}"/>
              </a:ext>
            </a:extLst>
          </p:cNvPr>
          <p:cNvCxnSpPr>
            <a:cxnSpLocks/>
          </p:cNvCxnSpPr>
          <p:nvPr/>
        </p:nvCxnSpPr>
        <p:spPr>
          <a:xfrm flipH="1">
            <a:off x="10334989" y="4686894"/>
            <a:ext cx="350097" cy="383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11780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Open a </a:t>
            </a:r>
            <a:r>
              <a:rPr lang="de-DE" dirty="0" err="1">
                <a:solidFill>
                  <a:srgbClr val="AD007C"/>
                </a:solidFill>
                <a:latin typeface="+mj-lt"/>
              </a:rPr>
              <a:t>bank</a:t>
            </a:r>
            <a:r>
              <a:rPr lang="de-DE" dirty="0">
                <a:solidFill>
                  <a:srgbClr val="AD007C"/>
                </a:solidFill>
                <a:latin typeface="+mj-lt"/>
              </a:rPr>
              <a:t> </a:t>
            </a:r>
            <a:r>
              <a:rPr lang="de-DE" dirty="0" err="1">
                <a:solidFill>
                  <a:srgbClr val="AD007C"/>
                </a:solidFill>
                <a:latin typeface="+mj-lt"/>
              </a:rPr>
              <a:t>account</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14095"/>
            <a:ext cx="9817971" cy="4890119"/>
          </a:xfrm>
        </p:spPr>
        <p:txBody>
          <a:bodyPr/>
          <a:lstStyle/>
          <a:p>
            <a:r>
              <a:rPr lang="de-DE" sz="1800" b="1" dirty="0" err="1">
                <a:solidFill>
                  <a:schemeClr val="tx1"/>
                </a:solidFill>
              </a:rPr>
              <a:t>Required</a:t>
            </a:r>
            <a:r>
              <a:rPr lang="de-DE" sz="1800" b="1" dirty="0">
                <a:solidFill>
                  <a:schemeClr val="tx1"/>
                </a:solidFill>
              </a:rPr>
              <a:t> </a:t>
            </a:r>
            <a:r>
              <a:rPr lang="de-DE" sz="1800" b="1" dirty="0" err="1">
                <a:solidFill>
                  <a:schemeClr val="tx1"/>
                </a:solidFill>
              </a:rPr>
              <a:t>documents</a:t>
            </a:r>
            <a:r>
              <a:rPr lang="de-DE" sz="1800" b="1" dirty="0">
                <a:solidFill>
                  <a:schemeClr val="tx1"/>
                </a:solidFill>
              </a:rPr>
              <a:t>:</a:t>
            </a:r>
          </a:p>
          <a:p>
            <a:endParaRPr lang="de-DE" sz="1800" b="1" dirty="0">
              <a:solidFill>
                <a:schemeClr val="tx1"/>
              </a:solidFill>
            </a:endParaRPr>
          </a:p>
          <a:p>
            <a:pPr marL="285750" indent="-285750">
              <a:buFont typeface="Wingdings" panose="05000000000000000000" pitchFamily="2" charset="2"/>
              <a:buChar char="§"/>
            </a:pPr>
            <a:r>
              <a:rPr lang="en-US" sz="1800" dirty="0">
                <a:solidFill>
                  <a:schemeClr val="tx1"/>
                </a:solidFill>
              </a:rPr>
              <a:t>German cell phone number (for online banking!)</a:t>
            </a:r>
          </a:p>
          <a:p>
            <a:pPr marL="285750" indent="-285750">
              <a:buFont typeface="Wingdings" panose="05000000000000000000" pitchFamily="2" charset="2"/>
              <a:buChar char="§"/>
            </a:pPr>
            <a:r>
              <a:rPr lang="en-US" sz="1800" dirty="0">
                <a:solidFill>
                  <a:schemeClr val="tx1"/>
                </a:solidFill>
              </a:rPr>
              <a:t>Your full address in Germany (including your apartment number if you live in a dormitory)</a:t>
            </a:r>
          </a:p>
          <a:p>
            <a:pPr marL="285750" indent="-285750">
              <a:buFont typeface="Wingdings" panose="05000000000000000000" pitchFamily="2" charset="2"/>
              <a:buChar char="§"/>
            </a:pPr>
            <a:r>
              <a:rPr lang="en-US" sz="1800" dirty="0">
                <a:solidFill>
                  <a:schemeClr val="tx1"/>
                </a:solidFill>
              </a:rPr>
              <a:t>Your registration confirmation from the city OR your lease agreement</a:t>
            </a:r>
          </a:p>
          <a:p>
            <a:pPr marL="285750" indent="-285750">
              <a:buFont typeface="Wingdings" panose="05000000000000000000" pitchFamily="2" charset="2"/>
              <a:buChar char="§"/>
            </a:pPr>
            <a:r>
              <a:rPr lang="en-US" sz="1800" dirty="0">
                <a:solidFill>
                  <a:schemeClr val="tx1"/>
                </a:solidFill>
              </a:rPr>
              <a:t>Your letter of admission from the university (as proof that you will be a student; in that case, the account is free until you turn 28) or your certificate of enrollment</a:t>
            </a:r>
          </a:p>
          <a:p>
            <a:pPr marL="285750" indent="-285750">
              <a:buFont typeface="Wingdings" panose="05000000000000000000" pitchFamily="2" charset="2"/>
              <a:buChar char="§"/>
            </a:pPr>
            <a:r>
              <a:rPr lang="en-US" sz="1800" dirty="0">
                <a:solidFill>
                  <a:schemeClr val="tx1"/>
                </a:solidFill>
              </a:rPr>
              <a:t>Your tax identification number* from your home country</a:t>
            </a:r>
          </a:p>
          <a:p>
            <a:pPr marL="285750" indent="-285750">
              <a:buFont typeface="Wingdings" panose="05000000000000000000" pitchFamily="2" charset="2"/>
              <a:buChar char="§"/>
            </a:pPr>
            <a:endParaRPr lang="de-DE" sz="1800" dirty="0">
              <a:solidFill>
                <a:schemeClr val="tx1"/>
              </a:solidFill>
            </a:endParaRPr>
          </a:p>
          <a:p>
            <a:pPr marL="285750" indent="-285750">
              <a:buFont typeface="Wingdings" panose="05000000000000000000" pitchFamily="2" charset="2"/>
              <a:buChar char="§"/>
            </a:pPr>
            <a:r>
              <a:rPr lang="en-US" sz="1800" dirty="0">
                <a:solidFill>
                  <a:schemeClr val="tx1"/>
                </a:solidFill>
              </a:rPr>
              <a:t>You will receive your debit card in the mail in about two weeks</a:t>
            </a:r>
          </a:p>
          <a:p>
            <a:pPr marL="285750" indent="-285750">
              <a:buFont typeface="Wingdings" panose="05000000000000000000" pitchFamily="2" charset="2"/>
              <a:buChar char="§"/>
            </a:pPr>
            <a:endParaRPr lang="en-US" sz="1800" dirty="0">
              <a:solidFill>
                <a:schemeClr val="tx1"/>
              </a:solidFill>
            </a:endParaRPr>
          </a:p>
          <a:p>
            <a:pPr marL="285750" indent="-285750">
              <a:buFont typeface="Wingdings" panose="05000000000000000000" pitchFamily="2" charset="2"/>
              <a:buChar char="§"/>
            </a:pPr>
            <a:endParaRPr lang="de-DE" sz="1800" dirty="0">
              <a:solidFill>
                <a:schemeClr val="tx1"/>
              </a:solidFill>
            </a:endParaRPr>
          </a:p>
          <a:p>
            <a:endParaRPr lang="de-DE" sz="1800" dirty="0">
              <a:solidFill>
                <a:schemeClr val="tx1"/>
              </a:solidFill>
            </a:endParaRPr>
          </a:p>
          <a:p>
            <a:r>
              <a:rPr lang="de-DE" sz="1800" dirty="0">
                <a:solidFill>
                  <a:schemeClr val="tx1"/>
                </a:solidFill>
              </a:rPr>
              <a:t>* </a:t>
            </a:r>
            <a:r>
              <a:rPr lang="en-US" sz="1800" dirty="0">
                <a:solidFill>
                  <a:schemeClr val="tx1"/>
                </a:solidFill>
              </a:rPr>
              <a:t>Your tax identification number (TIN) is used to verify your identity. If you do not pay taxes in your home country, you do not need to provide a number. In that case, you will need to sign a form stating that you are not liable for taxes.</a:t>
            </a:r>
            <a:endParaRPr lang="de-DE" sz="1800" dirty="0">
              <a:solidFill>
                <a:schemeClr val="tx1"/>
              </a:solidFill>
            </a:endParaRPr>
          </a:p>
          <a:p>
            <a:pPr marL="285750" indent="-285750">
              <a:buFont typeface="Wingdings" panose="05000000000000000000" pitchFamily="2" charset="2"/>
              <a:buChar char="§"/>
            </a:pPr>
            <a:endParaRPr lang="de-DE" sz="1800" dirty="0">
              <a:solidFill>
                <a:schemeClr val="tx1"/>
              </a:solidFill>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21E8E0E8-DDCA-F368-F5FB-E8E76E0CBB9D}"/>
              </a:ext>
            </a:extLst>
          </p:cNvPr>
          <p:cNvPicPr>
            <a:picLocks noChangeAspect="1"/>
          </p:cNvPicPr>
          <p:nvPr/>
        </p:nvPicPr>
        <p:blipFill>
          <a:blip r:embed="rId3"/>
          <a:srcRect t="7766" b="9809"/>
          <a:stretch/>
        </p:blipFill>
        <p:spPr>
          <a:xfrm>
            <a:off x="7123611" y="3498668"/>
            <a:ext cx="1287224" cy="795745"/>
          </a:xfrm>
          <a:prstGeom prst="rect">
            <a:avLst/>
          </a:prstGeom>
        </p:spPr>
      </p:pic>
    </p:spTree>
    <p:extLst>
      <p:ext uri="{BB962C8B-B14F-4D97-AF65-F5344CB8AC3E}">
        <p14:creationId xmlns:p14="http://schemas.microsoft.com/office/powerpoint/2010/main" val="2449248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Payment Methods in Germany</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935968" y="1726644"/>
            <a:ext cx="8986074" cy="3125487"/>
          </a:xfrm>
        </p:spPr>
        <p:txBody>
          <a:bodyPr/>
          <a:lstStyle/>
          <a:p>
            <a:pPr marL="342900" indent="-342900">
              <a:buFont typeface="+mj-lt"/>
              <a:buAutoNum type="arabicPeriod"/>
            </a:pPr>
            <a:r>
              <a:rPr lang="en-US" sz="1600" dirty="0">
                <a:solidFill>
                  <a:schemeClr val="tx1"/>
                </a:solidFill>
              </a:rPr>
              <a:t>Debit card or credit card (widely used in everyday life)</a:t>
            </a:r>
          </a:p>
          <a:p>
            <a:pPr marL="342900" indent="-342900">
              <a:buFont typeface="+mj-lt"/>
              <a:buAutoNum type="arabicPeriod"/>
            </a:pPr>
            <a:endParaRPr lang="de-DE" sz="1600" b="1" dirty="0">
              <a:solidFill>
                <a:schemeClr val="tx1"/>
              </a:solidFill>
            </a:endParaRPr>
          </a:p>
          <a:p>
            <a:pPr marL="342900" indent="-342900">
              <a:buFont typeface="+mj-lt"/>
              <a:buAutoNum type="arabicPeriod"/>
            </a:pPr>
            <a:r>
              <a:rPr lang="en-US" sz="1600" b="1" dirty="0">
                <a:solidFill>
                  <a:schemeClr val="tx1"/>
                </a:solidFill>
              </a:rPr>
              <a:t>Often also in cash </a:t>
            </a:r>
            <a:r>
              <a:rPr lang="en-US" sz="1600" dirty="0">
                <a:solidFill>
                  <a:schemeClr val="tx1"/>
                </a:solidFill>
              </a:rPr>
              <a:t>(especially for smaller amounts)</a:t>
            </a:r>
          </a:p>
          <a:p>
            <a:pPr marL="342900" indent="-342900">
              <a:buFont typeface="+mj-lt"/>
              <a:buAutoNum type="arabicPeriod"/>
            </a:pPr>
            <a:endParaRPr lang="de-DE" sz="1600" dirty="0">
              <a:solidFill>
                <a:schemeClr val="tx1"/>
              </a:solidFill>
            </a:endParaRPr>
          </a:p>
          <a:p>
            <a:pPr marL="342900" indent="-342900">
              <a:buFont typeface="+mj-lt"/>
              <a:buAutoNum type="arabicPeriod"/>
            </a:pPr>
            <a:r>
              <a:rPr lang="en-US" sz="1600" dirty="0">
                <a:solidFill>
                  <a:schemeClr val="tx1"/>
                </a:solidFill>
              </a:rPr>
              <a:t>Bank transfer (= “</a:t>
            </a:r>
            <a:r>
              <a:rPr lang="en-US" sz="1600" dirty="0" err="1">
                <a:solidFill>
                  <a:schemeClr val="tx1"/>
                </a:solidFill>
              </a:rPr>
              <a:t>Überweisung</a:t>
            </a:r>
            <a:r>
              <a:rPr lang="en-US" sz="1600" dirty="0">
                <a:solidFill>
                  <a:schemeClr val="tx1"/>
                </a:solidFill>
              </a:rPr>
              <a:t>”) (cashless transfer from one's own account to another—e.g., via online banking)</a:t>
            </a:r>
          </a:p>
          <a:p>
            <a:pPr marL="342900" indent="-342900">
              <a:buFont typeface="+mj-lt"/>
              <a:buAutoNum type="arabicPeriod"/>
            </a:pPr>
            <a:endParaRPr lang="en-US" sz="1600" dirty="0">
              <a:solidFill>
                <a:schemeClr val="tx1"/>
              </a:solidFill>
            </a:endParaRPr>
          </a:p>
          <a:p>
            <a:pPr marL="342900" indent="-342900">
              <a:buFont typeface="+mj-lt"/>
              <a:buAutoNum type="arabicPeriod"/>
            </a:pPr>
            <a:r>
              <a:rPr lang="en-US" sz="1600" dirty="0">
                <a:solidFill>
                  <a:schemeClr val="tx1"/>
                </a:solidFill>
              </a:rPr>
              <a:t>Direct debit authorization (=“</a:t>
            </a:r>
            <a:r>
              <a:rPr lang="en-US" sz="1600" dirty="0" err="1">
                <a:solidFill>
                  <a:schemeClr val="tx1"/>
                </a:solidFill>
              </a:rPr>
              <a:t>Einzugsermächtigung</a:t>
            </a:r>
            <a:r>
              <a:rPr lang="en-US" sz="1600" dirty="0">
                <a:solidFill>
                  <a:schemeClr val="tx1"/>
                </a:solidFill>
              </a:rPr>
              <a:t>” or “</a:t>
            </a:r>
            <a:r>
              <a:rPr lang="en-US" sz="1600" dirty="0" err="1">
                <a:solidFill>
                  <a:schemeClr val="tx1"/>
                </a:solidFill>
              </a:rPr>
              <a:t>Lastschrift</a:t>
            </a:r>
            <a:r>
              <a:rPr lang="en-US" sz="1600" dirty="0">
                <a:solidFill>
                  <a:schemeClr val="tx1"/>
                </a:solidFill>
              </a:rPr>
              <a:t>”) </a:t>
            </a:r>
            <a:r>
              <a:rPr lang="en-US" sz="1600" dirty="0">
                <a:solidFill>
                  <a:schemeClr val="tx1"/>
                </a:solidFill>
                <a:sym typeface="Wingdings" panose="05000000000000000000" pitchFamily="2" charset="2"/>
              </a:rPr>
              <a:t></a:t>
            </a:r>
            <a:r>
              <a:rPr lang="en-US" sz="1600" dirty="0">
                <a:solidFill>
                  <a:schemeClr val="tx1"/>
                </a:solidFill>
              </a:rPr>
              <a:t> automatic deduction from your account, e.g., rent, phone bill, health insurance</a:t>
            </a:r>
          </a:p>
          <a:p>
            <a:pPr marL="342900" indent="-342900">
              <a:buFont typeface="+mj-lt"/>
              <a:buAutoNum type="arabicPeriod"/>
            </a:pPr>
            <a:endParaRPr lang="de-DE" sz="1600" dirty="0">
              <a:solidFill>
                <a:schemeClr val="tx1"/>
              </a:solidFill>
            </a:endParaRPr>
          </a:p>
          <a:p>
            <a:pPr marL="342900" indent="-342900">
              <a:buFont typeface="+mj-lt"/>
              <a:buAutoNum type="arabicPeriod"/>
            </a:pPr>
            <a:r>
              <a:rPr lang="en-US" sz="1600" dirty="0">
                <a:solidFill>
                  <a:schemeClr val="tx1"/>
                </a:solidFill>
              </a:rPr>
              <a:t>Recurring payment (= “</a:t>
            </a:r>
            <a:r>
              <a:rPr lang="en-US" sz="1600" dirty="0" err="1">
                <a:solidFill>
                  <a:schemeClr val="tx1"/>
                </a:solidFill>
              </a:rPr>
              <a:t>Dauerauftrag</a:t>
            </a:r>
            <a:r>
              <a:rPr lang="en-US" sz="1600" dirty="0">
                <a:solidFill>
                  <a:schemeClr val="tx1"/>
                </a:solidFill>
              </a:rPr>
              <a:t>”) </a:t>
            </a:r>
            <a:r>
              <a:rPr lang="en-US" sz="1600" dirty="0">
                <a:solidFill>
                  <a:schemeClr val="tx1"/>
                </a:solidFill>
                <a:sym typeface="Wingdings" panose="05000000000000000000" pitchFamily="2" charset="2"/>
              </a:rPr>
              <a:t></a:t>
            </a:r>
            <a:r>
              <a:rPr lang="en-US" sz="1600" dirty="0">
                <a:solidFill>
                  <a:schemeClr val="tx1"/>
                </a:solidFill>
              </a:rPr>
              <a:t> the bank is instructed to transfer a specific amount to the same recipient on a regular basis</a:t>
            </a:r>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3EFD1CA7-92AC-BDA7-D960-809437A2E76B}"/>
              </a:ext>
            </a:extLst>
          </p:cNvPr>
          <p:cNvPicPr>
            <a:picLocks noChangeAspect="1"/>
          </p:cNvPicPr>
          <p:nvPr/>
        </p:nvPicPr>
        <p:blipFill>
          <a:blip r:embed="rId3"/>
          <a:srcRect l="4529" t="7500" r="4314" b="13095"/>
          <a:stretch/>
        </p:blipFill>
        <p:spPr>
          <a:xfrm>
            <a:off x="5198759" y="4812206"/>
            <a:ext cx="1794482" cy="1688187"/>
          </a:xfrm>
          <a:prstGeom prst="rect">
            <a:avLst/>
          </a:prstGeom>
        </p:spPr>
      </p:pic>
    </p:spTree>
    <p:extLst>
      <p:ext uri="{BB962C8B-B14F-4D97-AF65-F5344CB8AC3E}">
        <p14:creationId xmlns:p14="http://schemas.microsoft.com/office/powerpoint/2010/main" val="2136983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Calibri" panose="020F0502020204030204" pitchFamily="34" charset="0"/>
                <a:cs typeface="Calibri" panose="020F0502020204030204" pitchFamily="34" charset="0"/>
              </a:rPr>
              <a:t>Get</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health</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insurance</a:t>
            </a:r>
            <a:r>
              <a:rPr lang="de-DE" dirty="0">
                <a:solidFill>
                  <a:srgbClr val="AD007C"/>
                </a:solidFill>
                <a:latin typeface="Calibri" panose="020F0502020204030204" pitchFamily="34" charset="0"/>
                <a:cs typeface="Calibri" panose="020F0502020204030204" pitchFamily="34" charset="0"/>
              </a:rPr>
              <a:t> </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414428"/>
            <a:ext cx="10453926" cy="4489066"/>
          </a:xfrm>
        </p:spPr>
        <p:txBody>
          <a:bodyPr/>
          <a:lstStyle/>
          <a:p>
            <a:r>
              <a:rPr lang="en-US" sz="1600" dirty="0">
                <a:solidFill>
                  <a:schemeClr val="tx1"/>
                </a:solidFill>
                <a:latin typeface="Calibri" panose="020F0502020204030204" pitchFamily="34" charset="0"/>
                <a:cs typeface="Calibri" panose="020F0502020204030204" pitchFamily="34" charset="0"/>
              </a:rPr>
              <a:t>Valid health insurance is required for enrollment!</a:t>
            </a:r>
          </a:p>
          <a:p>
            <a:endParaRPr lang="en-US"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r>
              <a:rPr lang="en-US" sz="1600" b="1" dirty="0">
                <a:solidFill>
                  <a:schemeClr val="tx1"/>
                </a:solidFill>
                <a:latin typeface="Calibri" panose="020F0502020204030204" pitchFamily="34" charset="0"/>
                <a:cs typeface="Calibri" panose="020F0502020204030204" pitchFamily="34" charset="0"/>
              </a:rPr>
              <a:t>For EU citizens: </a:t>
            </a:r>
          </a:p>
          <a:p>
            <a:pPr marL="285750" indent="-285750">
              <a:buFontTx/>
              <a:buChar char="-"/>
            </a:pPr>
            <a:r>
              <a:rPr lang="en-US" sz="1600" dirty="0">
                <a:solidFill>
                  <a:schemeClr val="tx1"/>
                </a:solidFill>
                <a:latin typeface="Calibri" panose="020F0502020204030204" pitchFamily="34" charset="0"/>
                <a:cs typeface="Calibri" panose="020F0502020204030204" pitchFamily="34" charset="0"/>
              </a:rPr>
              <a:t>Health insurance from your home country is sufficient—you need a valid EHIC card!</a:t>
            </a:r>
          </a:p>
          <a:p>
            <a:pPr marL="285750" indent="-285750">
              <a:buFontTx/>
              <a:buChar char="-"/>
            </a:pPr>
            <a:r>
              <a:rPr lang="en-US" sz="1600" dirty="0">
                <a:solidFill>
                  <a:schemeClr val="tx1"/>
                </a:solidFill>
                <a:latin typeface="Calibri" panose="020F0502020204030204" pitchFamily="34" charset="0"/>
                <a:cs typeface="Calibri" panose="020F0502020204030204" pitchFamily="34" charset="0"/>
              </a:rPr>
              <a:t>Required for enrollment: “Insurance Certificate for Enrollment.” This can be obtained from a German public health insurance provider by presenting your EHIC card</a:t>
            </a:r>
          </a:p>
          <a:p>
            <a:pPr marL="285750" indent="-285750">
              <a:buFontTx/>
              <a:buChar char="-"/>
            </a:pPr>
            <a:endParaRPr lang="de-DE" sz="1600" dirty="0">
              <a:solidFill>
                <a:schemeClr val="tx1"/>
              </a:solidFill>
              <a:latin typeface="Calibri" panose="020F0502020204030204" pitchFamily="34" charset="0"/>
              <a:cs typeface="Calibri" panose="020F0502020204030204" pitchFamily="34" charset="0"/>
            </a:endParaRPr>
          </a:p>
          <a:p>
            <a:r>
              <a:rPr lang="de-DE" sz="1600" b="1" dirty="0" err="1">
                <a:solidFill>
                  <a:schemeClr val="tx1"/>
                </a:solidFill>
                <a:latin typeface="Calibri" panose="020F0502020204030204" pitchFamily="34" charset="0"/>
                <a:cs typeface="Calibri" panose="020F0502020204030204" pitchFamily="34" charset="0"/>
              </a:rPr>
              <a:t>Please</a:t>
            </a:r>
            <a:r>
              <a:rPr lang="de-DE" sz="1600" b="1" dirty="0">
                <a:solidFill>
                  <a:schemeClr val="tx1"/>
                </a:solidFill>
                <a:latin typeface="Calibri" panose="020F0502020204030204" pitchFamily="34" charset="0"/>
                <a:cs typeface="Calibri" panose="020F0502020204030204" pitchFamily="34" charset="0"/>
              </a:rPr>
              <a:t> </a:t>
            </a:r>
            <a:r>
              <a:rPr lang="de-DE" sz="1600" b="1" dirty="0" err="1">
                <a:solidFill>
                  <a:schemeClr val="tx1"/>
                </a:solidFill>
                <a:latin typeface="Calibri" panose="020F0502020204030204" pitchFamily="34" charset="0"/>
                <a:cs typeface="Calibri" panose="020F0502020204030204" pitchFamily="34" charset="0"/>
              </a:rPr>
              <a:t>note</a:t>
            </a:r>
            <a:r>
              <a:rPr lang="de-DE" sz="1600" b="1" dirty="0">
                <a:solidFill>
                  <a:schemeClr val="tx1"/>
                </a:solidFill>
                <a:latin typeface="Calibri" panose="020F0502020204030204" pitchFamily="34" charset="0"/>
                <a:cs typeface="Calibri" panose="020F0502020204030204" pitchFamily="34" charset="0"/>
              </a:rPr>
              <a:t>:</a:t>
            </a:r>
          </a:p>
          <a:p>
            <a:pPr marL="285750" indent="-285750">
              <a:buFontTx/>
              <a:buChar char="-"/>
            </a:pPr>
            <a:r>
              <a:rPr lang="en-US" sz="1600" dirty="0">
                <a:solidFill>
                  <a:schemeClr val="tx1"/>
                </a:solidFill>
                <a:latin typeface="Calibri" panose="020F0502020204030204" pitchFamily="34" charset="0"/>
                <a:cs typeface="Calibri" panose="020F0502020204030204" pitchFamily="34" charset="0"/>
              </a:rPr>
              <a:t>Your existing international health insurance must be renewed.</a:t>
            </a:r>
          </a:p>
          <a:p>
            <a:pPr marL="285750" indent="-285750">
              <a:buFontTx/>
              <a:buChar char="-"/>
            </a:pPr>
            <a:r>
              <a:rPr lang="en-US" sz="1600" dirty="0">
                <a:solidFill>
                  <a:schemeClr val="tx1"/>
                </a:solidFill>
                <a:latin typeface="Calibri" panose="020F0502020204030204" pitchFamily="34" charset="0"/>
                <a:cs typeface="Calibri" panose="020F0502020204030204" pitchFamily="34" charset="0"/>
              </a:rPr>
              <a:t>Your international health insurance will only cover the costs it would cover in your home country. Any additional costs must be paid out of pocket.</a:t>
            </a:r>
          </a:p>
          <a:p>
            <a:pPr marL="285750" indent="-285750">
              <a:buFontTx/>
              <a:buChar char="-"/>
            </a:pPr>
            <a:r>
              <a:rPr lang="en-US" sz="1600" dirty="0">
                <a:solidFill>
                  <a:schemeClr val="tx1"/>
                </a:solidFill>
                <a:latin typeface="Calibri" panose="020F0502020204030204" pitchFamily="34" charset="0"/>
                <a:cs typeface="Calibri" panose="020F0502020204030204" pitchFamily="34" charset="0"/>
              </a:rPr>
              <a:t>You may need German health insurance if you plan to work in Germany.</a:t>
            </a:r>
            <a:endParaRPr lang="de-DE" sz="1600" dirty="0">
              <a:solidFill>
                <a:schemeClr val="tx1"/>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1706677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Calibri" panose="020F0502020204030204" pitchFamily="34" charset="0"/>
                <a:cs typeface="Calibri" panose="020F0502020204030204" pitchFamily="34" charset="0"/>
              </a:rPr>
              <a:t>Get</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health</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insurance</a:t>
            </a:r>
            <a:r>
              <a:rPr lang="de-DE" dirty="0">
                <a:solidFill>
                  <a:srgbClr val="AD007C"/>
                </a:solidFill>
                <a:latin typeface="Calibri" panose="020F0502020204030204" pitchFamily="34" charset="0"/>
                <a:cs typeface="Calibri" panose="020F0502020204030204" pitchFamily="34" charset="0"/>
              </a:rPr>
              <a:t> </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453926" cy="4990382"/>
          </a:xfrm>
        </p:spPr>
        <p:txBody>
          <a:bodyPr/>
          <a:lstStyle/>
          <a:p>
            <a:r>
              <a:rPr lang="en-US" sz="1600" dirty="0">
                <a:solidFill>
                  <a:schemeClr val="tx1"/>
                </a:solidFill>
                <a:latin typeface="Calibri" panose="020F0502020204030204" pitchFamily="34" charset="0"/>
                <a:cs typeface="Calibri" panose="020F0502020204030204" pitchFamily="34" charset="0"/>
              </a:rPr>
              <a:t>In Germany, a distinction is made between </a:t>
            </a:r>
            <a:r>
              <a:rPr lang="en-US" sz="1600" b="1" dirty="0">
                <a:solidFill>
                  <a:schemeClr val="tx1"/>
                </a:solidFill>
                <a:latin typeface="Calibri" panose="020F0502020204030204" pitchFamily="34" charset="0"/>
                <a:cs typeface="Calibri" panose="020F0502020204030204" pitchFamily="34" charset="0"/>
              </a:rPr>
              <a:t>private </a:t>
            </a:r>
            <a:r>
              <a:rPr lang="en-US" sz="1600" dirty="0">
                <a:solidFill>
                  <a:schemeClr val="tx1"/>
                </a:solidFill>
                <a:latin typeface="Calibri" panose="020F0502020204030204" pitchFamily="34" charset="0"/>
                <a:cs typeface="Calibri" panose="020F0502020204030204" pitchFamily="34" charset="0"/>
              </a:rPr>
              <a:t>and </a:t>
            </a:r>
            <a:r>
              <a:rPr lang="en-US" sz="1600" b="1" dirty="0">
                <a:solidFill>
                  <a:schemeClr val="tx1"/>
                </a:solidFill>
                <a:latin typeface="Calibri" panose="020F0502020204030204" pitchFamily="34" charset="0"/>
                <a:cs typeface="Calibri" panose="020F0502020204030204" pitchFamily="34" charset="0"/>
              </a:rPr>
              <a:t>public</a:t>
            </a:r>
            <a:r>
              <a:rPr lang="en-US" sz="1600" dirty="0">
                <a:solidFill>
                  <a:schemeClr val="tx1"/>
                </a:solidFill>
                <a:latin typeface="Calibri" panose="020F0502020204030204" pitchFamily="34" charset="0"/>
                <a:cs typeface="Calibri" panose="020F0502020204030204" pitchFamily="34" charset="0"/>
              </a:rPr>
              <a:t> health insurance:</a:t>
            </a:r>
          </a:p>
          <a:p>
            <a:endParaRPr lang="de-DE"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latin typeface="Calibri" panose="020F0502020204030204" pitchFamily="34" charset="0"/>
                <a:cs typeface="Calibri" panose="020F0502020204030204" pitchFamily="34" charset="0"/>
              </a:rPr>
              <a:t>Public </a:t>
            </a:r>
            <a:r>
              <a:rPr lang="de-DE" sz="1600" b="1" dirty="0" err="1">
                <a:solidFill>
                  <a:schemeClr val="tx1"/>
                </a:solidFill>
                <a:latin typeface="Calibri" panose="020F0502020204030204" pitchFamily="34" charset="0"/>
                <a:cs typeface="Calibri" panose="020F0502020204030204" pitchFamily="34" charset="0"/>
              </a:rPr>
              <a:t>health</a:t>
            </a:r>
            <a:r>
              <a:rPr lang="de-DE" sz="1600" b="1" dirty="0">
                <a:solidFill>
                  <a:schemeClr val="tx1"/>
                </a:solidFill>
                <a:latin typeface="Calibri" panose="020F0502020204030204" pitchFamily="34" charset="0"/>
                <a:cs typeface="Calibri" panose="020F0502020204030204" pitchFamily="34" charset="0"/>
              </a:rPr>
              <a:t> </a:t>
            </a:r>
            <a:r>
              <a:rPr lang="de-DE" sz="1600" b="1" dirty="0" err="1">
                <a:solidFill>
                  <a:schemeClr val="tx1"/>
                </a:solidFill>
                <a:latin typeface="Calibri" panose="020F0502020204030204" pitchFamily="34" charset="0"/>
                <a:cs typeface="Calibri" panose="020F0502020204030204" pitchFamily="34" charset="0"/>
              </a:rPr>
              <a:t>insurance</a:t>
            </a:r>
            <a:r>
              <a:rPr lang="de-DE" sz="1600" b="1" dirty="0">
                <a:solidFill>
                  <a:schemeClr val="tx1"/>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Available only to students under 30 years of age</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Excellent insurance coverage</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No issues with the immigration office accepting the insurance</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Cost: approx. €145 per month</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All public health insurance plans offer roughly the same benefits</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You can find an overview of all public health insurance plans here: </a:t>
            </a:r>
            <a:r>
              <a:rPr lang="en-US" sz="1600" dirty="0">
                <a:solidFill>
                  <a:schemeClr val="tx1"/>
                </a:solidFill>
                <a:latin typeface="Calibri" panose="020F0502020204030204" pitchFamily="34" charset="0"/>
                <a:cs typeface="Calibri" panose="020F0502020204030204" pitchFamily="34" charset="0"/>
                <a:hlinkClick r:id="rId3"/>
              </a:rPr>
              <a:t>https://www.gesetzlichekrankenkassen.de/kassen/kassen.html</a:t>
            </a:r>
            <a:r>
              <a:rPr lang="en-US" sz="1600" dirty="0">
                <a:solidFill>
                  <a:schemeClr val="tx1"/>
                </a:solidFill>
                <a:latin typeface="Calibri" panose="020F0502020204030204" pitchFamily="34" charset="0"/>
                <a:cs typeface="Calibri" panose="020F0502020204030204" pitchFamily="34" charset="0"/>
              </a:rPr>
              <a:t> </a:t>
            </a:r>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latin typeface="Calibri" panose="020F0502020204030204" pitchFamily="34" charset="0"/>
                <a:cs typeface="Calibri" panose="020F0502020204030204" pitchFamily="34" charset="0"/>
              </a:rPr>
              <a:t>Private </a:t>
            </a:r>
            <a:r>
              <a:rPr lang="de-DE" sz="1600" b="1" dirty="0" err="1">
                <a:solidFill>
                  <a:schemeClr val="tx1"/>
                </a:solidFill>
                <a:latin typeface="Calibri" panose="020F0502020204030204" pitchFamily="34" charset="0"/>
                <a:cs typeface="Calibri" panose="020F0502020204030204" pitchFamily="34" charset="0"/>
              </a:rPr>
              <a:t>health</a:t>
            </a:r>
            <a:r>
              <a:rPr lang="de-DE" sz="1600" b="1" dirty="0">
                <a:solidFill>
                  <a:schemeClr val="tx1"/>
                </a:solidFill>
                <a:latin typeface="Calibri" panose="020F0502020204030204" pitchFamily="34" charset="0"/>
                <a:cs typeface="Calibri" panose="020F0502020204030204" pitchFamily="34" charset="0"/>
              </a:rPr>
              <a:t> </a:t>
            </a:r>
            <a:r>
              <a:rPr lang="de-DE" sz="1600" b="1" dirty="0" err="1">
                <a:solidFill>
                  <a:schemeClr val="tx1"/>
                </a:solidFill>
                <a:latin typeface="Calibri" panose="020F0502020204030204" pitchFamily="34" charset="0"/>
                <a:cs typeface="Calibri" panose="020F0502020204030204" pitchFamily="34" charset="0"/>
              </a:rPr>
              <a:t>insurance</a:t>
            </a:r>
            <a:r>
              <a:rPr lang="de-DE" sz="1600" b="1" dirty="0">
                <a:solidFill>
                  <a:schemeClr val="tx1"/>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For students over 30</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More affordable, but with fewer benefits than public health insurance</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You must pay for treatment out of pocket first and will then be reimbursed</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Monthly payments increase with age</a:t>
            </a:r>
          </a:p>
          <a:p>
            <a:pPr marL="285750" indent="-285750">
              <a:buFont typeface="Wingdings" panose="05000000000000000000" pitchFamily="2" charset="2"/>
              <a:buChar char="§"/>
            </a:pPr>
            <a:r>
              <a:rPr lang="en-US" sz="1600" b="1" dirty="0">
                <a:solidFill>
                  <a:schemeClr val="tx1"/>
                </a:solidFill>
                <a:latin typeface="Calibri" panose="020F0502020204030204" pitchFamily="34" charset="0"/>
                <a:cs typeface="Calibri" panose="020F0502020204030204" pitchFamily="34" charset="0"/>
              </a:rPr>
              <a:t>You cannot switch to public health insurance retroactively while you are a student</a:t>
            </a:r>
            <a:r>
              <a:rPr lang="en-US" sz="1600" dirty="0">
                <a:solidFill>
                  <a:schemeClr val="tx1"/>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Examples: </a:t>
            </a:r>
            <a:r>
              <a:rPr lang="en-US" sz="1600" i="1" dirty="0">
                <a:solidFill>
                  <a:schemeClr val="tx1"/>
                </a:solidFill>
                <a:latin typeface="Calibri" panose="020F0502020204030204" pitchFamily="34" charset="0"/>
                <a:cs typeface="Calibri" panose="020F0502020204030204" pitchFamily="34" charset="0"/>
              </a:rPr>
              <a:t>MAWISTA</a:t>
            </a:r>
            <a:r>
              <a:rPr lang="en-US" sz="1600" dirty="0">
                <a:solidFill>
                  <a:schemeClr val="tx1"/>
                </a:solidFill>
                <a:latin typeface="Calibri" panose="020F0502020204030204" pitchFamily="34" charset="0"/>
                <a:cs typeface="Calibri" panose="020F0502020204030204" pitchFamily="34" charset="0"/>
              </a:rPr>
              <a:t>, </a:t>
            </a:r>
            <a:r>
              <a:rPr lang="en-US" sz="1600" i="1" dirty="0">
                <a:solidFill>
                  <a:schemeClr val="tx1"/>
                </a:solidFill>
                <a:latin typeface="Calibri" panose="020F0502020204030204" pitchFamily="34" charset="0"/>
                <a:cs typeface="Calibri" panose="020F0502020204030204" pitchFamily="34" charset="0"/>
              </a:rPr>
              <a:t>care concept</a:t>
            </a:r>
            <a:endParaRPr lang="de-DE" sz="1600" i="1"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3286934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Calibri" panose="020F0502020204030204" pitchFamily="34" charset="0"/>
                <a:cs typeface="Calibri" panose="020F0502020204030204" pitchFamily="34" charset="0"/>
              </a:rPr>
              <a:t>Get</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health</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insurance</a:t>
            </a:r>
            <a:r>
              <a:rPr lang="de-DE" dirty="0">
                <a:solidFill>
                  <a:srgbClr val="AD007C"/>
                </a:solidFill>
                <a:latin typeface="Calibri" panose="020F0502020204030204" pitchFamily="34" charset="0"/>
                <a:cs typeface="Calibri" panose="020F0502020204030204" pitchFamily="34" charset="0"/>
              </a:rPr>
              <a:t> </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453926" cy="5112104"/>
          </a:xfrm>
        </p:spPr>
        <p:txBody>
          <a:bodyPr/>
          <a:lstStyle/>
          <a:p>
            <a:endParaRPr lang="de-DE" sz="1600" dirty="0">
              <a:solidFill>
                <a:schemeClr val="tx1"/>
              </a:solidFill>
              <a:latin typeface="Calibri" panose="020F0502020204030204" pitchFamily="34" charset="0"/>
              <a:cs typeface="Calibri" panose="020F0502020204030204" pitchFamily="34" charset="0"/>
            </a:endParaRPr>
          </a:p>
          <a:p>
            <a:r>
              <a:rPr lang="en-US" sz="1600" b="1" dirty="0">
                <a:solidFill>
                  <a:schemeClr val="tx1"/>
                </a:solidFill>
                <a:latin typeface="Calibri" panose="020F0502020204030204" pitchFamily="34" charset="0"/>
                <a:cs typeface="Calibri" panose="020F0502020204030204" pitchFamily="34" charset="0"/>
              </a:rPr>
              <a:t>If you're unsure which insurance plan to choose, consider the following:</a:t>
            </a:r>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Does the insurance company have an office in Augsburg? </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If so, where exactly? </a:t>
            </a:r>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Is there a specific contact person for students?</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Make an appointment and get some advice!</a:t>
            </a:r>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r>
              <a:rPr lang="en-US" sz="1600" b="1" dirty="0">
                <a:solidFill>
                  <a:schemeClr val="tx1"/>
                </a:solidFill>
                <a:latin typeface="Calibri" panose="020F0502020204030204" pitchFamily="34" charset="0"/>
                <a:cs typeface="Calibri" panose="020F0502020204030204" pitchFamily="34" charset="0"/>
              </a:rPr>
              <a:t>If you have any questions:</a:t>
            </a:r>
          </a:p>
          <a:p>
            <a:r>
              <a:rPr lang="de-DE" sz="1600" dirty="0">
                <a:solidFill>
                  <a:schemeClr val="tx1"/>
                </a:solidFill>
                <a:latin typeface="Calibri" panose="020F0502020204030204" pitchFamily="34" charset="0"/>
                <a:cs typeface="Calibri" panose="020F0502020204030204" pitchFamily="34" charset="0"/>
              </a:rPr>
              <a:t>Techniker Krankenversicherung (TK):  Herr Georg Schöllhorn</a:t>
            </a:r>
          </a:p>
          <a:p>
            <a:r>
              <a:rPr lang="de-DE" sz="1600" dirty="0">
                <a:solidFill>
                  <a:schemeClr val="tx1"/>
                </a:solidFill>
                <a:latin typeface="Calibri" panose="020F0502020204030204" pitchFamily="34" charset="0"/>
                <a:cs typeface="Calibri" panose="020F0502020204030204" pitchFamily="34" charset="0"/>
              </a:rPr>
              <a:t>	georg.schoellhorn@tk.de</a:t>
            </a:r>
          </a:p>
          <a:p>
            <a:r>
              <a:rPr lang="de-DE" sz="1600" dirty="0">
                <a:solidFill>
                  <a:schemeClr val="tx1"/>
                </a:solidFill>
                <a:latin typeface="Calibri" panose="020F0502020204030204" pitchFamily="34" charset="0"/>
                <a:cs typeface="Calibri" panose="020F0502020204030204" pitchFamily="34" charset="0"/>
              </a:rPr>
              <a:t>	Telefon +49 (0)175 - 722 51 72</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AOK Augsburg:</a:t>
            </a:r>
          </a:p>
          <a:p>
            <a:r>
              <a:rPr lang="de-DE" sz="1600" dirty="0">
                <a:solidFill>
                  <a:schemeClr val="tx1"/>
                </a:solidFill>
                <a:latin typeface="Calibri" panose="020F0502020204030204" pitchFamily="34" charset="0"/>
                <a:cs typeface="Calibri" panose="020F0502020204030204" pitchFamily="34" charset="0"/>
              </a:rPr>
              <a:t>	augsburg.team41@service.by.aok.de</a:t>
            </a:r>
          </a:p>
          <a:p>
            <a:r>
              <a:rPr lang="de-DE" sz="1600" dirty="0">
                <a:solidFill>
                  <a:schemeClr val="tx1"/>
                </a:solidFill>
                <a:latin typeface="Calibri" panose="020F0502020204030204" pitchFamily="34" charset="0"/>
                <a:cs typeface="Calibri" panose="020F0502020204030204" pitchFamily="34" charset="0"/>
              </a:rPr>
              <a:t>	Telefon +49-821 321-0</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Barmer: Frau Ngoc </a:t>
            </a:r>
            <a:r>
              <a:rPr lang="de-DE" sz="1600" dirty="0" err="1">
                <a:solidFill>
                  <a:schemeClr val="tx1"/>
                </a:solidFill>
                <a:latin typeface="Calibri" panose="020F0502020204030204" pitchFamily="34" charset="0"/>
                <a:cs typeface="Calibri" panose="020F0502020204030204" pitchFamily="34" charset="0"/>
              </a:rPr>
              <a:t>Oanh</a:t>
            </a:r>
            <a:r>
              <a:rPr lang="de-DE" sz="1600" dirty="0">
                <a:solidFill>
                  <a:schemeClr val="tx1"/>
                </a:solidFill>
                <a:latin typeface="Calibri" panose="020F0502020204030204" pitchFamily="34" charset="0"/>
                <a:cs typeface="Calibri" panose="020F0502020204030204" pitchFamily="34" charset="0"/>
              </a:rPr>
              <a:t> Le, </a:t>
            </a:r>
          </a:p>
          <a:p>
            <a:r>
              <a:rPr lang="de-DE" sz="1600" dirty="0">
                <a:solidFill>
                  <a:schemeClr val="tx1"/>
                </a:solidFill>
                <a:latin typeface="Calibri" panose="020F0502020204030204" pitchFamily="34" charset="0"/>
                <a:cs typeface="Calibri" panose="020F0502020204030204" pitchFamily="34" charset="0"/>
              </a:rPr>
              <a:t>	ngocoanh.le@barmer.de</a:t>
            </a:r>
          </a:p>
          <a:p>
            <a:r>
              <a:rPr lang="de-DE" sz="1600" dirty="0">
                <a:solidFill>
                  <a:schemeClr val="tx1"/>
                </a:solidFill>
                <a:latin typeface="Calibri" panose="020F0502020204030204" pitchFamily="34" charset="0"/>
                <a:cs typeface="Calibri" panose="020F0502020204030204" pitchFamily="34" charset="0"/>
              </a:rPr>
              <a:t>	Telefon +49 (0)160 90456297</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17537FF9-F482-ED7B-095C-306130E65E5E}"/>
              </a:ext>
            </a:extLst>
          </p:cNvPr>
          <p:cNvPicPr>
            <a:picLocks noChangeAspect="1"/>
          </p:cNvPicPr>
          <p:nvPr/>
        </p:nvPicPr>
        <p:blipFill>
          <a:blip r:embed="rId3"/>
          <a:stretch>
            <a:fillRect/>
          </a:stretch>
        </p:blipFill>
        <p:spPr>
          <a:xfrm>
            <a:off x="6286542" y="3430893"/>
            <a:ext cx="685800" cy="685800"/>
          </a:xfrm>
          <a:prstGeom prst="rect">
            <a:avLst/>
          </a:prstGeom>
        </p:spPr>
      </p:pic>
      <p:pic>
        <p:nvPicPr>
          <p:cNvPr id="5" name="Grafik 4">
            <a:extLst>
              <a:ext uri="{FF2B5EF4-FFF2-40B4-BE49-F238E27FC236}">
                <a16:creationId xmlns:a16="http://schemas.microsoft.com/office/drawing/2014/main" id="{2A1FA21F-7737-2444-E83B-E220817D7333}"/>
              </a:ext>
            </a:extLst>
          </p:cNvPr>
          <p:cNvPicPr>
            <a:picLocks noChangeAspect="1"/>
          </p:cNvPicPr>
          <p:nvPr/>
        </p:nvPicPr>
        <p:blipFill>
          <a:blip r:embed="rId4"/>
          <a:stretch>
            <a:fillRect/>
          </a:stretch>
        </p:blipFill>
        <p:spPr>
          <a:xfrm>
            <a:off x="5059680" y="4374820"/>
            <a:ext cx="1097280" cy="822960"/>
          </a:xfrm>
          <a:prstGeom prst="rect">
            <a:avLst/>
          </a:prstGeom>
        </p:spPr>
      </p:pic>
      <p:pic>
        <p:nvPicPr>
          <p:cNvPr id="7" name="Grafik 6">
            <a:extLst>
              <a:ext uri="{FF2B5EF4-FFF2-40B4-BE49-F238E27FC236}">
                <a16:creationId xmlns:a16="http://schemas.microsoft.com/office/drawing/2014/main" id="{B2AE941C-6720-B6F1-E4BA-F142D458D092}"/>
              </a:ext>
            </a:extLst>
          </p:cNvPr>
          <p:cNvPicPr>
            <a:picLocks noChangeAspect="1"/>
          </p:cNvPicPr>
          <p:nvPr/>
        </p:nvPicPr>
        <p:blipFill>
          <a:blip r:embed="rId5"/>
          <a:srcRect l="11053" t="30095" r="9450" b="52163"/>
          <a:stretch/>
        </p:blipFill>
        <p:spPr>
          <a:xfrm>
            <a:off x="4561358" y="5602351"/>
            <a:ext cx="1285968" cy="287000"/>
          </a:xfrm>
          <a:prstGeom prst="rect">
            <a:avLst/>
          </a:prstGeom>
        </p:spPr>
      </p:pic>
    </p:spTree>
    <p:extLst>
      <p:ext uri="{BB962C8B-B14F-4D97-AF65-F5344CB8AC3E}">
        <p14:creationId xmlns:p14="http://schemas.microsoft.com/office/powerpoint/2010/main" val="3849763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cs typeface="Calibri" panose="020F0502020204030204" pitchFamily="34" charset="0"/>
              </a:rPr>
              <a:t>Register at </a:t>
            </a:r>
            <a:r>
              <a:rPr lang="de-DE" dirty="0" err="1">
                <a:solidFill>
                  <a:srgbClr val="AD007C"/>
                </a:solidFill>
                <a:latin typeface="+mj-lt"/>
                <a:cs typeface="Calibri" panose="020F0502020204030204" pitchFamily="34" charset="0"/>
              </a:rPr>
              <a:t>the</a:t>
            </a:r>
            <a:r>
              <a:rPr lang="de-DE" dirty="0">
                <a:solidFill>
                  <a:srgbClr val="AD007C"/>
                </a:solidFill>
                <a:latin typeface="+mj-lt"/>
                <a:cs typeface="Calibri" panose="020F0502020204030204" pitchFamily="34" charset="0"/>
              </a:rPr>
              <a:t> </a:t>
            </a:r>
            <a:r>
              <a:rPr lang="de-DE" dirty="0" err="1">
                <a:solidFill>
                  <a:srgbClr val="AD007C"/>
                </a:solidFill>
                <a:latin typeface="+mj-lt"/>
                <a:cs typeface="Calibri" panose="020F0502020204030204" pitchFamily="34" charset="0"/>
              </a:rPr>
              <a:t>university</a:t>
            </a:r>
            <a:endParaRPr lang="de-DE" dirty="0">
              <a:solidFill>
                <a:srgbClr val="AD007C"/>
              </a:solidFill>
              <a:latin typeface="+mj-lt"/>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04283"/>
            <a:ext cx="10753200" cy="4713656"/>
          </a:xfrm>
        </p:spPr>
        <p:txBody>
          <a:bodyPr/>
          <a:lstStyle/>
          <a:p>
            <a:r>
              <a:rPr lang="en-US" sz="1800" dirty="0">
                <a:solidFill>
                  <a:schemeClr val="tx1"/>
                </a:solidFill>
                <a:latin typeface="Calibri" panose="020F0502020204030204" pitchFamily="34" charset="0"/>
                <a:cs typeface="Calibri" panose="020F0502020204030204" pitchFamily="34" charset="0"/>
              </a:rPr>
              <a:t>You can find all the information on the University of Augsburg website:</a:t>
            </a:r>
          </a:p>
          <a:p>
            <a:r>
              <a:rPr lang="en-US" sz="1800" dirty="0">
                <a:solidFill>
                  <a:schemeClr val="tx1"/>
                </a:solidFill>
                <a:latin typeface="Calibri" panose="020F0502020204030204" pitchFamily="34" charset="0"/>
                <a:cs typeface="Calibri" panose="020F0502020204030204" pitchFamily="34" charset="0"/>
                <a:hlinkClick r:id="rId3"/>
              </a:rPr>
              <a:t>https://www.uni-augsburg.de/en/studium/bewerbung/einschreibung/</a:t>
            </a:r>
            <a:r>
              <a:rPr lang="en-US" sz="1800" dirty="0">
                <a:solidFill>
                  <a:schemeClr val="tx1"/>
                </a:solidFill>
                <a:latin typeface="Calibri" panose="020F0502020204030204" pitchFamily="34" charset="0"/>
                <a:cs typeface="Calibri" panose="020F0502020204030204" pitchFamily="34" charset="0"/>
              </a:rPr>
              <a:t> </a:t>
            </a:r>
          </a:p>
          <a:p>
            <a:endParaRPr lang="en-US" sz="1800" dirty="0">
              <a:solidFill>
                <a:schemeClr val="tx1"/>
              </a:solidFill>
              <a:latin typeface="Calibri" panose="020F0502020204030204" pitchFamily="34" charset="0"/>
              <a:cs typeface="Calibri" panose="020F0502020204030204" pitchFamily="34" charset="0"/>
            </a:endParaRPr>
          </a:p>
          <a:p>
            <a:r>
              <a:rPr lang="en-US" sz="1800" dirty="0">
                <a:solidFill>
                  <a:schemeClr val="tx1"/>
                </a:solidFill>
                <a:latin typeface="Calibri" panose="020F0502020204030204" pitchFamily="34" charset="0"/>
                <a:cs typeface="Calibri" panose="020F0502020204030204" pitchFamily="34" charset="0"/>
              </a:rPr>
              <a:t>The contact person for international students is Ms. Kirschner (bewerbung-studium@zv.uni-augsburg.de) at the </a:t>
            </a:r>
            <a:r>
              <a:rPr lang="en-US" sz="1800" b="1" dirty="0">
                <a:solidFill>
                  <a:schemeClr val="tx1"/>
                </a:solidFill>
                <a:latin typeface="Calibri" panose="020F0502020204030204" pitchFamily="34" charset="0"/>
                <a:cs typeface="Calibri" panose="020F0502020204030204" pitchFamily="34" charset="0"/>
              </a:rPr>
              <a:t>Registrar's Office</a:t>
            </a:r>
            <a:r>
              <a:rPr lang="en-US" sz="1800" dirty="0">
                <a:solidFill>
                  <a:schemeClr val="tx1"/>
                </a:solidFill>
                <a:latin typeface="Calibri" panose="020F0502020204030204" pitchFamily="34" charset="0"/>
                <a:cs typeface="Calibri" panose="020F0502020204030204" pitchFamily="34" charset="0"/>
              </a:rPr>
              <a:t>:</a:t>
            </a:r>
          </a:p>
          <a:p>
            <a:r>
              <a:rPr lang="de-DE" sz="1800" dirty="0">
                <a:solidFill>
                  <a:schemeClr val="tx1"/>
                </a:solidFill>
                <a:latin typeface="Calibri" panose="020F0502020204030204" pitchFamily="34" charset="0"/>
                <a:cs typeface="Calibri" panose="020F0502020204030204" pitchFamily="34" charset="0"/>
                <a:hlinkClick r:id="rId4"/>
              </a:rPr>
              <a:t>https://www.uni-augsburg.de/de/organisation/einrichtungen/studierendenkanzlei/kontakt-und-team/stanislava-kirschner/</a:t>
            </a:r>
            <a:r>
              <a:rPr lang="de-DE" sz="1800" dirty="0">
                <a:solidFill>
                  <a:schemeClr val="tx1"/>
                </a:solidFill>
                <a:latin typeface="Calibri" panose="020F0502020204030204" pitchFamily="34" charset="0"/>
                <a:cs typeface="Calibri" panose="020F0502020204030204" pitchFamily="34" charset="0"/>
              </a:rPr>
              <a:t> </a:t>
            </a: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endParaRPr>
          </a:p>
          <a:p>
            <a:endParaRPr lang="de-DE" sz="1600" dirty="0">
              <a:solidFill>
                <a:schemeClr val="tx1"/>
              </a:solidFill>
            </a:endParaRPr>
          </a:p>
          <a:p>
            <a:endParaRPr lang="de-DE" sz="1600" dirty="0">
              <a:solidFill>
                <a:schemeClr val="tx1"/>
              </a:solidFill>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17489388-DB83-5536-CA9F-BCB57EF3E447}"/>
              </a:ext>
            </a:extLst>
          </p:cNvPr>
          <p:cNvPicPr>
            <a:picLocks noChangeAspect="1"/>
          </p:cNvPicPr>
          <p:nvPr/>
        </p:nvPicPr>
        <p:blipFill>
          <a:blip r:embed="rId5"/>
          <a:stretch>
            <a:fillRect/>
          </a:stretch>
        </p:blipFill>
        <p:spPr>
          <a:xfrm>
            <a:off x="3985940" y="3490892"/>
            <a:ext cx="4220120" cy="2813413"/>
          </a:xfrm>
          <a:prstGeom prst="rect">
            <a:avLst/>
          </a:prstGeom>
        </p:spPr>
      </p:pic>
    </p:spTree>
    <p:extLst>
      <p:ext uri="{BB962C8B-B14F-4D97-AF65-F5344CB8AC3E}">
        <p14:creationId xmlns:p14="http://schemas.microsoft.com/office/powerpoint/2010/main" val="231032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4DE6-C11A-D50E-02A7-58C95E3DB681}"/>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26299795-C0E2-24AF-83C5-DDB236312076}"/>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First </a:t>
            </a:r>
            <a:r>
              <a:rPr lang="de-DE" dirty="0" err="1">
                <a:solidFill>
                  <a:schemeClr val="tx2"/>
                </a:solidFill>
                <a:latin typeface="Calibri" panose="020F0502020204030204" pitchFamily="34" charset="0"/>
                <a:cs typeface="Calibri" panose="020F0502020204030204" pitchFamily="34" charset="0"/>
              </a:rPr>
              <a:t>steps</a:t>
            </a:r>
            <a:endParaRPr lang="de-DE" dirty="0">
              <a:solidFill>
                <a:schemeClr val="tx2"/>
              </a:solidFill>
              <a:latin typeface="Calibri" panose="020F0502020204030204" pitchFamily="34" charset="0"/>
              <a:cs typeface="Calibri" panose="020F0502020204030204" pitchFamily="34" charset="0"/>
            </a:endParaRPr>
          </a:p>
        </p:txBody>
      </p:sp>
      <p:sp>
        <p:nvSpPr>
          <p:cNvPr id="15" name="Textplatzhalter 14">
            <a:extLst>
              <a:ext uri="{FF2B5EF4-FFF2-40B4-BE49-F238E27FC236}">
                <a16:creationId xmlns:a16="http://schemas.microsoft.com/office/drawing/2014/main" id="{21FDF220-2433-70F2-7B53-F328167FE852}"/>
              </a:ext>
            </a:extLst>
          </p:cNvPr>
          <p:cNvSpPr>
            <a:spLocks noGrp="1"/>
          </p:cNvSpPr>
          <p:nvPr>
            <p:ph type="body" sz="quarter" idx="23"/>
          </p:nvPr>
        </p:nvSpPr>
        <p:spPr/>
        <p:txBody>
          <a:bodyPr/>
          <a:lstStyle/>
          <a:p>
            <a:r>
              <a:rPr lang="de-DE" dirty="0">
                <a:latin typeface="Calibri" panose="020F0502020204030204" pitchFamily="34" charset="0"/>
                <a:cs typeface="Calibri" panose="020F0502020204030204" pitchFamily="34" charset="0"/>
              </a:rPr>
              <a:t>upon </a:t>
            </a:r>
            <a:r>
              <a:rPr lang="de-DE" dirty="0" err="1">
                <a:latin typeface="Calibri" panose="020F0502020204030204" pitchFamily="34" charset="0"/>
                <a:cs typeface="Calibri" panose="020F0502020204030204" pitchFamily="34" charset="0"/>
              </a:rPr>
              <a:t>receiving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admission</a:t>
            </a:r>
            <a:endParaRPr lang="de-DE" dirty="0">
              <a:latin typeface="Calibri" panose="020F0502020204030204" pitchFamily="34" charset="0"/>
              <a:cs typeface="Calibri" panose="020F0502020204030204" pitchFamily="34" charset="0"/>
            </a:endParaRPr>
          </a:p>
        </p:txBody>
      </p:sp>
      <p:sp>
        <p:nvSpPr>
          <p:cNvPr id="16" name="Textplatzhalter 15">
            <a:extLst>
              <a:ext uri="{FF2B5EF4-FFF2-40B4-BE49-F238E27FC236}">
                <a16:creationId xmlns:a16="http://schemas.microsoft.com/office/drawing/2014/main" id="{1E5BDDA6-F7DE-5F2D-B715-FDF3FB4F3479}"/>
              </a:ext>
            </a:extLst>
          </p:cNvPr>
          <p:cNvSpPr>
            <a:spLocks noGrp="1"/>
          </p:cNvSpPr>
          <p:nvPr>
            <p:ph type="body" sz="quarter" idx="24"/>
          </p:nvPr>
        </p:nvSpPr>
        <p:spPr/>
        <p:txBody>
          <a:bodyPr/>
          <a:lstStyle/>
          <a:p>
            <a:pPr lvl="1"/>
            <a:r>
              <a:rPr lang="de-DE" sz="1300" dirty="0">
                <a:latin typeface="Calibri" panose="020F0502020204030204" pitchFamily="34" charset="0"/>
                <a:cs typeface="Calibri" panose="020F0502020204030204" pitchFamily="34" charset="0"/>
              </a:rPr>
              <a:t>Research </a:t>
            </a:r>
            <a:r>
              <a:rPr lang="de-DE" sz="1300" dirty="0" err="1">
                <a:latin typeface="Calibri" panose="020F0502020204030204" pitchFamily="34" charset="0"/>
                <a:cs typeface="Calibri" panose="020F0502020204030204" pitchFamily="34" charset="0"/>
              </a:rPr>
              <a:t>important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dates</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Find a </a:t>
            </a:r>
            <a:r>
              <a:rPr lang="de-DE" sz="1300" dirty="0" err="1">
                <a:latin typeface="Calibri" panose="020F0502020204030204" pitchFamily="34" charset="0"/>
                <a:cs typeface="Calibri" panose="020F0502020204030204" pitchFamily="34" charset="0"/>
              </a:rPr>
              <a:t>room</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Pay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semester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fees</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Sign</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up</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for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Buddy </a:t>
            </a:r>
            <a:r>
              <a:rPr lang="de-DE" sz="1300" dirty="0" err="1">
                <a:latin typeface="Calibri" panose="020F0502020204030204" pitchFamily="34" charset="0"/>
                <a:cs typeface="Calibri" panose="020F0502020204030204" pitchFamily="34" charset="0"/>
              </a:rPr>
              <a:t>Program</a:t>
            </a:r>
            <a:endParaRPr lang="de-DE" sz="1300" dirty="0">
              <a:latin typeface="Calibri" panose="020F0502020204030204" pitchFamily="34" charset="0"/>
              <a:cs typeface="Calibri" panose="020F0502020204030204" pitchFamily="34" charset="0"/>
            </a:endParaRPr>
          </a:p>
          <a:p>
            <a:pPr lvl="1"/>
            <a:r>
              <a:rPr lang="en-US" sz="1300" dirty="0">
                <a:latin typeface="Calibri" panose="020F0502020204030204" pitchFamily="34" charset="0"/>
                <a:cs typeface="Calibri" panose="020F0502020204030204" pitchFamily="34" charset="0"/>
              </a:rPr>
              <a:t>Subscribe to the AAA mailing list</a:t>
            </a:r>
          </a:p>
          <a:p>
            <a:pPr lvl="1"/>
            <a:r>
              <a:rPr lang="de-DE" sz="1300" dirty="0">
                <a:latin typeface="Calibri" panose="020F0502020204030204" pitchFamily="34" charset="0"/>
                <a:cs typeface="Calibri" panose="020F0502020204030204" pitchFamily="34" charset="0"/>
              </a:rPr>
              <a:t>Redirect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student</a:t>
            </a:r>
            <a:r>
              <a:rPr lang="de-DE" sz="1300" dirty="0">
                <a:latin typeface="Calibri" panose="020F0502020204030204" pitchFamily="34" charset="0"/>
                <a:cs typeface="Calibri" panose="020F0502020204030204" pitchFamily="34" charset="0"/>
              </a:rPr>
              <a:t> email</a:t>
            </a:r>
          </a:p>
          <a:p>
            <a:pPr lvl="1"/>
            <a:r>
              <a:rPr lang="de-DE" sz="1300" dirty="0">
                <a:latin typeface="Calibri" panose="020F0502020204030204" pitchFamily="34" charset="0"/>
                <a:cs typeface="Calibri" panose="020F0502020204030204" pitchFamily="34" charset="0"/>
              </a:rPr>
              <a:t>Research </a:t>
            </a:r>
            <a:r>
              <a:rPr lang="de-DE" sz="1300" dirty="0" err="1">
                <a:latin typeface="Calibri" panose="020F0502020204030204" pitchFamily="34" charset="0"/>
                <a:cs typeface="Calibri" panose="020F0502020204030204" pitchFamily="34" charset="0"/>
              </a:rPr>
              <a:t>introductory</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events</a:t>
            </a:r>
            <a:endParaRPr lang="de-DE" sz="1300" dirty="0">
              <a:latin typeface="Calibri" panose="020F0502020204030204" pitchFamily="34" charset="0"/>
              <a:cs typeface="Calibri" panose="020F0502020204030204" pitchFamily="34" charset="0"/>
            </a:endParaRPr>
          </a:p>
          <a:p>
            <a:pPr lvl="1"/>
            <a:r>
              <a:rPr lang="en-US" sz="1300" dirty="0">
                <a:solidFill>
                  <a:prstClr val="black"/>
                </a:solidFill>
                <a:latin typeface="Calibri" panose="020F0502020204030204" pitchFamily="34" charset="0"/>
                <a:cs typeface="Calibri" panose="020F0502020204030204" pitchFamily="34" charset="0"/>
              </a:rPr>
              <a:t>Sign up for the city tour</a:t>
            </a:r>
          </a:p>
          <a:p>
            <a:pPr lvl="1"/>
            <a:r>
              <a:rPr lang="en-US" sz="1300" dirty="0">
                <a:latin typeface="Calibri" panose="020F0502020204030204" pitchFamily="34" charset="0"/>
                <a:cs typeface="Calibri" panose="020F0502020204030204" pitchFamily="34" charset="0"/>
              </a:rPr>
              <a:t>Find your way around the public transportation system</a:t>
            </a:r>
            <a:endParaRPr lang="de-DE" dirty="0"/>
          </a:p>
        </p:txBody>
      </p:sp>
      <p:sp>
        <p:nvSpPr>
          <p:cNvPr id="17" name="Textplatzhalter 16">
            <a:extLst>
              <a:ext uri="{FF2B5EF4-FFF2-40B4-BE49-F238E27FC236}">
                <a16:creationId xmlns:a16="http://schemas.microsoft.com/office/drawing/2014/main" id="{7A6D9BEA-FB4B-D38B-EE0B-9C7E041E26CF}"/>
              </a:ext>
            </a:extLst>
          </p:cNvPr>
          <p:cNvSpPr>
            <a:spLocks noGrp="1"/>
          </p:cNvSpPr>
          <p:nvPr>
            <p:ph type="body" sz="quarter" idx="25"/>
          </p:nvPr>
        </p:nvSpPr>
        <p:spPr/>
        <p:txBody>
          <a:bodyPr/>
          <a:lstStyle/>
          <a:p>
            <a:r>
              <a:rPr lang="it-IT" dirty="0" err="1">
                <a:latin typeface="Calibri" panose="020F0502020204030204" pitchFamily="34" charset="0"/>
                <a:cs typeface="Calibri" panose="020F0502020204030204" pitchFamily="34" charset="0"/>
              </a:rPr>
              <a:t>immediately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upon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arrival</a:t>
            </a:r>
            <a:endParaRPr lang="de-DE" dirty="0">
              <a:latin typeface="Calibri" panose="020F0502020204030204" pitchFamily="34" charset="0"/>
              <a:cs typeface="Calibri" panose="020F0502020204030204" pitchFamily="34" charset="0"/>
            </a:endParaRPr>
          </a:p>
        </p:txBody>
      </p:sp>
      <p:sp>
        <p:nvSpPr>
          <p:cNvPr id="18" name="Textplatzhalter 17">
            <a:extLst>
              <a:ext uri="{FF2B5EF4-FFF2-40B4-BE49-F238E27FC236}">
                <a16:creationId xmlns:a16="http://schemas.microsoft.com/office/drawing/2014/main" id="{3E93418A-BDB8-86E9-93B3-04B57E10D856}"/>
              </a:ext>
            </a:extLst>
          </p:cNvPr>
          <p:cNvSpPr>
            <a:spLocks noGrp="1"/>
          </p:cNvSpPr>
          <p:nvPr>
            <p:ph type="body" sz="quarter" idx="26"/>
          </p:nvPr>
        </p:nvSpPr>
        <p:spPr/>
        <p:txBody>
          <a:bodyPr/>
          <a:lstStyle/>
          <a:p>
            <a:pPr lvl="1"/>
            <a:r>
              <a:rPr lang="de-DE" sz="1300" dirty="0">
                <a:latin typeface="Calibri" panose="020F0502020204030204" pitchFamily="34" charset="0"/>
                <a:cs typeface="Calibri" panose="020F0502020204030204" pitchFamily="34" charset="0"/>
              </a:rPr>
              <a:t>Buy a SIM </a:t>
            </a:r>
            <a:r>
              <a:rPr lang="de-DE" sz="1300" dirty="0" err="1">
                <a:latin typeface="Calibri" panose="020F0502020204030204" pitchFamily="34" charset="0"/>
                <a:cs typeface="Calibri" panose="020F0502020204030204" pitchFamily="34" charset="0"/>
              </a:rPr>
              <a:t>card</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Open a </a:t>
            </a:r>
            <a:r>
              <a:rPr lang="de-DE" sz="1300" dirty="0" err="1">
                <a:latin typeface="Calibri" panose="020F0502020204030204" pitchFamily="34" charset="0"/>
                <a:cs typeface="Calibri" panose="020F0502020204030204" pitchFamily="34" charset="0"/>
              </a:rPr>
              <a:t>bank</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account</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health</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insurance</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Register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university</a:t>
            </a:r>
            <a:endParaRPr lang="de-DE" sz="1300" dirty="0">
              <a:latin typeface="Calibri" panose="020F0502020204030204" pitchFamily="34" charset="0"/>
              <a:cs typeface="Calibri" panose="020F0502020204030204" pitchFamily="34" charset="0"/>
            </a:endParaRPr>
          </a:p>
        </p:txBody>
      </p:sp>
      <p:sp>
        <p:nvSpPr>
          <p:cNvPr id="19" name="Textplatzhalter 18">
            <a:extLst>
              <a:ext uri="{FF2B5EF4-FFF2-40B4-BE49-F238E27FC236}">
                <a16:creationId xmlns:a16="http://schemas.microsoft.com/office/drawing/2014/main" id="{C1862DC3-D4DD-6590-883E-9897BE5DAFFF}"/>
              </a:ext>
            </a:extLst>
          </p:cNvPr>
          <p:cNvSpPr>
            <a:spLocks noGrp="1"/>
          </p:cNvSpPr>
          <p:nvPr>
            <p:ph type="body" sz="quarter" idx="27"/>
          </p:nvPr>
        </p:nvSpPr>
        <p:spPr/>
        <p:txBody>
          <a:bodyPr/>
          <a:lstStyle/>
          <a:p>
            <a:r>
              <a:rPr lang="de-DE" dirty="0">
                <a:latin typeface="Calibri" panose="020F0502020204030204" pitchFamily="34" charset="0"/>
                <a:cs typeface="Calibri" panose="020F0502020204030204" pitchFamily="34" charset="0"/>
              </a:rPr>
              <a:t>after </a:t>
            </a:r>
            <a:r>
              <a:rPr lang="de-DE" dirty="0" err="1">
                <a:latin typeface="Calibri" panose="020F0502020204030204" pitchFamily="34" charset="0"/>
                <a:cs typeface="Calibri" panose="020F0502020204030204" pitchFamily="34" charset="0"/>
              </a:rPr>
              <a:t>enrollment</a:t>
            </a:r>
            <a:endParaRPr lang="de-DE" dirty="0">
              <a:latin typeface="Calibri" panose="020F0502020204030204" pitchFamily="34" charset="0"/>
              <a:cs typeface="Calibri" panose="020F0502020204030204" pitchFamily="34" charset="0"/>
            </a:endParaRPr>
          </a:p>
        </p:txBody>
      </p:sp>
      <p:sp>
        <p:nvSpPr>
          <p:cNvPr id="20" name="Textplatzhalter 19">
            <a:extLst>
              <a:ext uri="{FF2B5EF4-FFF2-40B4-BE49-F238E27FC236}">
                <a16:creationId xmlns:a16="http://schemas.microsoft.com/office/drawing/2014/main" id="{246A55D5-A283-70E5-BD7A-CEAD7E7B9F58}"/>
              </a:ext>
            </a:extLst>
          </p:cNvPr>
          <p:cNvSpPr>
            <a:spLocks noGrp="1"/>
          </p:cNvSpPr>
          <p:nvPr>
            <p:ph type="body" sz="quarter" idx="28"/>
          </p:nvPr>
        </p:nvSpPr>
        <p:spPr/>
        <p:txBody>
          <a:bodyPr/>
          <a:lstStyle/>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CampusCard</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RZ-ID</a:t>
            </a:r>
          </a:p>
          <a:p>
            <a:pPr lvl="1"/>
            <a:r>
              <a:rPr lang="de-DE" sz="1300" dirty="0">
                <a:latin typeface="Calibri" panose="020F0502020204030204" pitchFamily="34" charset="0"/>
                <a:cs typeface="Calibri" panose="020F0502020204030204" pitchFamily="34" charset="0"/>
              </a:rPr>
              <a:t>Set </a:t>
            </a:r>
            <a:r>
              <a:rPr lang="de-DE" sz="1300" dirty="0" err="1">
                <a:latin typeface="Calibri" panose="020F0502020204030204" pitchFamily="34" charset="0"/>
                <a:cs typeface="Calibri" panose="020F0502020204030204" pitchFamily="34" charset="0"/>
              </a:rPr>
              <a:t>up</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eduroam</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Generate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Certificate</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of</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Enrollment</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Digital Services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University</a:t>
            </a:r>
          </a:p>
          <a:p>
            <a:endParaRPr lang="de-DE" dirty="0"/>
          </a:p>
        </p:txBody>
      </p:sp>
      <p:sp>
        <p:nvSpPr>
          <p:cNvPr id="21" name="Textplatzhalter 20">
            <a:extLst>
              <a:ext uri="{FF2B5EF4-FFF2-40B4-BE49-F238E27FC236}">
                <a16:creationId xmlns:a16="http://schemas.microsoft.com/office/drawing/2014/main" id="{231A430D-C142-766D-DF0D-92EFBEA1D7A5}"/>
              </a:ext>
            </a:extLst>
          </p:cNvPr>
          <p:cNvSpPr>
            <a:spLocks noGrp="1"/>
          </p:cNvSpPr>
          <p:nvPr>
            <p:ph type="body" sz="quarter" idx="29"/>
          </p:nvPr>
        </p:nvSpPr>
        <p:spPr/>
        <p:txBody>
          <a:bodyPr/>
          <a:lstStyle/>
          <a:p>
            <a:r>
              <a:rPr lang="pt-BR" dirty="0">
                <a:latin typeface="Calibri" panose="020F0502020204030204" pitchFamily="34" charset="0"/>
                <a:cs typeface="Calibri" panose="020F0502020204030204" pitchFamily="34" charset="0"/>
              </a:rPr>
              <a:t>(later) after arrival</a:t>
            </a:r>
            <a:endParaRPr lang="de-DE" dirty="0">
              <a:latin typeface="Calibri" panose="020F0502020204030204" pitchFamily="34" charset="0"/>
              <a:cs typeface="Calibri" panose="020F0502020204030204" pitchFamily="34" charset="0"/>
            </a:endParaRPr>
          </a:p>
        </p:txBody>
      </p:sp>
      <p:sp>
        <p:nvSpPr>
          <p:cNvPr id="22" name="Textplatzhalter 21">
            <a:extLst>
              <a:ext uri="{FF2B5EF4-FFF2-40B4-BE49-F238E27FC236}">
                <a16:creationId xmlns:a16="http://schemas.microsoft.com/office/drawing/2014/main" id="{5DE19B05-43D6-9CF1-9E27-00344845F153}"/>
              </a:ext>
            </a:extLst>
          </p:cNvPr>
          <p:cNvSpPr>
            <a:spLocks noGrp="1"/>
          </p:cNvSpPr>
          <p:nvPr>
            <p:ph type="body" sz="quarter" idx="30"/>
          </p:nvPr>
        </p:nvSpPr>
        <p:spPr/>
        <p:txBody>
          <a:bodyPr/>
          <a:lstStyle/>
          <a:p>
            <a:pPr lvl="1"/>
            <a:r>
              <a:rPr lang="en-US" sz="1300" dirty="0">
                <a:latin typeface="Calibri" panose="020F0502020204030204" pitchFamily="34" charset="0"/>
                <a:cs typeface="Calibri" panose="020F0502020204030204" pitchFamily="34" charset="0"/>
              </a:rPr>
              <a:t>Register with the city (apply for a residence permit if necessary)</a:t>
            </a:r>
          </a:p>
          <a:p>
            <a:pPr lvl="1"/>
            <a:r>
              <a:rPr lang="en-US" sz="1300" dirty="0">
                <a:latin typeface="Calibri" panose="020F0502020204030204" pitchFamily="34" charset="0"/>
                <a:cs typeface="Calibri" panose="020F0502020204030204" pitchFamily="34" charset="0"/>
              </a:rPr>
              <a:t>Sign up for a language tandem</a:t>
            </a:r>
          </a:p>
          <a:p>
            <a:pPr lvl="1"/>
            <a:r>
              <a:rPr lang="en-US" sz="1300" dirty="0">
                <a:latin typeface="Calibri" panose="020F0502020204030204" pitchFamily="34" charset="0"/>
                <a:cs typeface="Calibri" panose="020F0502020204030204" pitchFamily="34" charset="0"/>
              </a:rPr>
              <a:t>Register for the Certificate in Intercultural Key Qualifications (ZIS)</a:t>
            </a:r>
          </a:p>
          <a:p>
            <a:pPr lvl="1"/>
            <a:r>
              <a:rPr lang="de-DE" sz="1300" dirty="0">
                <a:latin typeface="Calibri" panose="020F0502020204030204" pitchFamily="34" charset="0"/>
                <a:cs typeface="Calibri" panose="020F0502020204030204" pitchFamily="34" charset="0"/>
              </a:rPr>
              <a:t>Career Service</a:t>
            </a:r>
          </a:p>
          <a:p>
            <a:pPr lvl="1"/>
            <a:r>
              <a:rPr lang="de-DE" sz="1300" dirty="0">
                <a:latin typeface="Calibri" panose="020F0502020204030204" pitchFamily="34" charset="0"/>
                <a:cs typeface="Calibri" panose="020F0502020204030204" pitchFamily="34" charset="0"/>
              </a:rPr>
              <a:t>Campus-App</a:t>
            </a:r>
          </a:p>
          <a:p>
            <a:pPr lvl="1"/>
            <a:r>
              <a:rPr lang="de-DE" sz="1300" dirty="0">
                <a:latin typeface="Calibri" panose="020F0502020204030204" pitchFamily="34" charset="0"/>
                <a:cs typeface="Calibri" panose="020F0502020204030204" pitchFamily="34" charset="0"/>
              </a:rPr>
              <a:t>Take German </a:t>
            </a:r>
            <a:r>
              <a:rPr lang="de-DE" sz="1300" dirty="0" err="1">
                <a:latin typeface="Calibri" panose="020F0502020204030204" pitchFamily="34" charset="0"/>
                <a:cs typeface="Calibri" panose="020F0502020204030204" pitchFamily="34" charset="0"/>
              </a:rPr>
              <a:t>courses</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Sports </a:t>
            </a:r>
            <a:r>
              <a:rPr lang="de-DE" sz="1300" dirty="0" err="1">
                <a:latin typeface="Calibri" panose="020F0502020204030204" pitchFamily="34" charset="0"/>
                <a:cs typeface="Calibri" panose="020F0502020204030204" pitchFamily="34" charset="0"/>
              </a:rPr>
              <a:t>center</a:t>
            </a:r>
            <a:r>
              <a:rPr lang="de-DE" sz="1300" dirty="0">
                <a:latin typeface="Calibri" panose="020F0502020204030204" pitchFamily="34" charset="0"/>
                <a:cs typeface="Calibri" panose="020F0502020204030204" pitchFamily="34" charset="0"/>
              </a:rPr>
              <a:t> </a:t>
            </a:r>
          </a:p>
          <a:p>
            <a:pPr lvl="1"/>
            <a:r>
              <a:rPr lang="de-DE" sz="1300" dirty="0">
                <a:latin typeface="Calibri" panose="020F0502020204030204" pitchFamily="34" charset="0"/>
                <a:cs typeface="Calibri" panose="020F0502020204030204" pitchFamily="34" charset="0"/>
              </a:rPr>
              <a:t>Student </a:t>
            </a:r>
            <a:r>
              <a:rPr lang="de-DE" sz="1300" dirty="0" err="1">
                <a:latin typeface="Calibri" panose="020F0502020204030204" pitchFamily="34" charset="0"/>
                <a:cs typeface="Calibri" panose="020F0502020204030204" pitchFamily="34" charset="0"/>
              </a:rPr>
              <a:t>discounts</a:t>
            </a:r>
            <a:endParaRPr lang="de-DE" sz="1300" dirty="0">
              <a:latin typeface="Calibri" panose="020F0502020204030204" pitchFamily="34" charset="0"/>
              <a:cs typeface="Calibri" panose="020F0502020204030204" pitchFamily="34" charset="0"/>
            </a:endParaRPr>
          </a:p>
          <a:p>
            <a:pPr lvl="1"/>
            <a:endParaRPr lang="de-DE" sz="1300" dirty="0">
              <a:latin typeface="Calibri" panose="020F0502020204030204" pitchFamily="34" charset="0"/>
              <a:cs typeface="Calibri" panose="020F0502020204030204" pitchFamily="34" charset="0"/>
            </a:endParaRPr>
          </a:p>
          <a:p>
            <a:pPr lvl="1"/>
            <a:endParaRPr lang="de-DE" sz="1300" dirty="0"/>
          </a:p>
          <a:p>
            <a:pPr lvl="1"/>
            <a:endParaRPr lang="de-DE" dirty="0"/>
          </a:p>
          <a:p>
            <a:endParaRPr lang="de-DE" dirty="0"/>
          </a:p>
        </p:txBody>
      </p:sp>
      <p:sp>
        <p:nvSpPr>
          <p:cNvPr id="2" name="Rechteck 1">
            <a:extLst>
              <a:ext uri="{FF2B5EF4-FFF2-40B4-BE49-F238E27FC236}">
                <a16:creationId xmlns:a16="http://schemas.microsoft.com/office/drawing/2014/main" id="{A5736940-1B19-C65F-438E-53869F8B8D3B}"/>
              </a:ext>
            </a:extLst>
          </p:cNvPr>
          <p:cNvSpPr/>
          <p:nvPr/>
        </p:nvSpPr>
        <p:spPr>
          <a:xfrm>
            <a:off x="6069428" y="1571681"/>
            <a:ext cx="2786743" cy="2693893"/>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2926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Your contacts at the International Office at the University of Augsburg</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33042"/>
            <a:ext cx="11252641" cy="5223538"/>
          </a:xfrm>
        </p:spPr>
        <p:txBody>
          <a:bodyPr/>
          <a:lstStyle/>
          <a:p>
            <a:r>
              <a:rPr lang="de-DE" sz="1900" spc="-55" dirty="0">
                <a:solidFill>
                  <a:srgbClr val="BD258F"/>
                </a:solidFill>
                <a:latin typeface="Calibri" panose="020F0502020204030204" pitchFamily="34" charset="0"/>
                <a:cs typeface="Calibri" panose="020F0502020204030204" pitchFamily="34" charset="0"/>
              </a:rPr>
              <a:t>Dr. </a:t>
            </a:r>
            <a:r>
              <a:rPr lang="de-DE" sz="1900" dirty="0">
                <a:solidFill>
                  <a:srgbClr val="BD258F"/>
                </a:solidFill>
                <a:latin typeface="Calibri" panose="020F0502020204030204" pitchFamily="34" charset="0"/>
                <a:cs typeface="Calibri" panose="020F0502020204030204" pitchFamily="34" charset="0"/>
              </a:rPr>
              <a:t>Stephan </a:t>
            </a:r>
            <a:r>
              <a:rPr lang="de-DE" sz="1900" dirty="0" err="1">
                <a:solidFill>
                  <a:srgbClr val="BD258F"/>
                </a:solidFill>
                <a:latin typeface="Calibri" panose="020F0502020204030204" pitchFamily="34" charset="0"/>
                <a:cs typeface="Calibri" panose="020F0502020204030204" pitchFamily="34" charset="0"/>
              </a:rPr>
              <a:t>Hollensteiner</a:t>
            </a:r>
            <a:r>
              <a:rPr lang="de-DE" sz="1900" dirty="0">
                <a:solidFill>
                  <a:srgbClr val="BD258F"/>
                </a:solidFill>
                <a:latin typeface="Calibri" panose="020F0502020204030204" pitchFamily="34" charset="0"/>
                <a:cs typeface="Calibri" panose="020F0502020204030204" pitchFamily="34" charset="0"/>
              </a:rPr>
              <a:t> </a:t>
            </a:r>
            <a:r>
              <a:rPr lang="de-DE" sz="1900" spc="-80" dirty="0">
                <a:solidFill>
                  <a:schemeClr val="tx1"/>
                </a:solidFill>
                <a:latin typeface="Calibri" panose="020F0502020204030204" pitchFamily="34" charset="0"/>
                <a:cs typeface="Calibri" panose="020F0502020204030204" pitchFamily="34" charset="0"/>
              </a:rPr>
              <a:t>– Head </a:t>
            </a:r>
            <a:r>
              <a:rPr lang="de-DE" sz="1900" spc="-80" dirty="0" err="1">
                <a:solidFill>
                  <a:schemeClr val="tx1"/>
                </a:solidFill>
                <a:latin typeface="Calibri" panose="020F0502020204030204" pitchFamily="34" charset="0"/>
                <a:cs typeface="Calibri" panose="020F0502020204030204" pitchFamily="34" charset="0"/>
              </a:rPr>
              <a:t>of</a:t>
            </a:r>
            <a:r>
              <a:rPr lang="de-DE" sz="1900" spc="-80" dirty="0">
                <a:solidFill>
                  <a:schemeClr val="tx1"/>
                </a:solidFill>
                <a:latin typeface="Calibri" panose="020F0502020204030204" pitchFamily="34" charset="0"/>
                <a:cs typeface="Calibri" panose="020F0502020204030204" pitchFamily="34" charset="0"/>
              </a:rPr>
              <a:t> </a:t>
            </a:r>
            <a:r>
              <a:rPr lang="de-DE" sz="1900" spc="-80" dirty="0" err="1">
                <a:solidFill>
                  <a:schemeClr val="tx1"/>
                </a:solidFill>
                <a:latin typeface="Calibri" panose="020F0502020204030204" pitchFamily="34" charset="0"/>
                <a:cs typeface="Calibri" panose="020F0502020204030204" pitchFamily="34" charset="0"/>
              </a:rPr>
              <a:t>the</a:t>
            </a:r>
            <a:r>
              <a:rPr lang="de-DE" sz="1900" spc="-80" dirty="0">
                <a:solidFill>
                  <a:schemeClr val="tx1"/>
                </a:solidFill>
                <a:latin typeface="Calibri" panose="020F0502020204030204" pitchFamily="34" charset="0"/>
                <a:cs typeface="Calibri" panose="020F0502020204030204" pitchFamily="34" charset="0"/>
              </a:rPr>
              <a:t> International Office</a:t>
            </a:r>
            <a:endParaRPr lang="de-DE" sz="1900" spc="-75" dirty="0">
              <a:solidFill>
                <a:schemeClr val="tx1"/>
              </a:solidFill>
              <a:latin typeface="Calibri" panose="020F0502020204030204" pitchFamily="34" charset="0"/>
              <a:cs typeface="Calibri" panose="020F0502020204030204" pitchFamily="34" charset="0"/>
            </a:endParaRPr>
          </a:p>
          <a:p>
            <a:r>
              <a:rPr lang="de-DE" sz="1800" u="heavy" spc="-5" dirty="0">
                <a:solidFill>
                  <a:srgbClr val="0433FF"/>
                </a:solidFill>
                <a:uFill>
                  <a:solidFill>
                    <a:srgbClr val="0433FF"/>
                  </a:solidFill>
                </a:uFill>
                <a:latin typeface="Calibri" panose="020F0502020204030204" pitchFamily="34" charset="0"/>
                <a:cs typeface="Calibri" panose="020F0502020204030204" pitchFamily="34" charset="0"/>
                <a:hlinkClick r:id="rId2"/>
              </a:rPr>
              <a:t>stephan.hollensteiner@uni-a.de </a:t>
            </a:r>
            <a:endParaRPr lang="de-DE" sz="1800" u="heavy" spc="-5" dirty="0">
              <a:solidFill>
                <a:schemeClr val="tx1"/>
              </a:solidFill>
              <a:uFill>
                <a:solidFill>
                  <a:srgbClr val="0433FF"/>
                </a:solidFill>
              </a:uFill>
              <a:latin typeface="Calibri" panose="020F0502020204030204" pitchFamily="34" charset="0"/>
              <a:cs typeface="Calibri" panose="020F0502020204030204" pitchFamily="34" charset="0"/>
            </a:endParaRPr>
          </a:p>
          <a:p>
            <a:r>
              <a:rPr lang="en-US" sz="1800" dirty="0">
                <a:solidFill>
                  <a:schemeClr val="tx1"/>
                </a:solidFill>
                <a:latin typeface="Calibri" panose="020F0502020204030204" pitchFamily="34" charset="0"/>
                <a:cs typeface="Calibri" panose="020F0502020204030204" pitchFamily="34" charset="0"/>
              </a:rPr>
              <a:t>Tel. (+49) 821598-5135</a:t>
            </a:r>
            <a:endParaRPr lang="de-DE" sz="1800" u="heavy" spc="-5" dirty="0">
              <a:solidFill>
                <a:srgbClr val="0433FF"/>
              </a:solidFill>
              <a:uFill>
                <a:solidFill>
                  <a:srgbClr val="0433FF"/>
                </a:solidFill>
              </a:uFill>
              <a:latin typeface="Arial MT"/>
              <a:cs typeface="Arial MT"/>
            </a:endParaRPr>
          </a:p>
          <a:p>
            <a:endParaRPr lang="de-DE" sz="1800" u="heavy" spc="-5" dirty="0">
              <a:solidFill>
                <a:srgbClr val="0433FF"/>
              </a:solidFill>
              <a:uFill>
                <a:solidFill>
                  <a:srgbClr val="0433FF"/>
                </a:solidFill>
              </a:uFill>
              <a:latin typeface="Calibri" panose="020F0502020204030204" pitchFamily="34" charset="0"/>
              <a:cs typeface="Calibri" panose="020F0502020204030204" pitchFamily="34" charset="0"/>
            </a:endParaRPr>
          </a:p>
          <a:p>
            <a:r>
              <a:rPr lang="de-DE" sz="1900" dirty="0"/>
              <a:t>Margot Schenker-Binder </a:t>
            </a:r>
            <a:r>
              <a:rPr lang="de-DE" sz="1900" dirty="0">
                <a:solidFill>
                  <a:schemeClr val="tx1"/>
                </a:solidFill>
                <a:latin typeface="Calibri" panose="020F0502020204030204" pitchFamily="34" charset="0"/>
                <a:cs typeface="Calibri" panose="020F0502020204030204" pitchFamily="34" charset="0"/>
              </a:rPr>
              <a:t>– </a:t>
            </a:r>
            <a:r>
              <a:rPr lang="en-US" sz="1800" dirty="0">
                <a:solidFill>
                  <a:schemeClr val="tx1"/>
                </a:solidFill>
              </a:rPr>
              <a:t>Service Center for Academic Immigration </a:t>
            </a:r>
            <a:br>
              <a:rPr lang="en-US" sz="1800" dirty="0">
                <a:solidFill>
                  <a:schemeClr val="tx1"/>
                </a:solidFill>
              </a:rPr>
            </a:br>
            <a:r>
              <a:rPr lang="de-DE" sz="1900" spc="5" dirty="0">
                <a:solidFill>
                  <a:schemeClr val="tx1"/>
                </a:solidFill>
                <a:latin typeface="Calibri" panose="020F0502020204030204" pitchFamily="34" charset="0"/>
                <a:cs typeface="Calibri" panose="020F0502020204030204" pitchFamily="34" charset="0"/>
              </a:rPr>
              <a:t>(non EU: </a:t>
            </a:r>
            <a:r>
              <a:rPr lang="en-US" sz="1900" spc="5" dirty="0">
                <a:latin typeface="Calibri" panose="020F0502020204030204" pitchFamily="34" charset="0"/>
                <a:cs typeface="Calibri" panose="020F0502020204030204" pitchFamily="34" charset="0"/>
              </a:rPr>
              <a:t>Registration with the City </a:t>
            </a:r>
            <a:r>
              <a:rPr lang="en-US" sz="1900" spc="5" dirty="0">
                <a:solidFill>
                  <a:schemeClr val="tx1"/>
                </a:solidFill>
                <a:latin typeface="Calibri" panose="020F0502020204030204" pitchFamily="34" charset="0"/>
                <a:cs typeface="Calibri" panose="020F0502020204030204" pitchFamily="34" charset="0"/>
              </a:rPr>
              <a:t>and </a:t>
            </a:r>
            <a:r>
              <a:rPr lang="en-US" sz="1900" spc="5" dirty="0">
                <a:latin typeface="Calibri" panose="020F0502020204030204" pitchFamily="34" charset="0"/>
                <a:cs typeface="Calibri" panose="020F0502020204030204" pitchFamily="34" charset="0"/>
              </a:rPr>
              <a:t>Residence Permit</a:t>
            </a:r>
            <a:r>
              <a:rPr lang="de-DE" sz="1900" spc="5" dirty="0">
                <a:solidFill>
                  <a:schemeClr val="tx1"/>
                </a:solidFill>
                <a:latin typeface="Calibri" panose="020F0502020204030204" pitchFamily="34" charset="0"/>
                <a:cs typeface="Calibri" panose="020F0502020204030204" pitchFamily="34" charset="0"/>
              </a:rPr>
              <a:t>)</a:t>
            </a:r>
          </a:p>
          <a:p>
            <a:r>
              <a:rPr lang="de-DE" sz="1800" u="heavy" spc="-5" dirty="0">
                <a:solidFill>
                  <a:schemeClr val="tx1"/>
                </a:solidFill>
                <a:uFill>
                  <a:solidFill>
                    <a:srgbClr val="0433FF"/>
                  </a:solidFill>
                </a:uFill>
                <a:latin typeface="Calibri" panose="020F0502020204030204" pitchFamily="34" charset="0"/>
                <a:cs typeface="Calibri" panose="020F0502020204030204" pitchFamily="34" charset="0"/>
                <a:hlinkClick r:id="rId3"/>
              </a:rPr>
              <a:t>hbst@aaa.uni-augsburg.de</a:t>
            </a:r>
            <a:endParaRPr lang="de-DE" sz="1800" spc="-765" dirty="0">
              <a:solidFill>
                <a:schemeClr val="tx1"/>
              </a:solidFill>
              <a:latin typeface="Calibri" panose="020F0502020204030204" pitchFamily="34" charset="0"/>
              <a:cs typeface="Calibri" panose="020F0502020204030204" pitchFamily="34" charset="0"/>
            </a:endParaRPr>
          </a:p>
          <a:p>
            <a:r>
              <a:rPr lang="de-DE" sz="1800" spc="-80" dirty="0">
                <a:solidFill>
                  <a:schemeClr val="tx1"/>
                </a:solidFill>
                <a:latin typeface="Calibri" panose="020F0502020204030204" pitchFamily="34" charset="0"/>
                <a:cs typeface="Calibri" panose="020F0502020204030204" pitchFamily="34" charset="0"/>
              </a:rPr>
              <a:t>Tel.</a:t>
            </a:r>
            <a:r>
              <a:rPr lang="de-DE" sz="1800" spc="-10" dirty="0">
                <a:solidFill>
                  <a:schemeClr val="tx1"/>
                </a:solidFill>
                <a:latin typeface="Calibri" panose="020F0502020204030204" pitchFamily="34" charset="0"/>
                <a:cs typeface="Calibri" panose="020F0502020204030204" pitchFamily="34" charset="0"/>
              </a:rPr>
              <a:t> </a:t>
            </a:r>
            <a:r>
              <a:rPr lang="de-DE" sz="1800" dirty="0">
                <a:solidFill>
                  <a:schemeClr val="tx1"/>
                </a:solidFill>
                <a:latin typeface="Calibri" panose="020F0502020204030204" pitchFamily="34" charset="0"/>
                <a:cs typeface="Calibri" panose="020F0502020204030204" pitchFamily="34" charset="0"/>
              </a:rPr>
              <a:t>(+49)</a:t>
            </a:r>
            <a:r>
              <a:rPr lang="de-DE" sz="1800" spc="-10" dirty="0">
                <a:solidFill>
                  <a:schemeClr val="tx1"/>
                </a:solidFill>
                <a:latin typeface="Calibri" panose="020F0502020204030204" pitchFamily="34" charset="0"/>
                <a:cs typeface="Calibri" panose="020F0502020204030204" pitchFamily="34" charset="0"/>
              </a:rPr>
              <a:t> </a:t>
            </a:r>
            <a:r>
              <a:rPr lang="de-DE" sz="1800" dirty="0">
                <a:solidFill>
                  <a:schemeClr val="tx1"/>
                </a:solidFill>
                <a:latin typeface="Calibri" panose="020F0502020204030204" pitchFamily="34" charset="0"/>
                <a:cs typeface="Calibri" panose="020F0502020204030204" pitchFamily="34" charset="0"/>
              </a:rPr>
              <a:t>821</a:t>
            </a:r>
            <a:r>
              <a:rPr lang="de-DE" sz="1800" spc="-5" dirty="0">
                <a:solidFill>
                  <a:schemeClr val="tx1"/>
                </a:solidFill>
                <a:latin typeface="Calibri" panose="020F0502020204030204" pitchFamily="34" charset="0"/>
                <a:cs typeface="Calibri" panose="020F0502020204030204" pitchFamily="34" charset="0"/>
              </a:rPr>
              <a:t> </a:t>
            </a:r>
            <a:r>
              <a:rPr lang="de-DE" sz="1800" dirty="0">
                <a:solidFill>
                  <a:schemeClr val="tx1"/>
                </a:solidFill>
                <a:latin typeface="Calibri" panose="020F0502020204030204" pitchFamily="34" charset="0"/>
                <a:cs typeface="Calibri" panose="020F0502020204030204" pitchFamily="34" charset="0"/>
              </a:rPr>
              <a:t>598-5448</a:t>
            </a:r>
          </a:p>
          <a:p>
            <a:endParaRPr lang="de-DE" sz="1800" u="heavy" spc="-5" dirty="0">
              <a:solidFill>
                <a:srgbClr val="0433FF"/>
              </a:solidFill>
              <a:uFill>
                <a:solidFill>
                  <a:srgbClr val="0433FF"/>
                </a:solidFill>
              </a:uFill>
              <a:latin typeface="Arial MT"/>
              <a:cs typeface="Arial MT"/>
            </a:endParaRPr>
          </a:p>
          <a:p>
            <a:pPr marL="12700" lvl="0">
              <a:spcBef>
                <a:spcPts val="740"/>
              </a:spcBef>
              <a:defRPr/>
            </a:pPr>
            <a:r>
              <a:rPr kumimoji="0" lang="en-US" sz="1900" b="0" i="0" u="none" strike="noStrike" kern="1200" cap="none" spc="0" normalizeH="0" baseline="0" noProof="0" dirty="0">
                <a:ln>
                  <a:noFill/>
                </a:ln>
                <a:solidFill>
                  <a:srgbClr val="BD258F"/>
                </a:solidFill>
                <a:effectLst/>
                <a:uLnTx/>
                <a:uFillTx/>
                <a:latin typeface="Calibri" panose="020F0502020204030204" pitchFamily="34" charset="0"/>
                <a:cs typeface="Calibri" panose="020F0502020204030204" pitchFamily="34" charset="0"/>
              </a:rPr>
              <a:t>Birgit</a:t>
            </a:r>
            <a:r>
              <a:rPr kumimoji="0" lang="en-US" sz="1900" b="0" i="0" u="none" strike="noStrike" kern="1200" cap="none" spc="-55" normalizeH="0" baseline="0" noProof="0" dirty="0">
                <a:ln>
                  <a:noFill/>
                </a:ln>
                <a:solidFill>
                  <a:srgbClr val="BD258F"/>
                </a:solidFill>
                <a:effectLst/>
                <a:uLnTx/>
                <a:uFillTx/>
                <a:latin typeface="Calibri" panose="020F0502020204030204" pitchFamily="34" charset="0"/>
                <a:cs typeface="Calibri" panose="020F0502020204030204" pitchFamily="34" charset="0"/>
              </a:rPr>
              <a:t> </a:t>
            </a:r>
            <a:r>
              <a:rPr lang="en-US" sz="1900" dirty="0">
                <a:solidFill>
                  <a:srgbClr val="BD258F"/>
                </a:solidFill>
                <a:latin typeface="Calibri" panose="020F0502020204030204" pitchFamily="34" charset="0"/>
                <a:cs typeface="Calibri" panose="020F0502020204030204" pitchFamily="34" charset="0"/>
              </a:rPr>
              <a:t>Kirchner</a:t>
            </a:r>
            <a:r>
              <a:rPr kumimoji="0" lang="en-US" sz="1900" b="0" i="0" u="none" strike="noStrike" kern="1200" cap="none" spc="0" normalizeH="0" baseline="0" noProof="0" dirty="0">
                <a:ln>
                  <a:noFill/>
                </a:ln>
                <a:solidFill>
                  <a:srgbClr val="BD258F"/>
                </a:solidFill>
                <a:effectLst/>
                <a:uLnTx/>
                <a:uFillTx/>
                <a:latin typeface="Calibri" panose="020F0502020204030204" pitchFamily="34" charset="0"/>
                <a:cs typeface="Calibri" panose="020F0502020204030204" pitchFamily="34" charset="0"/>
              </a:rPr>
              <a:t> </a:t>
            </a:r>
            <a:r>
              <a:rPr lang="en-US" sz="1900" dirty="0">
                <a:solidFill>
                  <a:schemeClr val="tx1"/>
                </a:solidFill>
                <a:latin typeface="Calibri" panose="020F0502020204030204" pitchFamily="34" charset="0"/>
                <a:cs typeface="Calibri" panose="020F0502020204030204" pitchFamily="34" charset="0"/>
              </a:rPr>
              <a:t>– Organizational questions in general</a:t>
            </a:r>
            <a:br>
              <a:rPr lang="en-US" sz="1900" dirty="0">
                <a:solidFill>
                  <a:schemeClr val="tx1"/>
                </a:solidFill>
                <a:latin typeface="Calibri" panose="020F0502020204030204" pitchFamily="34" charset="0"/>
                <a:cs typeface="Calibri" panose="020F0502020204030204" pitchFamily="34" charset="0"/>
              </a:rPr>
            </a:br>
            <a:r>
              <a:rPr kumimoji="0" lang="en-US" sz="1800" b="0" i="0" u="heavy" strike="noStrike" kern="1200" cap="none" spc="-5" normalizeH="0" baseline="0" noProof="0" dirty="0">
                <a:ln>
                  <a:noFill/>
                </a:ln>
                <a:solidFill>
                  <a:srgbClr val="0433FF"/>
                </a:solidFill>
                <a:effectLst/>
                <a:uLnTx/>
                <a:uFill>
                  <a:solidFill>
                    <a:srgbClr val="0433FF"/>
                  </a:solidFill>
                </a:uFill>
                <a:latin typeface="Calibri" panose="020F0502020204030204" pitchFamily="34" charset="0"/>
                <a:cs typeface="Calibri" panose="020F0502020204030204" pitchFamily="34" charset="0"/>
                <a:hlinkClick r:id="rId4"/>
              </a:rPr>
              <a:t>birgit.kirchner@uni-a.de </a:t>
            </a:r>
            <a:r>
              <a:rPr kumimoji="0" lang="en-US" sz="1800" b="0" i="0" u="none" strike="noStrike" kern="1200" cap="none" spc="-765" normalizeH="0" baseline="0" noProof="0" dirty="0">
                <a:ln>
                  <a:noFill/>
                </a:ln>
                <a:solidFill>
                  <a:srgbClr val="0433FF"/>
                </a:solidFill>
                <a:effectLst/>
                <a:uLnTx/>
                <a:uFillTx/>
                <a:latin typeface="Calibri" panose="020F0502020204030204" pitchFamily="34" charset="0"/>
                <a:cs typeface="Calibri" panose="020F0502020204030204" pitchFamily="34" charset="0"/>
              </a:rPr>
              <a:t> </a:t>
            </a:r>
          </a:p>
          <a:p>
            <a:pPr marL="12700" marR="5080" lvl="0" indent="0" algn="l" defTabSz="914400" rtl="0" eaLnBrk="1" fontAlgn="auto" latinLnBrk="0" hangingPunct="1">
              <a:lnSpc>
                <a:spcPct val="119000"/>
              </a:lnSpc>
              <a:spcBef>
                <a:spcPts val="0"/>
              </a:spcBef>
              <a:spcAft>
                <a:spcPts val="0"/>
              </a:spcAft>
              <a:buClr>
                <a:srgbClr val="AD007C"/>
              </a:buClr>
              <a:buSzTx/>
              <a:buFont typeface="Wingdings" panose="05000000000000000000" pitchFamily="2" charset="2"/>
              <a:buNone/>
              <a:tabLst/>
              <a:defRPr/>
            </a:pPr>
            <a:r>
              <a:rPr kumimoji="0" lang="en-US" sz="1800" b="0" i="0" u="none" strike="noStrike" kern="1200" cap="none" spc="-80" normalizeH="0" baseline="0" noProof="0" dirty="0">
                <a:ln>
                  <a:noFill/>
                </a:ln>
                <a:solidFill>
                  <a:schemeClr val="tx1"/>
                </a:solidFill>
                <a:effectLst/>
                <a:uLnTx/>
                <a:uFillTx/>
                <a:latin typeface="Calibri" panose="020F0502020204030204" pitchFamily="34" charset="0"/>
                <a:cs typeface="Calibri" panose="020F0502020204030204" pitchFamily="34" charset="0"/>
              </a:rPr>
              <a:t>Tel.</a:t>
            </a:r>
            <a:r>
              <a:rPr kumimoji="0" lang="en-US" sz="1800" b="0" i="0" u="none" strike="noStrike" kern="1200" cap="none" spc="-15"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(+49)</a:t>
            </a:r>
            <a:r>
              <a:rPr kumimoji="0" lang="en-US" sz="1800" b="0" i="0" u="none" strike="noStrike" kern="1200" cap="none" spc="-1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821</a:t>
            </a:r>
            <a:r>
              <a:rPr kumimoji="0" lang="en-US" sz="1800" b="0" i="0" u="none" strike="noStrike" kern="1200" cap="none" spc="-5"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598-5065</a:t>
            </a:r>
          </a:p>
          <a:p>
            <a:endParaRPr lang="de-DE" sz="1800" u="heavy" spc="-5" dirty="0">
              <a:solidFill>
                <a:srgbClr val="0433FF"/>
              </a:solidFill>
              <a:uFill>
                <a:solidFill>
                  <a:srgbClr val="0433FF"/>
                </a:solidFill>
              </a:uFill>
              <a:latin typeface="Arial MT"/>
              <a:cs typeface="Arial MT"/>
            </a:endParaRPr>
          </a:p>
          <a:p>
            <a:pPr marL="12700" marR="0" lvl="0" indent="0" algn="l" defTabSz="914400" rtl="0" eaLnBrk="1" fontAlgn="auto" latinLnBrk="0" hangingPunct="1">
              <a:lnSpc>
                <a:spcPct val="100000"/>
              </a:lnSpc>
              <a:spcBef>
                <a:spcPts val="740"/>
              </a:spcBef>
              <a:spcAft>
                <a:spcPts val="0"/>
              </a:spcAft>
              <a:buClr>
                <a:srgbClr val="AD007C"/>
              </a:buClr>
              <a:buSzTx/>
              <a:buFont typeface="Wingdings" panose="05000000000000000000" pitchFamily="2" charset="2"/>
              <a:buNone/>
              <a:tabLst/>
              <a:defRPr/>
            </a:pPr>
            <a:r>
              <a:rPr kumimoji="0" lang="en-US" sz="1900" b="0" i="0" u="none" strike="noStrike" kern="1200" cap="none" spc="0" normalizeH="0" baseline="0" noProof="0" dirty="0">
                <a:ln>
                  <a:noFill/>
                </a:ln>
                <a:solidFill>
                  <a:srgbClr val="BD258F"/>
                </a:solidFill>
                <a:effectLst/>
                <a:uLnTx/>
                <a:uFillTx/>
                <a:latin typeface="Calibri" panose="020F0502020204030204" pitchFamily="34" charset="0"/>
                <a:cs typeface="Calibri" panose="020F0502020204030204" pitchFamily="34" charset="0"/>
              </a:rPr>
              <a:t>Olivia Manne</a:t>
            </a:r>
            <a:r>
              <a:rPr lang="en-US" sz="1900" dirty="0">
                <a:solidFill>
                  <a:srgbClr val="BD258F"/>
                </a:solidFill>
                <a:latin typeface="Calibri" panose="020F0502020204030204" pitchFamily="34" charset="0"/>
                <a:cs typeface="Calibri" panose="020F0502020204030204" pitchFamily="34" charset="0"/>
              </a:rPr>
              <a:t>s</a:t>
            </a:r>
            <a:r>
              <a:rPr kumimoji="0" lang="en-US" sz="1900" b="0" i="0" u="none" strike="noStrike" kern="1200" cap="none" spc="0" normalizeH="0" baseline="0" noProof="0" dirty="0">
                <a:ln>
                  <a:noFill/>
                </a:ln>
                <a:solidFill>
                  <a:srgbClr val="BD258F"/>
                </a:solidFill>
                <a:effectLst/>
                <a:uLnTx/>
                <a:uFillTx/>
                <a:latin typeface="Calibri" panose="020F0502020204030204" pitchFamily="34" charset="0"/>
                <a:cs typeface="Calibri" panose="020F0502020204030204" pitchFamily="34" charset="0"/>
              </a:rPr>
              <a:t> </a:t>
            </a:r>
            <a:r>
              <a:rPr lang="en-US" sz="1900" dirty="0">
                <a:solidFill>
                  <a:schemeClr val="tx1"/>
                </a:solidFill>
                <a:latin typeface="Calibri" panose="020F0502020204030204" pitchFamily="34" charset="0"/>
                <a:cs typeface="Calibri" panose="020F0502020204030204" pitchFamily="34" charset="0"/>
              </a:rPr>
              <a:t>– questions about the s</a:t>
            </a:r>
            <a:r>
              <a:rPr kumimoji="0" lang="en-US" sz="19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tudy</a:t>
            </a:r>
            <a:r>
              <a:rPr kumimoji="0" lang="en-US" sz="19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preparation course</a:t>
            </a:r>
          </a:p>
          <a:p>
            <a:pPr marL="12700" marR="5080" lvl="0" indent="0" algn="l" defTabSz="914400" rtl="0" eaLnBrk="1" fontAlgn="auto" latinLnBrk="0" hangingPunct="1">
              <a:lnSpc>
                <a:spcPct val="119000"/>
              </a:lnSpc>
              <a:spcBef>
                <a:spcPts val="0"/>
              </a:spcBef>
              <a:spcAft>
                <a:spcPts val="0"/>
              </a:spcAft>
              <a:buClr>
                <a:srgbClr val="AD007C"/>
              </a:buClr>
              <a:buSzTx/>
              <a:buFont typeface="Wingdings" panose="05000000000000000000" pitchFamily="2" charset="2"/>
              <a:buNone/>
              <a:tabLst/>
              <a:defRPr/>
            </a:pPr>
            <a:r>
              <a:rPr kumimoji="0" lang="en-US" sz="1800" b="0" i="0" u="heavy" strike="noStrike" kern="1200" cap="none" spc="-5" normalizeH="0" baseline="0" noProof="0" dirty="0">
                <a:ln>
                  <a:noFill/>
                </a:ln>
                <a:solidFill>
                  <a:srgbClr val="0433FF"/>
                </a:solidFill>
                <a:effectLst/>
                <a:uLnTx/>
                <a:uFill>
                  <a:solidFill>
                    <a:srgbClr val="0433FF"/>
                  </a:solidFill>
                </a:uFill>
                <a:latin typeface="Calibri" panose="020F0502020204030204" pitchFamily="34" charset="0"/>
                <a:cs typeface="Calibri" panose="020F0502020204030204" pitchFamily="34" charset="0"/>
                <a:hlinkClick r:id="rId4"/>
              </a:rPr>
              <a:t>svk@aaa.uni-augsburg.de </a:t>
            </a:r>
            <a:r>
              <a:rPr kumimoji="0" lang="en-US" sz="1800" b="0" i="0" u="none" strike="noStrike" kern="1200" cap="none" spc="-765" normalizeH="0" baseline="0" noProof="0" dirty="0">
                <a:ln>
                  <a:noFill/>
                </a:ln>
                <a:solidFill>
                  <a:srgbClr val="0433FF"/>
                </a:solidFill>
                <a:effectLst/>
                <a:uLnTx/>
                <a:uFillTx/>
                <a:latin typeface="Calibri" panose="020F0502020204030204" pitchFamily="34" charset="0"/>
                <a:cs typeface="Calibri" panose="020F0502020204030204" pitchFamily="34" charset="0"/>
              </a:rPr>
              <a:t> </a:t>
            </a:r>
          </a:p>
          <a:p>
            <a:pPr marL="12700" marR="5080" lvl="0" indent="0" algn="l" defTabSz="914400" rtl="0" eaLnBrk="1" fontAlgn="auto" latinLnBrk="0" hangingPunct="1">
              <a:lnSpc>
                <a:spcPct val="119000"/>
              </a:lnSpc>
              <a:spcBef>
                <a:spcPts val="0"/>
              </a:spcBef>
              <a:spcAft>
                <a:spcPts val="0"/>
              </a:spcAft>
              <a:buClr>
                <a:srgbClr val="AD007C"/>
              </a:buClr>
              <a:buSzTx/>
              <a:buFont typeface="Wingdings" panose="05000000000000000000" pitchFamily="2" charset="2"/>
              <a:buNone/>
              <a:tabLst/>
              <a:defRPr/>
            </a:pPr>
            <a:r>
              <a:rPr kumimoji="0" lang="en-US" sz="1800" b="0" i="0" u="none" strike="noStrike" kern="1200" cap="none" spc="-80" normalizeH="0" baseline="0" noProof="0" dirty="0">
                <a:ln>
                  <a:noFill/>
                </a:ln>
                <a:solidFill>
                  <a:schemeClr val="tx1"/>
                </a:solidFill>
                <a:effectLst/>
                <a:uLnTx/>
                <a:uFillTx/>
                <a:latin typeface="Calibri" panose="020F0502020204030204" pitchFamily="34" charset="0"/>
                <a:cs typeface="Calibri" panose="020F0502020204030204" pitchFamily="34" charset="0"/>
              </a:rPr>
              <a:t>Tel.</a:t>
            </a:r>
            <a:r>
              <a:rPr kumimoji="0" lang="en-US" sz="1800" b="0" i="0" u="none" strike="noStrike" kern="1200" cap="none" spc="-15"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(+49)</a:t>
            </a:r>
            <a:r>
              <a:rPr kumimoji="0" lang="en-US" sz="1800" b="0" i="0" u="none" strike="noStrike" kern="1200" cap="none" spc="-1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821</a:t>
            </a:r>
            <a:r>
              <a:rPr kumimoji="0" lang="en-US" sz="1800" b="0" i="0" u="none" strike="noStrike" kern="1200" cap="none" spc="-5"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598-5065</a:t>
            </a:r>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4A813C01-DC2B-8C05-BF55-F3781491A8A6}"/>
              </a:ext>
            </a:extLst>
          </p:cNvPr>
          <p:cNvPicPr>
            <a:picLocks noChangeAspect="1"/>
          </p:cNvPicPr>
          <p:nvPr/>
        </p:nvPicPr>
        <p:blipFill>
          <a:blip r:embed="rId5"/>
          <a:stretch>
            <a:fillRect/>
          </a:stretch>
        </p:blipFill>
        <p:spPr>
          <a:xfrm>
            <a:off x="7560456" y="2147335"/>
            <a:ext cx="4250541" cy="3377623"/>
          </a:xfrm>
          <a:prstGeom prst="rect">
            <a:avLst/>
          </a:prstGeom>
        </p:spPr>
      </p:pic>
      <p:sp>
        <p:nvSpPr>
          <p:cNvPr id="5" name="Textfeld 4">
            <a:extLst>
              <a:ext uri="{FF2B5EF4-FFF2-40B4-BE49-F238E27FC236}">
                <a16:creationId xmlns:a16="http://schemas.microsoft.com/office/drawing/2014/main" id="{8309C53B-66F1-6F05-777B-03B6220B433B}"/>
              </a:ext>
            </a:extLst>
          </p:cNvPr>
          <p:cNvSpPr txBox="1"/>
          <p:nvPr/>
        </p:nvSpPr>
        <p:spPr>
          <a:xfrm>
            <a:off x="9208464" y="5762257"/>
            <a:ext cx="2763577" cy="338554"/>
          </a:xfrm>
          <a:prstGeom prst="rect">
            <a:avLst/>
          </a:prstGeom>
          <a:noFill/>
        </p:spPr>
        <p:txBody>
          <a:bodyPr wrap="square" rtlCol="0">
            <a:spAutoFit/>
          </a:bodyPr>
          <a:lstStyle/>
          <a:p>
            <a:r>
              <a:rPr lang="en-US" sz="1600" dirty="0">
                <a:solidFill>
                  <a:schemeClr val="tx2"/>
                </a:solidFill>
              </a:rPr>
              <a:t>You can find us in Building M2.</a:t>
            </a:r>
            <a:endParaRPr lang="de-DE" sz="1600" dirty="0">
              <a:solidFill>
                <a:schemeClr val="tx2"/>
              </a:solidFill>
            </a:endParaRPr>
          </a:p>
        </p:txBody>
      </p:sp>
      <p:cxnSp>
        <p:nvCxnSpPr>
          <p:cNvPr id="7" name="Gerade Verbindung mit Pfeil 6">
            <a:extLst>
              <a:ext uri="{FF2B5EF4-FFF2-40B4-BE49-F238E27FC236}">
                <a16:creationId xmlns:a16="http://schemas.microsoft.com/office/drawing/2014/main" id="{87C26F32-FB45-D979-C932-317E8EDD51E9}"/>
              </a:ext>
            </a:extLst>
          </p:cNvPr>
          <p:cNvCxnSpPr>
            <a:cxnSpLocks/>
          </p:cNvCxnSpPr>
          <p:nvPr/>
        </p:nvCxnSpPr>
        <p:spPr>
          <a:xfrm flipH="1" flipV="1">
            <a:off x="10180320" y="4541520"/>
            <a:ext cx="274006" cy="12019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57454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mj-lt"/>
              </a:rPr>
              <a:t>Get</a:t>
            </a:r>
            <a:r>
              <a:rPr lang="de-DE" dirty="0">
                <a:solidFill>
                  <a:srgbClr val="AD007C"/>
                </a:solidFill>
                <a:latin typeface="+mj-lt"/>
              </a:rPr>
              <a:t> </a:t>
            </a:r>
            <a:r>
              <a:rPr lang="de-DE" dirty="0" err="1">
                <a:solidFill>
                  <a:srgbClr val="AD007C"/>
                </a:solidFill>
                <a:latin typeface="+mj-lt"/>
              </a:rPr>
              <a:t>your</a:t>
            </a:r>
            <a:r>
              <a:rPr lang="de-DE" dirty="0">
                <a:solidFill>
                  <a:srgbClr val="AD007C"/>
                </a:solidFill>
                <a:latin typeface="+mj-lt"/>
              </a:rPr>
              <a:t> </a:t>
            </a:r>
            <a:r>
              <a:rPr lang="de-DE" dirty="0" err="1">
                <a:solidFill>
                  <a:srgbClr val="AD007C"/>
                </a:solidFill>
                <a:latin typeface="+mj-lt"/>
              </a:rPr>
              <a:t>CampusCard</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83133"/>
            <a:ext cx="4048543" cy="4752043"/>
          </a:xfrm>
        </p:spPr>
        <p:txBody>
          <a:bodyPr/>
          <a:lstStyle/>
          <a:p>
            <a:pPr marL="285750" indent="-285750">
              <a:buFont typeface="Wingdings" panose="05000000000000000000" pitchFamily="2" charset="2"/>
              <a:buChar char="§"/>
            </a:pPr>
            <a:r>
              <a:rPr lang="en-US" sz="1600" dirty="0">
                <a:solidFill>
                  <a:schemeClr val="tx1"/>
                </a:solidFill>
              </a:rPr>
              <a:t>You will receive your CampusCard after enrollment (by post)</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de-DE" sz="1600" dirty="0" err="1">
                <a:solidFill>
                  <a:schemeClr val="tx1"/>
                </a:solidFill>
              </a:rPr>
              <a:t>CampusCard</a:t>
            </a:r>
            <a:r>
              <a:rPr lang="de-DE" sz="1600" dirty="0">
                <a:solidFill>
                  <a:schemeClr val="tx1"/>
                </a:solidFill>
              </a:rPr>
              <a:t> = </a:t>
            </a:r>
            <a:r>
              <a:rPr lang="en-US" sz="1600" dirty="0">
                <a:solidFill>
                  <a:schemeClr val="tx1"/>
                </a:solidFill>
              </a:rPr>
              <a:t>Student ID, public transportation ticket, campus payment card, opens the gate to Parking Deck 1</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en-US" sz="1600" dirty="0">
                <a:solidFill>
                  <a:schemeClr val="tx1"/>
                </a:solidFill>
              </a:rPr>
              <a:t>The CampusCard must be validated each semester by using a “</a:t>
            </a:r>
            <a:r>
              <a:rPr lang="en-US" sz="1600" dirty="0" err="1">
                <a:solidFill>
                  <a:schemeClr val="tx1"/>
                </a:solidFill>
              </a:rPr>
              <a:t>Validierer</a:t>
            </a:r>
            <a:r>
              <a:rPr lang="en-US" sz="1600" dirty="0">
                <a:solidFill>
                  <a:schemeClr val="tx1"/>
                </a:solidFill>
              </a:rPr>
              <a:t>” on campus (a new “Valid until...” date is printed on it)</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en-US" sz="1600" dirty="0">
                <a:solidFill>
                  <a:schemeClr val="tx1"/>
                </a:solidFill>
              </a:rPr>
              <a:t>There are several “</a:t>
            </a:r>
            <a:r>
              <a:rPr lang="en-US" sz="1600" dirty="0" err="1">
                <a:solidFill>
                  <a:schemeClr val="tx1"/>
                </a:solidFill>
              </a:rPr>
              <a:t>Validierer</a:t>
            </a:r>
            <a:r>
              <a:rPr lang="en-US" sz="1600" dirty="0">
                <a:solidFill>
                  <a:schemeClr val="tx1"/>
                </a:solidFill>
              </a:rPr>
              <a:t>” and “</a:t>
            </a:r>
            <a:r>
              <a:rPr lang="en-US" sz="1600" dirty="0" err="1">
                <a:solidFill>
                  <a:schemeClr val="tx1"/>
                </a:solidFill>
              </a:rPr>
              <a:t>Aufwerter</a:t>
            </a:r>
            <a:r>
              <a:rPr lang="en-US" sz="1600" dirty="0">
                <a:solidFill>
                  <a:schemeClr val="tx1"/>
                </a:solidFill>
              </a:rPr>
              <a:t>” on campus—machines where you can validate your CampusCard and add money to it. You can find a campus map here: </a:t>
            </a:r>
            <a:r>
              <a:rPr lang="de-DE" sz="1600" dirty="0">
                <a:solidFill>
                  <a:schemeClr val="tx1"/>
                </a:solidFill>
                <a:hlinkClick r:id="rId3"/>
              </a:rPr>
              <a:t>https://www.uni-augsburg.de/de/services/campus-card-augsburg/private-bezahlkarte/</a:t>
            </a:r>
            <a:r>
              <a:rPr lang="de-DE" sz="1600" dirty="0">
                <a:solidFill>
                  <a:schemeClr val="tx1"/>
                </a:solidFill>
              </a:rPr>
              <a:t> </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7756DF8C-EE4F-4459-8BBF-5E03DBD487B4}"/>
              </a:ext>
            </a:extLst>
          </p:cNvPr>
          <p:cNvPicPr>
            <a:picLocks noChangeAspect="1"/>
          </p:cNvPicPr>
          <p:nvPr/>
        </p:nvPicPr>
        <p:blipFill>
          <a:blip r:embed="rId4"/>
          <a:stretch>
            <a:fillRect/>
          </a:stretch>
        </p:blipFill>
        <p:spPr>
          <a:xfrm>
            <a:off x="3963356" y="13405"/>
            <a:ext cx="1609174" cy="1033687"/>
          </a:xfrm>
          <a:prstGeom prst="rect">
            <a:avLst/>
          </a:prstGeom>
        </p:spPr>
      </p:pic>
      <p:pic>
        <p:nvPicPr>
          <p:cNvPr id="4" name="Grafik 3">
            <a:extLst>
              <a:ext uri="{FF2B5EF4-FFF2-40B4-BE49-F238E27FC236}">
                <a16:creationId xmlns:a16="http://schemas.microsoft.com/office/drawing/2014/main" id="{7B4D4D30-F1F0-6AAB-1D59-58166BDC1A29}"/>
              </a:ext>
            </a:extLst>
          </p:cNvPr>
          <p:cNvPicPr>
            <a:picLocks noChangeAspect="1"/>
          </p:cNvPicPr>
          <p:nvPr/>
        </p:nvPicPr>
        <p:blipFill rotWithShape="1">
          <a:blip r:embed="rId5"/>
          <a:srcRect l="26985" t="14857" r="35555" b="10730"/>
          <a:stretch/>
        </p:blipFill>
        <p:spPr>
          <a:xfrm>
            <a:off x="6212222" y="386493"/>
            <a:ext cx="4739072" cy="5883678"/>
          </a:xfrm>
          <a:prstGeom prst="rect">
            <a:avLst/>
          </a:prstGeom>
        </p:spPr>
      </p:pic>
      <p:cxnSp>
        <p:nvCxnSpPr>
          <p:cNvPr id="8" name="Gerade Verbindung mit Pfeil 7">
            <a:extLst>
              <a:ext uri="{FF2B5EF4-FFF2-40B4-BE49-F238E27FC236}">
                <a16:creationId xmlns:a16="http://schemas.microsoft.com/office/drawing/2014/main" id="{3B19E843-15D6-C54A-DE7F-985A071E8F94}"/>
              </a:ext>
            </a:extLst>
          </p:cNvPr>
          <p:cNvCxnSpPr>
            <a:cxnSpLocks/>
          </p:cNvCxnSpPr>
          <p:nvPr/>
        </p:nvCxnSpPr>
        <p:spPr>
          <a:xfrm flipV="1">
            <a:off x="4386142" y="4327070"/>
            <a:ext cx="1709858" cy="996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8723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mj-lt"/>
              </a:rPr>
              <a:t>Get</a:t>
            </a:r>
            <a:r>
              <a:rPr lang="de-DE" dirty="0">
                <a:solidFill>
                  <a:srgbClr val="AD007C"/>
                </a:solidFill>
                <a:latin typeface="+mj-lt"/>
              </a:rPr>
              <a:t> </a:t>
            </a:r>
            <a:r>
              <a:rPr lang="de-DE" dirty="0" err="1">
                <a:solidFill>
                  <a:srgbClr val="AD007C"/>
                </a:solidFill>
                <a:latin typeface="+mj-lt"/>
              </a:rPr>
              <a:t>your</a:t>
            </a:r>
            <a:r>
              <a:rPr lang="de-DE" dirty="0">
                <a:solidFill>
                  <a:srgbClr val="AD007C"/>
                </a:solidFill>
                <a:latin typeface="+mj-lt"/>
              </a:rPr>
              <a:t> RZ-ID</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96093"/>
            <a:ext cx="10553203" cy="4974727"/>
          </a:xfrm>
        </p:spPr>
        <p:txBody>
          <a:bodyPr/>
          <a:lstStyle/>
          <a:p>
            <a:r>
              <a:rPr lang="en-US" sz="1600" dirty="0">
                <a:solidFill>
                  <a:schemeClr val="tx1"/>
                </a:solidFill>
              </a:rPr>
              <a:t>RZ ID = “RZ-</a:t>
            </a:r>
            <a:r>
              <a:rPr lang="en-US" sz="1600" dirty="0" err="1">
                <a:solidFill>
                  <a:schemeClr val="tx1"/>
                </a:solidFill>
              </a:rPr>
              <a:t>Kennung</a:t>
            </a:r>
            <a:r>
              <a:rPr lang="en-US" sz="1600" dirty="0">
                <a:solidFill>
                  <a:schemeClr val="tx1"/>
                </a:solidFill>
              </a:rPr>
              <a:t>” </a:t>
            </a:r>
            <a:r>
              <a:rPr lang="en-US" sz="1600" dirty="0">
                <a:solidFill>
                  <a:schemeClr val="tx1"/>
                </a:solidFill>
                <a:sym typeface="Wingdings" panose="05000000000000000000" pitchFamily="2" charset="2"/>
              </a:rPr>
              <a:t> </a:t>
            </a:r>
            <a:r>
              <a:rPr lang="en-US" sz="1600" dirty="0">
                <a:solidFill>
                  <a:schemeClr val="tx1"/>
                </a:solidFill>
              </a:rPr>
              <a:t>User ID (combination of last name and first name) and password</a:t>
            </a:r>
          </a:p>
          <a:p>
            <a:endParaRPr lang="de-DE" sz="1600" dirty="0">
              <a:solidFill>
                <a:schemeClr val="tx1"/>
              </a:solidFill>
            </a:endParaRPr>
          </a:p>
          <a:p>
            <a:pPr marL="285750" indent="-285750">
              <a:buFont typeface="Wingdings" panose="05000000000000000000" pitchFamily="2" charset="2"/>
              <a:buChar char="à"/>
            </a:pPr>
            <a:r>
              <a:rPr lang="en-US" sz="1600" dirty="0">
                <a:solidFill>
                  <a:schemeClr val="tx1"/>
                </a:solidFill>
              </a:rPr>
              <a:t>You will need your RZ ID to access all of the University of Augsburg’s </a:t>
            </a:r>
            <a:r>
              <a:rPr lang="en-US" sz="1600" dirty="0">
                <a:solidFill>
                  <a:schemeClr val="tx1"/>
                </a:solidFill>
                <a:hlinkClick r:id="rId2" action="ppaction://hlinksldjump"/>
              </a:rPr>
              <a:t>digital services </a:t>
            </a:r>
            <a:r>
              <a:rPr lang="en-US" sz="1600" dirty="0">
                <a:solidFill>
                  <a:schemeClr val="tx1"/>
                </a:solidFill>
              </a:rPr>
              <a:t>(VIBS Portal, </a:t>
            </a:r>
            <a:r>
              <a:rPr lang="en-US" sz="1600" dirty="0" err="1">
                <a:solidFill>
                  <a:schemeClr val="tx1"/>
                </a:solidFill>
              </a:rPr>
              <a:t>Digicampus</a:t>
            </a:r>
            <a:r>
              <a:rPr lang="en-US" sz="1600" dirty="0">
                <a:solidFill>
                  <a:schemeClr val="tx1"/>
                </a:solidFill>
              </a:rPr>
              <a:t>, STUDIS), to use computer workstations on campus, and to access </a:t>
            </a:r>
            <a:r>
              <a:rPr lang="en-US" sz="1600" dirty="0" err="1">
                <a:solidFill>
                  <a:schemeClr val="tx1"/>
                </a:solidFill>
              </a:rPr>
              <a:t>eduroam</a:t>
            </a:r>
            <a:r>
              <a:rPr lang="en-US" sz="1600" dirty="0">
                <a:solidFill>
                  <a:schemeClr val="tx1"/>
                </a:solidFill>
              </a:rPr>
              <a:t> and your student email account.</a:t>
            </a:r>
          </a:p>
          <a:p>
            <a:pPr marL="285750" indent="-285750">
              <a:buFont typeface="Wingdings" panose="05000000000000000000" pitchFamily="2" charset="2"/>
              <a:buChar char="à"/>
            </a:pPr>
            <a:r>
              <a:rPr lang="en-US" sz="1600" dirty="0">
                <a:solidFill>
                  <a:schemeClr val="tx1"/>
                </a:solidFill>
              </a:rPr>
              <a:t>You will receive your RZ ID by post after successfully enrolling.</a:t>
            </a:r>
          </a:p>
          <a:p>
            <a:pPr marL="285750" indent="-285750">
              <a:buFont typeface="Wingdings" panose="05000000000000000000" pitchFamily="2" charset="2"/>
              <a:buChar char="à"/>
            </a:pPr>
            <a:endParaRPr lang="en-US" sz="1600" dirty="0">
              <a:solidFill>
                <a:schemeClr val="tx1"/>
              </a:solidFill>
            </a:endParaRPr>
          </a:p>
          <a:p>
            <a:pPr marL="285750" indent="-285750">
              <a:buFont typeface="Wingdings" panose="05000000000000000000" pitchFamily="2" charset="2"/>
              <a:buChar char="à"/>
            </a:pPr>
            <a:endParaRPr lang="de-DE" sz="1600" dirty="0">
              <a:solidFill>
                <a:schemeClr val="tx1"/>
              </a:solidFill>
            </a:endParaRPr>
          </a:p>
          <a:p>
            <a:r>
              <a:rPr lang="en-US" sz="1600" b="1" dirty="0">
                <a:solidFill>
                  <a:srgbClr val="AD007C"/>
                </a:solidFill>
              </a:rPr>
              <a:t>Please note: </a:t>
            </a:r>
            <a:r>
              <a:rPr lang="en-US" sz="1600" dirty="0">
                <a:solidFill>
                  <a:schemeClr val="tx1"/>
                </a:solidFill>
              </a:rPr>
              <a:t>Your RZ ID is your access key to all of the university’s digital services </a:t>
            </a:r>
            <a:r>
              <a:rPr lang="en-US" sz="1600" b="1" dirty="0">
                <a:solidFill>
                  <a:srgbClr val="AD007C"/>
                </a:solidFill>
              </a:rPr>
              <a:t>EXCEPT the OPAC library catalog!</a:t>
            </a:r>
          </a:p>
          <a:p>
            <a:pPr marL="285750" indent="-285750">
              <a:buFont typeface="Wingdings" panose="05000000000000000000" pitchFamily="2" charset="2"/>
              <a:buChar char="à"/>
            </a:pPr>
            <a:r>
              <a:rPr lang="en-US" sz="1600" b="1" dirty="0">
                <a:solidFill>
                  <a:schemeClr val="tx1"/>
                </a:solidFill>
              </a:rPr>
              <a:t>ID: </a:t>
            </a:r>
            <a:r>
              <a:rPr lang="en-US" sz="1600" dirty="0">
                <a:solidFill>
                  <a:schemeClr val="tx1"/>
                </a:solidFill>
              </a:rPr>
              <a:t>Your library user number on your CAMPUS CARD</a:t>
            </a:r>
          </a:p>
          <a:p>
            <a:pPr marL="285750" indent="-285750">
              <a:buFont typeface="Wingdings" panose="05000000000000000000" pitchFamily="2" charset="2"/>
              <a:buChar char="à"/>
            </a:pPr>
            <a:r>
              <a:rPr lang="en-US" sz="1600" b="1" dirty="0">
                <a:solidFill>
                  <a:schemeClr val="tx1"/>
                </a:solidFill>
              </a:rPr>
              <a:t>Password: </a:t>
            </a:r>
            <a:r>
              <a:rPr lang="en-US" sz="1600" dirty="0">
                <a:solidFill>
                  <a:schemeClr val="tx1"/>
                </a:solidFill>
              </a:rPr>
              <a:t>The default password is the four-digit date of your birth (e.g., August 9 = 0908). You can change this password at any </a:t>
            </a:r>
            <a:endParaRPr lang="de-DE" sz="1600" dirty="0">
              <a:solidFill>
                <a:schemeClr val="tx1"/>
              </a:solidFill>
            </a:endParaRP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descr="Laptop mit einfarbiger Füllung">
            <a:extLst>
              <a:ext uri="{FF2B5EF4-FFF2-40B4-BE49-F238E27FC236}">
                <a16:creationId xmlns:a16="http://schemas.microsoft.com/office/drawing/2014/main" id="{39602051-8080-DBA1-6B92-72D8B08A1D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6872" y="293914"/>
            <a:ext cx="914400" cy="914400"/>
          </a:xfrm>
          <a:prstGeom prst="rect">
            <a:avLst/>
          </a:prstGeom>
        </p:spPr>
      </p:pic>
    </p:spTree>
    <p:extLst>
      <p:ext uri="{BB962C8B-B14F-4D97-AF65-F5344CB8AC3E}">
        <p14:creationId xmlns:p14="http://schemas.microsoft.com/office/powerpoint/2010/main" val="2981453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rPr>
              <a:t>Set </a:t>
            </a:r>
            <a:r>
              <a:rPr lang="de-DE" dirty="0" err="1">
                <a:solidFill>
                  <a:srgbClr val="AD007C"/>
                </a:solidFill>
              </a:rPr>
              <a:t>up</a:t>
            </a:r>
            <a:r>
              <a:rPr lang="de-DE" dirty="0">
                <a:solidFill>
                  <a:srgbClr val="AD007C"/>
                </a:solidFill>
              </a:rPr>
              <a:t> </a:t>
            </a:r>
            <a:r>
              <a:rPr lang="de-DE" dirty="0" err="1">
                <a:solidFill>
                  <a:srgbClr val="AD007C"/>
                </a:solidFill>
              </a:rPr>
              <a:t>eduroam</a:t>
            </a:r>
            <a:endParaRPr lang="de-DE" dirty="0">
              <a:solidFill>
                <a:srgbClr val="AD007C"/>
              </a:solidFill>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807631" y="1598912"/>
            <a:ext cx="6403295" cy="3022074"/>
          </a:xfrm>
          <a:ln>
            <a:solidFill>
              <a:schemeClr val="bg1"/>
            </a:solidFill>
          </a:ln>
        </p:spPr>
        <p:txBody>
          <a:bodyPr/>
          <a:lstStyle/>
          <a:p>
            <a:r>
              <a:rPr lang="en-US" sz="1600" dirty="0">
                <a:solidFill>
                  <a:schemeClr val="tx1"/>
                </a:solidFill>
              </a:rPr>
              <a:t>There are two Wi-Fi networks at the university: Bayern WLAN and </a:t>
            </a:r>
            <a:r>
              <a:rPr lang="en-US" sz="1600" dirty="0" err="1">
                <a:solidFill>
                  <a:schemeClr val="tx1"/>
                </a:solidFill>
              </a:rPr>
              <a:t>eduroam</a:t>
            </a:r>
            <a:endParaRPr lang="en-US" sz="1600" dirty="0">
              <a:solidFill>
                <a:schemeClr val="tx1"/>
              </a:solidFill>
            </a:endParaRPr>
          </a:p>
          <a:p>
            <a:endParaRPr lang="de-DE" sz="1600" dirty="0">
              <a:solidFill>
                <a:schemeClr val="tx1"/>
              </a:solidFill>
            </a:endParaRPr>
          </a:p>
          <a:p>
            <a:pPr marL="285750" indent="-285750">
              <a:buFont typeface="Wingdings" panose="05000000000000000000" pitchFamily="2" charset="2"/>
              <a:buChar char="§"/>
            </a:pPr>
            <a:r>
              <a:rPr lang="en-US" sz="1600" b="1" dirty="0">
                <a:solidFill>
                  <a:schemeClr val="tx1"/>
                </a:solidFill>
              </a:rPr>
              <a:t>Bayern WLAN </a:t>
            </a:r>
            <a:r>
              <a:rPr lang="en-US" sz="1600" dirty="0">
                <a:solidFill>
                  <a:schemeClr val="tx1"/>
                </a:solidFill>
              </a:rPr>
              <a:t>is an open network and can be used by anyone</a:t>
            </a:r>
            <a:endParaRPr lang="de-DE" sz="1600" dirty="0">
              <a:solidFill>
                <a:schemeClr val="tx1"/>
              </a:solidFill>
            </a:endParaRPr>
          </a:p>
          <a:p>
            <a:pPr marL="285750" indent="-285750">
              <a:buFont typeface="Wingdings" panose="05000000000000000000" pitchFamily="2" charset="2"/>
              <a:buChar char="§"/>
            </a:pPr>
            <a:r>
              <a:rPr lang="en-US" sz="1600" b="1" dirty="0" err="1">
                <a:solidFill>
                  <a:schemeClr val="tx1"/>
                </a:solidFill>
              </a:rPr>
              <a:t>Eduroam</a:t>
            </a:r>
            <a:r>
              <a:rPr lang="en-US" sz="1600" b="1" dirty="0">
                <a:solidFill>
                  <a:schemeClr val="tx1"/>
                </a:solidFill>
              </a:rPr>
              <a:t> </a:t>
            </a:r>
            <a:r>
              <a:rPr lang="en-US" sz="1600" dirty="0">
                <a:solidFill>
                  <a:schemeClr val="tx1"/>
                </a:solidFill>
              </a:rPr>
              <a:t>is the Wi-Fi network for students and staff at the university and usually provides a better internet connection:</a:t>
            </a:r>
            <a:br>
              <a:rPr lang="en-US" sz="1600" b="1" dirty="0">
                <a:solidFill>
                  <a:schemeClr val="tx1"/>
                </a:solidFill>
              </a:rPr>
            </a:br>
            <a:r>
              <a:rPr lang="de-DE" sz="1600" dirty="0">
                <a:solidFill>
                  <a:schemeClr val="tx1"/>
                </a:solidFill>
                <a:sym typeface="Wingdings" panose="05000000000000000000" pitchFamily="2" charset="2"/>
              </a:rPr>
              <a:t> </a:t>
            </a:r>
            <a:r>
              <a:rPr lang="en-US" sz="1600" dirty="0">
                <a:solidFill>
                  <a:schemeClr val="tx1"/>
                </a:solidFill>
                <a:sym typeface="Wingdings" panose="05000000000000000000" pitchFamily="2" charset="2"/>
              </a:rPr>
              <a:t>To set up </a:t>
            </a:r>
            <a:r>
              <a:rPr lang="en-US" sz="1600" dirty="0" err="1">
                <a:solidFill>
                  <a:schemeClr val="tx1"/>
                </a:solidFill>
                <a:sym typeface="Wingdings" panose="05000000000000000000" pitchFamily="2" charset="2"/>
              </a:rPr>
              <a:t>eduroam</a:t>
            </a:r>
            <a:r>
              <a:rPr lang="en-US" sz="1600" dirty="0">
                <a:solidFill>
                  <a:schemeClr val="tx1"/>
                </a:solidFill>
                <a:sym typeface="Wingdings" panose="05000000000000000000" pitchFamily="2" charset="2"/>
              </a:rPr>
              <a:t>, you will need your RZ ID</a:t>
            </a:r>
            <a:br>
              <a:rPr lang="en-US" sz="1600" dirty="0">
                <a:solidFill>
                  <a:schemeClr val="tx1"/>
                </a:solidFill>
                <a:sym typeface="Wingdings" panose="05000000000000000000" pitchFamily="2" charset="2"/>
              </a:rPr>
            </a:br>
            <a:r>
              <a:rPr lang="de-DE" sz="1600" dirty="0">
                <a:solidFill>
                  <a:schemeClr val="tx1"/>
                </a:solidFill>
                <a:sym typeface="Wingdings" panose="05000000000000000000" pitchFamily="2" charset="2"/>
              </a:rPr>
              <a:t> </a:t>
            </a:r>
            <a:r>
              <a:rPr lang="en-US" sz="1600" dirty="0">
                <a:solidFill>
                  <a:schemeClr val="tx1"/>
                </a:solidFill>
                <a:sym typeface="Wingdings" panose="05000000000000000000" pitchFamily="2" charset="2"/>
              </a:rPr>
              <a:t>The IT center provides setup instructions for various operating systems on the university's </a:t>
            </a:r>
            <a:r>
              <a:rPr lang="en-US" sz="1600" dirty="0" err="1">
                <a:solidFill>
                  <a:schemeClr val="tx1"/>
                </a:solidFill>
                <a:sym typeface="Wingdings" panose="05000000000000000000" pitchFamily="2" charset="2"/>
              </a:rPr>
              <a:t>websit</a:t>
            </a:r>
            <a:r>
              <a:rPr lang="en-US" sz="1600" dirty="0">
                <a:solidFill>
                  <a:schemeClr val="tx1"/>
                </a:solidFill>
                <a:sym typeface="Wingdings" panose="05000000000000000000" pitchFamily="2" charset="2"/>
              </a:rPr>
              <a:t>: </a:t>
            </a:r>
            <a:r>
              <a:rPr lang="de-DE" sz="1600" dirty="0">
                <a:solidFill>
                  <a:schemeClr val="tx1"/>
                </a:solidFill>
                <a:sym typeface="Wingdings" panose="05000000000000000000" pitchFamily="2" charset="2"/>
                <a:hlinkClick r:id="rId3"/>
              </a:rPr>
              <a:t>https://collab.dvb.bayern/spaces/UniARZSER/pages/1759256918/eduroam+-+Einrichtung+und+Verbindung?showLanguage=en_GB</a:t>
            </a:r>
            <a:r>
              <a:rPr lang="de-DE" sz="1600" dirty="0">
                <a:solidFill>
                  <a:schemeClr val="tx1"/>
                </a:solidFill>
                <a:sym typeface="Wingdings" panose="05000000000000000000" pitchFamily="2" charset="2"/>
              </a:rPr>
              <a:t> </a:t>
            </a:r>
            <a:endParaRPr lang="de-DE" sz="1600" dirty="0">
              <a:solidFill>
                <a:schemeClr val="tx1"/>
              </a:solidFill>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22069A62-8FD2-89CD-4D8B-9E10826ED4B0}"/>
              </a:ext>
            </a:extLst>
          </p:cNvPr>
          <p:cNvPicPr>
            <a:picLocks noChangeAspect="1"/>
          </p:cNvPicPr>
          <p:nvPr/>
        </p:nvPicPr>
        <p:blipFill rotWithShape="1">
          <a:blip r:embed="rId4"/>
          <a:srcRect l="15717" t="63392" r="40863" b="16608"/>
          <a:stretch/>
        </p:blipFill>
        <p:spPr>
          <a:xfrm>
            <a:off x="1147009" y="4755146"/>
            <a:ext cx="4764506" cy="1371600"/>
          </a:xfrm>
          <a:prstGeom prst="rect">
            <a:avLst/>
          </a:prstGeom>
        </p:spPr>
      </p:pic>
      <p:pic>
        <p:nvPicPr>
          <p:cNvPr id="3" name="Grafik 2">
            <a:extLst>
              <a:ext uri="{FF2B5EF4-FFF2-40B4-BE49-F238E27FC236}">
                <a16:creationId xmlns:a16="http://schemas.microsoft.com/office/drawing/2014/main" id="{CFBFC1A5-A706-38C2-EE6E-2F105F5B8C2D}"/>
              </a:ext>
            </a:extLst>
          </p:cNvPr>
          <p:cNvPicPr>
            <a:picLocks noChangeAspect="1"/>
          </p:cNvPicPr>
          <p:nvPr/>
        </p:nvPicPr>
        <p:blipFill>
          <a:blip r:embed="rId5"/>
          <a:srcRect l="16022" t="13928" r="51888" b="5215"/>
          <a:stretch>
            <a:fillRect/>
          </a:stretch>
        </p:blipFill>
        <p:spPr>
          <a:xfrm>
            <a:off x="7960178" y="282262"/>
            <a:ext cx="3768120" cy="5933948"/>
          </a:xfrm>
          <a:prstGeom prst="rect">
            <a:avLst/>
          </a:prstGeom>
        </p:spPr>
      </p:pic>
    </p:spTree>
    <p:extLst>
      <p:ext uri="{BB962C8B-B14F-4D97-AF65-F5344CB8AC3E}">
        <p14:creationId xmlns:p14="http://schemas.microsoft.com/office/powerpoint/2010/main" val="1795440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568F39D-838C-4F70-8D69-633C094F1CEF}"/>
              </a:ext>
            </a:extLst>
          </p:cNvPr>
          <p:cNvPicPr>
            <a:picLocks noChangeAspect="1"/>
          </p:cNvPicPr>
          <p:nvPr/>
        </p:nvPicPr>
        <p:blipFill>
          <a:blip r:embed="rId3"/>
          <a:stretch>
            <a:fillRect/>
          </a:stretch>
        </p:blipFill>
        <p:spPr>
          <a:xfrm>
            <a:off x="4653133" y="3200185"/>
            <a:ext cx="2885734" cy="3107240"/>
          </a:xfrm>
          <a:prstGeom prst="rect">
            <a:avLst/>
          </a:prstGeom>
        </p:spPr>
      </p:pic>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Generate </a:t>
            </a:r>
            <a:r>
              <a:rPr lang="de-DE" dirty="0" err="1">
                <a:solidFill>
                  <a:srgbClr val="AD007C"/>
                </a:solidFill>
                <a:latin typeface="+mj-lt"/>
              </a:rPr>
              <a:t>your</a:t>
            </a:r>
            <a:r>
              <a:rPr lang="de-DE" dirty="0">
                <a:solidFill>
                  <a:srgbClr val="AD007C"/>
                </a:solidFill>
                <a:latin typeface="+mj-lt"/>
              </a:rPr>
              <a:t> </a:t>
            </a:r>
            <a:r>
              <a:rPr lang="de-DE" dirty="0" err="1">
                <a:solidFill>
                  <a:srgbClr val="AD007C"/>
                </a:solidFill>
                <a:latin typeface="+mj-lt"/>
              </a:rPr>
              <a:t>Certificate</a:t>
            </a:r>
            <a:r>
              <a:rPr lang="de-DE" dirty="0">
                <a:solidFill>
                  <a:srgbClr val="AD007C"/>
                </a:solidFill>
                <a:latin typeface="+mj-lt"/>
              </a:rPr>
              <a:t> </a:t>
            </a:r>
            <a:r>
              <a:rPr lang="de-DE" dirty="0" err="1">
                <a:solidFill>
                  <a:srgbClr val="AD007C"/>
                </a:solidFill>
                <a:latin typeface="+mj-lt"/>
              </a:rPr>
              <a:t>of</a:t>
            </a:r>
            <a:r>
              <a:rPr lang="de-DE" dirty="0">
                <a:solidFill>
                  <a:srgbClr val="AD007C"/>
                </a:solidFill>
                <a:latin typeface="+mj-lt"/>
              </a:rPr>
              <a:t> </a:t>
            </a:r>
            <a:r>
              <a:rPr lang="de-DE" dirty="0" err="1">
                <a:solidFill>
                  <a:srgbClr val="AD007C"/>
                </a:solidFill>
                <a:latin typeface="+mj-lt"/>
              </a:rPr>
              <a:t>Enrollment</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238968"/>
            <a:ext cx="9053250" cy="3759149"/>
          </a:xfrm>
        </p:spPr>
        <p:txBody>
          <a:bodyPr/>
          <a:lstStyle/>
          <a:p>
            <a:r>
              <a:rPr lang="en-US" sz="1600" dirty="0">
                <a:solidFill>
                  <a:schemeClr val="tx1"/>
                </a:solidFill>
                <a:latin typeface="Calibri" panose="020F0502020204030204" pitchFamily="34" charset="0"/>
                <a:cs typeface="Calibri" panose="020F0502020204030204" pitchFamily="34" charset="0"/>
              </a:rPr>
              <a:t>You will need your certificate of enrollment for various purposes, such as opening a free bank account or, if necessary, for the Academic Immigration Office "</a:t>
            </a:r>
            <a:r>
              <a:rPr lang="en-US" sz="1600" dirty="0" err="1">
                <a:solidFill>
                  <a:schemeClr val="tx1"/>
                </a:solidFill>
                <a:latin typeface="Calibri" panose="020F0502020204030204" pitchFamily="34" charset="0"/>
                <a:cs typeface="Calibri" panose="020F0502020204030204" pitchFamily="34" charset="0"/>
              </a:rPr>
              <a:t>Hochschulbetreuungsstelle</a:t>
            </a:r>
            <a:r>
              <a:rPr lang="en-US" sz="1600" dirty="0">
                <a:solidFill>
                  <a:schemeClr val="tx1"/>
                </a:solidFill>
                <a:latin typeface="Calibri" panose="020F0502020204030204" pitchFamily="34" charset="0"/>
                <a:cs typeface="Calibri" panose="020F0502020204030204" pitchFamily="34" charset="0"/>
              </a:rPr>
              <a:t>", etc. </a:t>
            </a:r>
          </a:p>
          <a:p>
            <a:endParaRPr lang="de-DE" sz="1600" dirty="0">
              <a:solidFill>
                <a:schemeClr val="tx1"/>
              </a:solidFill>
              <a:latin typeface="Calibri" panose="020F0502020204030204" pitchFamily="34" charset="0"/>
              <a:cs typeface="Calibri" panose="020F0502020204030204" pitchFamily="34" charset="0"/>
            </a:endParaRPr>
          </a:p>
          <a:p>
            <a:r>
              <a:rPr lang="en-US" sz="1600" dirty="0">
                <a:solidFill>
                  <a:schemeClr val="tx1"/>
                </a:solidFill>
                <a:latin typeface="Calibri" panose="020F0502020204030204" pitchFamily="34" charset="0"/>
                <a:cs typeface="Calibri" panose="020F0502020204030204" pitchFamily="34" charset="0"/>
              </a:rPr>
              <a:t>You can download your certificate of enrollment from the </a:t>
            </a:r>
            <a:r>
              <a:rPr lang="en-US" sz="1600" b="1" dirty="0">
                <a:solidFill>
                  <a:schemeClr val="tx1"/>
                </a:solidFill>
                <a:latin typeface="Calibri" panose="020F0502020204030204" pitchFamily="34" charset="0"/>
                <a:cs typeface="Calibri" panose="020F0502020204030204" pitchFamily="34" charset="0"/>
              </a:rPr>
              <a:t>VIBS online portal</a:t>
            </a:r>
            <a:r>
              <a:rPr lang="en-US" sz="1600" dirty="0">
                <a:solidFill>
                  <a:schemeClr val="tx1"/>
                </a:solidFill>
                <a:latin typeface="Calibri" panose="020F0502020204030204" pitchFamily="34" charset="0"/>
                <a:cs typeface="Calibri" panose="020F0502020204030204" pitchFamily="34" charset="0"/>
              </a:rPr>
              <a:t>. Here you can find instructions for students:</a:t>
            </a:r>
            <a:br>
              <a:rPr lang="de-DE" sz="1600" dirty="0">
                <a:solidFill>
                  <a:schemeClr val="tx1"/>
                </a:solidFill>
                <a:latin typeface="Calibri" panose="020F0502020204030204" pitchFamily="34" charset="0"/>
                <a:cs typeface="Calibri" panose="020F0502020204030204" pitchFamily="34" charset="0"/>
              </a:rPr>
            </a:br>
            <a:r>
              <a:rPr lang="de-DE" sz="1600" dirty="0">
                <a:solidFill>
                  <a:schemeClr val="tx1"/>
                </a:solidFill>
                <a:latin typeface="Calibri" panose="020F0502020204030204" pitchFamily="34" charset="0"/>
                <a:cs typeface="Calibri" panose="020F0502020204030204" pitchFamily="34" charset="0"/>
                <a:hlinkClick r:id="rId4"/>
              </a:rPr>
              <a:t>https://www.uni-augsburg.de/en/organisation/einrichtungen/studierendenkanzlei/online-services/</a:t>
            </a:r>
            <a:r>
              <a:rPr lang="de-DE" sz="1600" dirty="0">
                <a:solidFill>
                  <a:schemeClr val="tx1"/>
                </a:solidFill>
                <a:latin typeface="Calibri" panose="020F0502020204030204" pitchFamily="34" charset="0"/>
                <a:cs typeface="Calibri" panose="020F0502020204030204" pitchFamily="34" charset="0"/>
              </a:rPr>
              <a:t> </a:t>
            </a: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2281400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35B7B-5CE1-6ABC-6EA8-D6F86F7D25D4}"/>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B128CA2D-B654-1F13-0A22-D13E63F3FA36}"/>
              </a:ext>
            </a:extLst>
          </p:cNvPr>
          <p:cNvSpPr>
            <a:spLocks noGrp="1"/>
          </p:cNvSpPr>
          <p:nvPr>
            <p:ph type="title"/>
          </p:nvPr>
        </p:nvSpPr>
        <p:spPr/>
        <p:txBody>
          <a:bodyPr/>
          <a:lstStyle/>
          <a:p>
            <a:r>
              <a:rPr lang="de-DE" dirty="0">
                <a:solidFill>
                  <a:srgbClr val="AD007C"/>
                </a:solidFill>
                <a:latin typeface="+mj-lt"/>
              </a:rPr>
              <a:t>Digital Services at </a:t>
            </a:r>
            <a:r>
              <a:rPr lang="de-DE" dirty="0" err="1">
                <a:solidFill>
                  <a:srgbClr val="AD007C"/>
                </a:solidFill>
                <a:latin typeface="+mj-lt"/>
              </a:rPr>
              <a:t>the</a:t>
            </a:r>
            <a:r>
              <a:rPr lang="de-DE" dirty="0">
                <a:solidFill>
                  <a:srgbClr val="AD007C"/>
                </a:solidFill>
                <a:latin typeface="+mj-lt"/>
              </a:rPr>
              <a:t> University</a:t>
            </a:r>
          </a:p>
        </p:txBody>
      </p:sp>
      <p:sp>
        <p:nvSpPr>
          <p:cNvPr id="24" name="Untertitel 23">
            <a:extLst>
              <a:ext uri="{FF2B5EF4-FFF2-40B4-BE49-F238E27FC236}">
                <a16:creationId xmlns:a16="http://schemas.microsoft.com/office/drawing/2014/main" id="{18DA1A9D-861A-2AD4-BE7A-66897528AD71}"/>
              </a:ext>
            </a:extLst>
          </p:cNvPr>
          <p:cNvSpPr>
            <a:spLocks noGrp="1"/>
          </p:cNvSpPr>
          <p:nvPr>
            <p:ph type="subTitle" idx="13"/>
          </p:nvPr>
        </p:nvSpPr>
        <p:spPr>
          <a:xfrm>
            <a:off x="719400" y="1181817"/>
            <a:ext cx="10857557" cy="2668287"/>
          </a:xfrm>
        </p:spPr>
        <p:txBody>
          <a:bodyPr/>
          <a:lstStyle/>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8" name="Textfeld 7">
            <a:extLst>
              <a:ext uri="{FF2B5EF4-FFF2-40B4-BE49-F238E27FC236}">
                <a16:creationId xmlns:a16="http://schemas.microsoft.com/office/drawing/2014/main" id="{AF4D3081-0FF3-37E8-1AE2-86BDD397C2D3}"/>
              </a:ext>
            </a:extLst>
          </p:cNvPr>
          <p:cNvSpPr txBox="1"/>
          <p:nvPr/>
        </p:nvSpPr>
        <p:spPr>
          <a:xfrm>
            <a:off x="719400" y="1420586"/>
            <a:ext cx="10287000" cy="4801314"/>
          </a:xfrm>
          <a:prstGeom prst="rect">
            <a:avLst/>
          </a:prstGeom>
          <a:noFill/>
        </p:spPr>
        <p:txBody>
          <a:bodyPr wrap="square" rtlCol="0">
            <a:spAutoFit/>
          </a:bodyPr>
          <a:lstStyle/>
          <a:p>
            <a:r>
              <a:rPr lang="en-US" dirty="0"/>
              <a:t>There are several </a:t>
            </a:r>
            <a:r>
              <a:rPr lang="en-US" b="1" dirty="0">
                <a:solidFill>
                  <a:schemeClr val="tx2"/>
                </a:solidFill>
              </a:rPr>
              <a:t>online platforms </a:t>
            </a:r>
            <a:r>
              <a:rPr lang="en-US" dirty="0"/>
              <a:t>that are important for you as a student:</a:t>
            </a:r>
          </a:p>
          <a:p>
            <a:endParaRPr lang="de-DE" dirty="0"/>
          </a:p>
          <a:p>
            <a:pPr marL="285750" indent="-285750">
              <a:buFontTx/>
              <a:buChar char="-"/>
            </a:pPr>
            <a:r>
              <a:rPr lang="de-DE" b="1" dirty="0" err="1">
                <a:solidFill>
                  <a:schemeClr val="tx2"/>
                </a:solidFill>
                <a:hlinkClick r:id="rId2"/>
              </a:rPr>
              <a:t>Digicampus</a:t>
            </a:r>
            <a:r>
              <a:rPr lang="de-DE" b="1" dirty="0">
                <a:solidFill>
                  <a:schemeClr val="tx2"/>
                </a:solidFill>
                <a:hlinkClick r:id="rId2"/>
              </a:rPr>
              <a:t>:</a:t>
            </a:r>
            <a:r>
              <a:rPr lang="de-DE" dirty="0">
                <a:hlinkClick r:id="rId2"/>
              </a:rPr>
              <a:t> </a:t>
            </a:r>
            <a:r>
              <a:rPr lang="en-US" dirty="0"/>
              <a:t>Here you can organize your studies and register for virtually all courses, seminars, and lectures, as well as language courses. You’ll also find relevant information about each course there. In addition, it serves as a discussion platform for lecturers and students.</a:t>
            </a:r>
          </a:p>
          <a:p>
            <a:pPr marL="285750" indent="-285750">
              <a:buFontTx/>
              <a:buChar char="-"/>
            </a:pPr>
            <a:endParaRPr lang="en-US" dirty="0"/>
          </a:p>
          <a:p>
            <a:pPr marL="285750" indent="-285750">
              <a:buFontTx/>
              <a:buChar char="-"/>
            </a:pPr>
            <a:r>
              <a:rPr lang="de-DE" b="1" dirty="0">
                <a:solidFill>
                  <a:schemeClr val="tx2"/>
                </a:solidFill>
                <a:hlinkClick r:id="rId3"/>
              </a:rPr>
              <a:t>VIBS: </a:t>
            </a:r>
            <a:r>
              <a:rPr lang="en-US" dirty="0"/>
              <a:t>On the VIBS portal, you can, among other things,</a:t>
            </a:r>
          </a:p>
          <a:p>
            <a:pPr marL="742950" lvl="1" indent="-285750">
              <a:buFontTx/>
              <a:buChar char="-"/>
            </a:pPr>
            <a:r>
              <a:rPr lang="en-US" dirty="0"/>
              <a:t>submit your application and enrollment,</a:t>
            </a:r>
            <a:endParaRPr lang="de-DE" dirty="0"/>
          </a:p>
          <a:p>
            <a:pPr marL="742950" lvl="1" indent="-285750">
              <a:buFontTx/>
              <a:buChar char="-"/>
            </a:pPr>
            <a:r>
              <a:rPr lang="de-DE" dirty="0"/>
              <a:t>update </a:t>
            </a:r>
            <a:r>
              <a:rPr lang="de-DE" dirty="0" err="1"/>
              <a:t>your</a:t>
            </a:r>
            <a:r>
              <a:rPr lang="de-DE" dirty="0"/>
              <a:t> </a:t>
            </a:r>
            <a:r>
              <a:rPr lang="de-DE" dirty="0" err="1"/>
              <a:t>contact</a:t>
            </a:r>
            <a:r>
              <a:rPr lang="de-DE" dirty="0"/>
              <a:t> </a:t>
            </a:r>
            <a:r>
              <a:rPr lang="de-DE" dirty="0" err="1"/>
              <a:t>information</a:t>
            </a:r>
            <a:r>
              <a:rPr lang="de-DE" dirty="0"/>
              <a:t>,</a:t>
            </a:r>
          </a:p>
          <a:p>
            <a:pPr marL="742950" lvl="1" indent="-285750">
              <a:buFontTx/>
              <a:buChar char="-"/>
            </a:pPr>
            <a:r>
              <a:rPr lang="en-US" dirty="0"/>
              <a:t>check the status of your semester fees (semester ticket, student services fee),</a:t>
            </a:r>
          </a:p>
          <a:p>
            <a:pPr marL="742950" lvl="1" indent="-285750">
              <a:buFontTx/>
              <a:buChar char="-"/>
            </a:pPr>
            <a:r>
              <a:rPr lang="en-US" dirty="0"/>
              <a:t>print your enrollment, academic progress, and fee payment certificates, and</a:t>
            </a:r>
          </a:p>
          <a:p>
            <a:pPr marL="742950" lvl="1" indent="-285750">
              <a:buFontTx/>
              <a:buChar char="-"/>
            </a:pPr>
            <a:r>
              <a:rPr lang="en-US" dirty="0"/>
              <a:t>apply for a transfer or a dual degree program</a:t>
            </a:r>
            <a:r>
              <a:rPr lang="de-DE" dirty="0"/>
              <a:t>. </a:t>
            </a:r>
          </a:p>
          <a:p>
            <a:pPr lvl="1"/>
            <a:endParaRPr lang="de-DE" dirty="0"/>
          </a:p>
          <a:p>
            <a:pPr marL="285750" indent="-285750">
              <a:buFontTx/>
              <a:buChar char="-"/>
            </a:pPr>
            <a:r>
              <a:rPr lang="de-DE" b="1" dirty="0">
                <a:solidFill>
                  <a:schemeClr val="tx2"/>
                </a:solidFill>
                <a:hlinkClick r:id="rId4"/>
              </a:rPr>
              <a:t>STUDIS:</a:t>
            </a:r>
            <a:r>
              <a:rPr lang="de-DE" dirty="0">
                <a:hlinkClick r:id="rId4"/>
              </a:rPr>
              <a:t> </a:t>
            </a:r>
            <a:r>
              <a:rPr lang="en-US" dirty="0"/>
              <a:t>Here you can register for exams and view your grades.</a:t>
            </a:r>
          </a:p>
          <a:p>
            <a:pPr marL="285750" indent="-285750">
              <a:buFontTx/>
              <a:buChar char="-"/>
            </a:pPr>
            <a:endParaRPr lang="de-DE" dirty="0"/>
          </a:p>
          <a:p>
            <a:pPr marL="285750" indent="-285750">
              <a:buFontTx/>
              <a:buChar char="-"/>
            </a:pPr>
            <a:r>
              <a:rPr lang="de-DE" b="1" dirty="0">
                <a:solidFill>
                  <a:schemeClr val="tx2"/>
                </a:solidFill>
                <a:hlinkClick r:id="rId5"/>
              </a:rPr>
              <a:t>OPAC:</a:t>
            </a:r>
            <a:r>
              <a:rPr lang="de-DE" dirty="0">
                <a:hlinkClick r:id="rId5"/>
              </a:rPr>
              <a:t> </a:t>
            </a:r>
            <a:r>
              <a:rPr lang="en-US" dirty="0"/>
              <a:t>OPAC is the catalog of the Augsburg University Library, which you can use for your literature research.</a:t>
            </a:r>
            <a:endParaRPr lang="de-DE" dirty="0"/>
          </a:p>
        </p:txBody>
      </p:sp>
    </p:spTree>
    <p:extLst>
      <p:ext uri="{BB962C8B-B14F-4D97-AF65-F5344CB8AC3E}">
        <p14:creationId xmlns:p14="http://schemas.microsoft.com/office/powerpoint/2010/main" val="562293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D9AAE-9D12-7011-0588-9A73C3BDBFAF}"/>
              </a:ext>
            </a:extLst>
          </p:cNvPr>
          <p:cNvSpPr>
            <a:spLocks noGrp="1"/>
          </p:cNvSpPr>
          <p:nvPr>
            <p:ph type="title"/>
          </p:nvPr>
        </p:nvSpPr>
        <p:spPr/>
        <p:txBody>
          <a:bodyPr/>
          <a:lstStyle/>
          <a:p>
            <a:r>
              <a:rPr lang="en-US" dirty="0">
                <a:solidFill>
                  <a:schemeClr val="tx2"/>
                </a:solidFill>
                <a:latin typeface="+mj-lt"/>
              </a:rPr>
              <a:t>Two-factor authentication for web services at the University of Augsburg </a:t>
            </a:r>
            <a:endParaRPr lang="de-DE" dirty="0">
              <a:solidFill>
                <a:schemeClr val="tx2"/>
              </a:solidFill>
              <a:latin typeface="+mj-lt"/>
            </a:endParaRPr>
          </a:p>
        </p:txBody>
      </p:sp>
      <p:sp>
        <p:nvSpPr>
          <p:cNvPr id="3" name="Inhaltsplatzhalter 2">
            <a:extLst>
              <a:ext uri="{FF2B5EF4-FFF2-40B4-BE49-F238E27FC236}">
                <a16:creationId xmlns:a16="http://schemas.microsoft.com/office/drawing/2014/main" id="{A51E20CF-54EE-80DC-7852-1D6C19F5FE2A}"/>
              </a:ext>
            </a:extLst>
          </p:cNvPr>
          <p:cNvSpPr>
            <a:spLocks noGrp="1"/>
          </p:cNvSpPr>
          <p:nvPr>
            <p:ph idx="1"/>
          </p:nvPr>
        </p:nvSpPr>
        <p:spPr>
          <a:xfrm>
            <a:off x="718799" y="2073810"/>
            <a:ext cx="10753200" cy="3896073"/>
          </a:xfrm>
        </p:spPr>
        <p:txBody>
          <a:bodyPr/>
          <a:lstStyle/>
          <a:p>
            <a:r>
              <a:rPr lang="en-US" sz="2400" dirty="0"/>
              <a:t>Two-factor authentication is required to log in to the University of Augsburg's online services. The second factor is set up using the </a:t>
            </a:r>
            <a:r>
              <a:rPr lang="en-US" sz="2400" b="1" dirty="0"/>
              <a:t>Microsoft Authenticator app</a:t>
            </a:r>
            <a:r>
              <a:rPr lang="en-US" sz="2400" dirty="0"/>
              <a:t>. </a:t>
            </a:r>
          </a:p>
          <a:p>
            <a:r>
              <a:rPr lang="en-US" sz="2400" dirty="0"/>
              <a:t>To do this, use the standard Microsoft login via </a:t>
            </a:r>
            <a:r>
              <a:rPr lang="de-DE" sz="2400" dirty="0">
                <a:hlinkClick r:id="rId3"/>
              </a:rPr>
              <a:t>https://login.microsoft.com</a:t>
            </a:r>
            <a:r>
              <a:rPr lang="de-DE" sz="2400" dirty="0"/>
              <a:t> </a:t>
            </a:r>
            <a:r>
              <a:rPr lang="en-US" sz="2400" dirty="0"/>
              <a:t>and the </a:t>
            </a:r>
            <a:r>
              <a:rPr lang="en-US" sz="2400" b="1" dirty="0"/>
              <a:t>instructions</a:t>
            </a:r>
            <a:r>
              <a:rPr lang="en-US" sz="2400" dirty="0"/>
              <a:t> in the IT center's </a:t>
            </a:r>
            <a:r>
              <a:rPr lang="en-US" sz="2400" dirty="0" err="1"/>
              <a:t>KnowledgeBase</a:t>
            </a:r>
            <a:r>
              <a:rPr lang="en-US" sz="2400" dirty="0"/>
              <a:t>: </a:t>
            </a:r>
            <a:br>
              <a:rPr lang="en-US" sz="2400" dirty="0"/>
            </a:br>
            <a:r>
              <a:rPr lang="de-DE" sz="2400" dirty="0">
                <a:hlinkClick r:id="rId4"/>
              </a:rPr>
              <a:t>https://collab.dvb.bayern/spaces/UniARZSER/pages/1015913883/2-Faktor-Authentifizierung+einrichten+EntraID?showLanguage=en_GB</a:t>
            </a:r>
            <a:r>
              <a:rPr lang="de-DE" sz="2400" dirty="0"/>
              <a:t> </a:t>
            </a:r>
          </a:p>
        </p:txBody>
      </p:sp>
      <p:sp>
        <p:nvSpPr>
          <p:cNvPr id="4" name="Untertitel 3">
            <a:extLst>
              <a:ext uri="{FF2B5EF4-FFF2-40B4-BE49-F238E27FC236}">
                <a16:creationId xmlns:a16="http://schemas.microsoft.com/office/drawing/2014/main" id="{3254A2BA-60C9-7B5F-5413-77492C193566}"/>
              </a:ext>
            </a:extLst>
          </p:cNvPr>
          <p:cNvSpPr>
            <a:spLocks noGrp="1"/>
          </p:cNvSpPr>
          <p:nvPr>
            <p:ph type="subTitle" idx="13"/>
          </p:nvPr>
        </p:nvSpPr>
        <p:spPr/>
        <p:txBody>
          <a:bodyPr/>
          <a:lstStyle/>
          <a:p>
            <a:r>
              <a:rPr lang="de-DE" sz="2400" dirty="0"/>
              <a:t>Microsoft Authenticator App</a:t>
            </a:r>
          </a:p>
        </p:txBody>
      </p:sp>
      <p:sp>
        <p:nvSpPr>
          <p:cNvPr id="5" name="Datumsplatzhalter 4">
            <a:extLst>
              <a:ext uri="{FF2B5EF4-FFF2-40B4-BE49-F238E27FC236}">
                <a16:creationId xmlns:a16="http://schemas.microsoft.com/office/drawing/2014/main" id="{C4AC2709-1BF6-C5DE-984C-AC41A6F13084}"/>
              </a:ext>
            </a:extLst>
          </p:cNvPr>
          <p:cNvSpPr>
            <a:spLocks noGrp="1"/>
          </p:cNvSpPr>
          <p:nvPr>
            <p:ph type="dt" sz="half" idx="14"/>
          </p:nvPr>
        </p:nvSpPr>
        <p:spPr/>
        <p:txBody>
          <a:bodyPr/>
          <a:lstStyle/>
          <a:p>
            <a:r>
              <a:rPr lang="de-DE"/>
              <a:t>|    15.02.2019</a:t>
            </a:r>
            <a:endParaRPr lang="de-DE" dirty="0"/>
          </a:p>
        </p:txBody>
      </p:sp>
      <p:sp>
        <p:nvSpPr>
          <p:cNvPr id="6" name="Fußzeilenplatzhalter 5">
            <a:extLst>
              <a:ext uri="{FF2B5EF4-FFF2-40B4-BE49-F238E27FC236}">
                <a16:creationId xmlns:a16="http://schemas.microsoft.com/office/drawing/2014/main" id="{93B21160-551A-15A8-7361-39C1CBC9C44A}"/>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A2CA73EB-1EAB-2677-3FEC-D2A6940FFE0B}"/>
              </a:ext>
            </a:extLst>
          </p:cNvPr>
          <p:cNvSpPr>
            <a:spLocks noGrp="1"/>
          </p:cNvSpPr>
          <p:nvPr>
            <p:ph type="sldNum" sz="quarter" idx="16"/>
          </p:nvPr>
        </p:nvSpPr>
        <p:spPr/>
        <p:txBody>
          <a:bodyPr/>
          <a:lstStyle/>
          <a:p>
            <a:fld id="{6567D7EC-8799-48C5-898A-08E264972062}" type="slidenum">
              <a:rPr lang="de-DE" smtClean="0"/>
              <a:pPr/>
              <a:t>35</a:t>
            </a:fld>
            <a:endParaRPr lang="de-DE" dirty="0"/>
          </a:p>
        </p:txBody>
      </p:sp>
      <p:pic>
        <p:nvPicPr>
          <p:cNvPr id="9" name="Grafik 8">
            <a:extLst>
              <a:ext uri="{FF2B5EF4-FFF2-40B4-BE49-F238E27FC236}">
                <a16:creationId xmlns:a16="http://schemas.microsoft.com/office/drawing/2014/main" id="{F0B2A493-D80C-1F99-8623-A8DBEF0C760C}"/>
              </a:ext>
            </a:extLst>
          </p:cNvPr>
          <p:cNvPicPr>
            <a:picLocks noChangeAspect="1"/>
          </p:cNvPicPr>
          <p:nvPr/>
        </p:nvPicPr>
        <p:blipFill>
          <a:blip r:embed="rId5"/>
          <a:stretch>
            <a:fillRect/>
          </a:stretch>
        </p:blipFill>
        <p:spPr>
          <a:xfrm>
            <a:off x="8800463" y="4290133"/>
            <a:ext cx="1524000" cy="2047875"/>
          </a:xfrm>
          <a:prstGeom prst="rect">
            <a:avLst/>
          </a:prstGeom>
        </p:spPr>
      </p:pic>
    </p:spTree>
    <p:extLst>
      <p:ext uri="{BB962C8B-B14F-4D97-AF65-F5344CB8AC3E}">
        <p14:creationId xmlns:p14="http://schemas.microsoft.com/office/powerpoint/2010/main" val="4162007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1C06C-D30F-EC13-DA02-A3B8ACFD0BDE}"/>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DC9C8876-2A4E-A0FB-78AE-5E013F275F7B}"/>
              </a:ext>
            </a:extLst>
          </p:cNvPr>
          <p:cNvSpPr>
            <a:spLocks noGrp="1"/>
          </p:cNvSpPr>
          <p:nvPr>
            <p:ph type="title"/>
          </p:nvPr>
        </p:nvSpPr>
        <p:spPr/>
        <p:txBody>
          <a:bodyPr/>
          <a:lstStyle/>
          <a:p>
            <a:r>
              <a:rPr lang="de-DE" dirty="0" err="1">
                <a:solidFill>
                  <a:srgbClr val="AD007C"/>
                </a:solidFill>
                <a:latin typeface="+mj-lt"/>
              </a:rPr>
              <a:t>Install</a:t>
            </a:r>
            <a:r>
              <a:rPr lang="de-DE" dirty="0">
                <a:solidFill>
                  <a:srgbClr val="AD007C"/>
                </a:solidFill>
                <a:latin typeface="+mj-lt"/>
              </a:rPr>
              <a:t> Microsoft 365</a:t>
            </a:r>
          </a:p>
        </p:txBody>
      </p:sp>
      <p:sp>
        <p:nvSpPr>
          <p:cNvPr id="24" name="Untertitel 23">
            <a:extLst>
              <a:ext uri="{FF2B5EF4-FFF2-40B4-BE49-F238E27FC236}">
                <a16:creationId xmlns:a16="http://schemas.microsoft.com/office/drawing/2014/main" id="{7DD7E495-A2A8-4724-5695-68C89677F47E}"/>
              </a:ext>
            </a:extLst>
          </p:cNvPr>
          <p:cNvSpPr>
            <a:spLocks noGrp="1"/>
          </p:cNvSpPr>
          <p:nvPr>
            <p:ph type="subTitle" idx="13"/>
          </p:nvPr>
        </p:nvSpPr>
        <p:spPr>
          <a:xfrm>
            <a:off x="719400" y="1181818"/>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19" name="Datumsplatzhalter 18">
            <a:extLst>
              <a:ext uri="{FF2B5EF4-FFF2-40B4-BE49-F238E27FC236}">
                <a16:creationId xmlns:a16="http://schemas.microsoft.com/office/drawing/2014/main" id="{A7E2303B-D351-9134-32B8-B9DB8D16D349}"/>
              </a:ext>
            </a:extLst>
          </p:cNvPr>
          <p:cNvSpPr>
            <a:spLocks noGrp="1"/>
          </p:cNvSpPr>
          <p:nvPr>
            <p:ph type="dt" sz="half" idx="14"/>
          </p:nvPr>
        </p:nvSpPr>
        <p:spPr>
          <a:xfrm>
            <a:off x="1005443" y="6500393"/>
            <a:ext cx="2419546" cy="217417"/>
          </a:xfrm>
        </p:spPr>
        <p:txBody>
          <a:bodyPr/>
          <a:lstStyle/>
          <a:p>
            <a:r>
              <a:rPr lang="de-DE" dirty="0"/>
              <a:t>|    Studienvorbereitungskurs 2025</a:t>
            </a:r>
          </a:p>
        </p:txBody>
      </p:sp>
      <p:sp>
        <p:nvSpPr>
          <p:cNvPr id="21" name="Foliennummernplatzhalter 20">
            <a:extLst>
              <a:ext uri="{FF2B5EF4-FFF2-40B4-BE49-F238E27FC236}">
                <a16:creationId xmlns:a16="http://schemas.microsoft.com/office/drawing/2014/main" id="{D6811559-CFE2-4FB3-F934-6137EE088B61}"/>
              </a:ext>
            </a:extLst>
          </p:cNvPr>
          <p:cNvSpPr>
            <a:spLocks noGrp="1"/>
          </p:cNvSpPr>
          <p:nvPr>
            <p:ph type="sldNum" sz="quarter" idx="16"/>
          </p:nvPr>
        </p:nvSpPr>
        <p:spPr/>
        <p:txBody>
          <a:bodyPr/>
          <a:lstStyle/>
          <a:p>
            <a:fld id="{6567D7EC-8799-48C5-898A-08E264972062}" type="slidenum">
              <a:rPr lang="de-DE" smtClean="0"/>
              <a:pPr/>
              <a:t>36</a:t>
            </a:fld>
            <a:endParaRPr lang="de-DE" dirty="0"/>
          </a:p>
        </p:txBody>
      </p:sp>
      <p:sp>
        <p:nvSpPr>
          <p:cNvPr id="4" name="Textfeld 3">
            <a:extLst>
              <a:ext uri="{FF2B5EF4-FFF2-40B4-BE49-F238E27FC236}">
                <a16:creationId xmlns:a16="http://schemas.microsoft.com/office/drawing/2014/main" id="{F3502F8B-9466-974C-9F09-12BA79FD5811}"/>
              </a:ext>
            </a:extLst>
          </p:cNvPr>
          <p:cNvSpPr txBox="1"/>
          <p:nvPr/>
        </p:nvSpPr>
        <p:spPr>
          <a:xfrm>
            <a:off x="719400" y="1466379"/>
            <a:ext cx="10753200" cy="4093428"/>
          </a:xfrm>
          <a:prstGeom prst="rect">
            <a:avLst/>
          </a:prstGeom>
          <a:noFill/>
        </p:spPr>
        <p:txBody>
          <a:bodyPr wrap="square" rtlCol="0">
            <a:spAutoFit/>
          </a:bodyPr>
          <a:lstStyle/>
          <a:p>
            <a:pPr marL="285750" indent="-285750">
              <a:buFont typeface="Wingdings" panose="05000000000000000000" pitchFamily="2" charset="2"/>
              <a:buChar char="§"/>
            </a:pPr>
            <a:r>
              <a:rPr lang="en-US" sz="2000" dirty="0"/>
              <a:t>All students have access to a personal Microsoft account</a:t>
            </a:r>
            <a:r>
              <a:rPr lang="de-DE" sz="2000" dirty="0"/>
              <a:t>.</a:t>
            </a:r>
          </a:p>
          <a:p>
            <a:pPr marL="742950" lvl="1" indent="-285750">
              <a:buFont typeface="Wingdings" panose="05000000000000000000" pitchFamily="2" charset="2"/>
              <a:buChar char="§"/>
            </a:pPr>
            <a:r>
              <a:rPr lang="en-US" sz="2000" dirty="0"/>
              <a:t>You can register using your university email address</a:t>
            </a:r>
            <a:r>
              <a:rPr lang="de-DE" sz="2000" dirty="0"/>
              <a:t>: &lt;</a:t>
            </a:r>
            <a:r>
              <a:rPr lang="de-DE" sz="2000" dirty="0" err="1"/>
              <a:t>first</a:t>
            </a:r>
            <a:r>
              <a:rPr lang="de-DE" sz="2000" dirty="0"/>
              <a:t> </a:t>
            </a:r>
            <a:r>
              <a:rPr lang="de-DE" sz="2000" dirty="0" err="1"/>
              <a:t>name</a:t>
            </a:r>
            <a:r>
              <a:rPr lang="de-DE" sz="2000" dirty="0"/>
              <a:t>&gt;.&lt;last </a:t>
            </a:r>
            <a:r>
              <a:rPr lang="de-DE" sz="2000" dirty="0" err="1"/>
              <a:t>name</a:t>
            </a:r>
            <a:r>
              <a:rPr lang="de-DE" sz="2000" dirty="0"/>
              <a:t>&gt;@uni-a.de</a:t>
            </a:r>
          </a:p>
          <a:p>
            <a:pPr marL="742950" lvl="1" indent="-285750">
              <a:buFont typeface="Wingdings" panose="05000000000000000000" pitchFamily="2" charset="2"/>
              <a:buChar char="§"/>
            </a:pPr>
            <a:r>
              <a:rPr lang="de-DE" sz="2000" dirty="0"/>
              <a:t>Password: </a:t>
            </a:r>
            <a:r>
              <a:rPr lang="en-US" sz="2000" dirty="0"/>
              <a:t>the current password of your RZ user ID</a:t>
            </a:r>
            <a:endParaRPr lang="de-DE" sz="2000" dirty="0"/>
          </a:p>
          <a:p>
            <a:endParaRPr lang="de-DE" sz="2000" dirty="0"/>
          </a:p>
          <a:p>
            <a:pPr marL="285750" indent="-285750">
              <a:buFont typeface="Wingdings" panose="05000000000000000000" pitchFamily="2" charset="2"/>
              <a:buChar char="§"/>
            </a:pPr>
            <a:r>
              <a:rPr lang="en-US" sz="2000" dirty="0"/>
              <a:t>All students have access to a license for the Microsoft Office package (Word, Excel, PowerPoint) through their university Microsoft account</a:t>
            </a:r>
          </a:p>
          <a:p>
            <a:pPr marL="285750" indent="-285750">
              <a:buFont typeface="Wingdings" panose="05000000000000000000" pitchFamily="2" charset="2"/>
              <a:buChar char="§"/>
            </a:pPr>
            <a:r>
              <a:rPr lang="de-DE" sz="2000" dirty="0" err="1"/>
              <a:t>Step-by-step</a:t>
            </a:r>
            <a:r>
              <a:rPr lang="de-DE" sz="2000" dirty="0"/>
              <a:t> </a:t>
            </a:r>
            <a:r>
              <a:rPr lang="de-DE" sz="2000" dirty="0" err="1"/>
              <a:t>instructions</a:t>
            </a:r>
            <a:r>
              <a:rPr lang="de-DE" sz="2000" dirty="0"/>
              <a:t>: </a:t>
            </a:r>
            <a:r>
              <a:rPr lang="de-DE" sz="2000" dirty="0">
                <a:hlinkClick r:id="rId2"/>
              </a:rPr>
              <a:t>https://collab.dvb.bayern/spaces/UniARZSER/pages/395639129/Microsoft+Office+365+M365+Apps+for+Enterprise</a:t>
            </a:r>
            <a:r>
              <a:rPr lang="de-DE" sz="2000" dirty="0"/>
              <a:t> </a:t>
            </a:r>
          </a:p>
          <a:p>
            <a:pPr marL="742950" lvl="1" indent="-285750">
              <a:buFont typeface="Wingdings" panose="05000000000000000000" pitchFamily="2" charset="2"/>
              <a:buChar char="§"/>
            </a:pPr>
            <a:r>
              <a:rPr lang="de-DE" sz="2000" dirty="0"/>
              <a:t>FAQ: </a:t>
            </a:r>
            <a:r>
              <a:rPr lang="de-DE" sz="2000" dirty="0">
                <a:hlinkClick r:id="rId3"/>
              </a:rPr>
              <a:t>https://www.uni-augsburg.de/de/organisation/einrichtungen/rz/it-services/beschaeftigte/m365/faq</a:t>
            </a:r>
            <a:endParaRPr lang="de-DE" sz="2000" dirty="0"/>
          </a:p>
          <a:p>
            <a:pPr marL="285750" indent="-285750">
              <a:buFont typeface="Wingdings" panose="05000000000000000000" pitchFamily="2" charset="2"/>
              <a:buChar char="§"/>
            </a:pPr>
            <a:r>
              <a:rPr lang="en-US" sz="2000" dirty="0"/>
              <a:t>Before using the M365 services for the first time, you must agree to the university’s terms of use. You can do this after logging in at </a:t>
            </a:r>
            <a:r>
              <a:rPr lang="en-US" sz="2000" dirty="0">
                <a:hlinkClick r:id="rId4"/>
              </a:rPr>
              <a:t>https://myaccount.microsoft.com</a:t>
            </a:r>
            <a:r>
              <a:rPr lang="en-US" sz="2000" dirty="0"/>
              <a:t>. </a:t>
            </a:r>
            <a:endParaRPr lang="de-DE" sz="2000" dirty="0"/>
          </a:p>
        </p:txBody>
      </p:sp>
      <p:pic>
        <p:nvPicPr>
          <p:cNvPr id="3" name="Grafik 2">
            <a:extLst>
              <a:ext uri="{FF2B5EF4-FFF2-40B4-BE49-F238E27FC236}">
                <a16:creationId xmlns:a16="http://schemas.microsoft.com/office/drawing/2014/main" id="{559EB480-A154-6D0F-24C8-3F6BFE374627}"/>
              </a:ext>
            </a:extLst>
          </p:cNvPr>
          <p:cNvPicPr>
            <a:picLocks noChangeAspect="1"/>
          </p:cNvPicPr>
          <p:nvPr/>
        </p:nvPicPr>
        <p:blipFill>
          <a:blip r:embed="rId5"/>
          <a:stretch>
            <a:fillRect/>
          </a:stretch>
        </p:blipFill>
        <p:spPr>
          <a:xfrm>
            <a:off x="6811766" y="5226315"/>
            <a:ext cx="3291840" cy="1851660"/>
          </a:xfrm>
          <a:prstGeom prst="rect">
            <a:avLst/>
          </a:prstGeom>
        </p:spPr>
      </p:pic>
    </p:spTree>
    <p:extLst>
      <p:ext uri="{BB962C8B-B14F-4D97-AF65-F5344CB8AC3E}">
        <p14:creationId xmlns:p14="http://schemas.microsoft.com/office/powerpoint/2010/main" val="196963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8D960-56CD-934F-48AF-4B4FD2FE8081}"/>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6C4ECC4F-ADFE-3991-2951-3444C65507B2}"/>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First </a:t>
            </a:r>
            <a:r>
              <a:rPr lang="de-DE" dirty="0" err="1">
                <a:solidFill>
                  <a:schemeClr val="tx2"/>
                </a:solidFill>
                <a:latin typeface="Calibri" panose="020F0502020204030204" pitchFamily="34" charset="0"/>
                <a:cs typeface="Calibri" panose="020F0502020204030204" pitchFamily="34" charset="0"/>
              </a:rPr>
              <a:t>steps</a:t>
            </a:r>
            <a:endParaRPr lang="de-DE" dirty="0">
              <a:solidFill>
                <a:schemeClr val="tx2"/>
              </a:solidFill>
              <a:latin typeface="Calibri" panose="020F0502020204030204" pitchFamily="34" charset="0"/>
              <a:cs typeface="Calibri" panose="020F0502020204030204" pitchFamily="34" charset="0"/>
            </a:endParaRPr>
          </a:p>
        </p:txBody>
      </p:sp>
      <p:sp>
        <p:nvSpPr>
          <p:cNvPr id="15" name="Textplatzhalter 14">
            <a:extLst>
              <a:ext uri="{FF2B5EF4-FFF2-40B4-BE49-F238E27FC236}">
                <a16:creationId xmlns:a16="http://schemas.microsoft.com/office/drawing/2014/main" id="{0DE358DA-28B3-347F-735A-75CD6A78CB56}"/>
              </a:ext>
            </a:extLst>
          </p:cNvPr>
          <p:cNvSpPr>
            <a:spLocks noGrp="1"/>
          </p:cNvSpPr>
          <p:nvPr>
            <p:ph type="body" sz="quarter" idx="23"/>
          </p:nvPr>
        </p:nvSpPr>
        <p:spPr/>
        <p:txBody>
          <a:bodyPr/>
          <a:lstStyle/>
          <a:p>
            <a:r>
              <a:rPr lang="de-DE" dirty="0">
                <a:latin typeface="Calibri" panose="020F0502020204030204" pitchFamily="34" charset="0"/>
                <a:cs typeface="Calibri" panose="020F0502020204030204" pitchFamily="34" charset="0"/>
              </a:rPr>
              <a:t>upon </a:t>
            </a:r>
            <a:r>
              <a:rPr lang="de-DE" dirty="0" err="1">
                <a:latin typeface="Calibri" panose="020F0502020204030204" pitchFamily="34" charset="0"/>
                <a:cs typeface="Calibri" panose="020F0502020204030204" pitchFamily="34" charset="0"/>
              </a:rPr>
              <a:t>receiving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admission</a:t>
            </a:r>
            <a:endParaRPr lang="de-DE" dirty="0">
              <a:latin typeface="Calibri" panose="020F0502020204030204" pitchFamily="34" charset="0"/>
              <a:cs typeface="Calibri" panose="020F0502020204030204" pitchFamily="34" charset="0"/>
            </a:endParaRPr>
          </a:p>
        </p:txBody>
      </p:sp>
      <p:sp>
        <p:nvSpPr>
          <p:cNvPr id="16" name="Textplatzhalter 15">
            <a:extLst>
              <a:ext uri="{FF2B5EF4-FFF2-40B4-BE49-F238E27FC236}">
                <a16:creationId xmlns:a16="http://schemas.microsoft.com/office/drawing/2014/main" id="{BA02F2D8-213F-7830-7629-BAC12C1750DE}"/>
              </a:ext>
            </a:extLst>
          </p:cNvPr>
          <p:cNvSpPr>
            <a:spLocks noGrp="1"/>
          </p:cNvSpPr>
          <p:nvPr>
            <p:ph type="body" sz="quarter" idx="24"/>
          </p:nvPr>
        </p:nvSpPr>
        <p:spPr/>
        <p:txBody>
          <a:bodyPr/>
          <a:lstStyle/>
          <a:p>
            <a:pPr lvl="1"/>
            <a:r>
              <a:rPr lang="de-DE" sz="1300" dirty="0">
                <a:latin typeface="Calibri" panose="020F0502020204030204" pitchFamily="34" charset="0"/>
                <a:cs typeface="Calibri" panose="020F0502020204030204" pitchFamily="34" charset="0"/>
              </a:rPr>
              <a:t>Research </a:t>
            </a:r>
            <a:r>
              <a:rPr lang="de-DE" sz="1300" dirty="0" err="1">
                <a:latin typeface="Calibri" panose="020F0502020204030204" pitchFamily="34" charset="0"/>
                <a:cs typeface="Calibri" panose="020F0502020204030204" pitchFamily="34" charset="0"/>
              </a:rPr>
              <a:t>important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dates</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Find a </a:t>
            </a:r>
            <a:r>
              <a:rPr lang="de-DE" sz="1300" dirty="0" err="1">
                <a:latin typeface="Calibri" panose="020F0502020204030204" pitchFamily="34" charset="0"/>
                <a:cs typeface="Calibri" panose="020F0502020204030204" pitchFamily="34" charset="0"/>
              </a:rPr>
              <a:t>room</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Pay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semester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fees</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Sign</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up</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for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Buddy </a:t>
            </a:r>
            <a:r>
              <a:rPr lang="de-DE" sz="1300" dirty="0" err="1">
                <a:latin typeface="Calibri" panose="020F0502020204030204" pitchFamily="34" charset="0"/>
                <a:cs typeface="Calibri" panose="020F0502020204030204" pitchFamily="34" charset="0"/>
              </a:rPr>
              <a:t>Program</a:t>
            </a:r>
            <a:endParaRPr lang="de-DE" sz="1300" dirty="0">
              <a:latin typeface="Calibri" panose="020F0502020204030204" pitchFamily="34" charset="0"/>
              <a:cs typeface="Calibri" panose="020F0502020204030204" pitchFamily="34" charset="0"/>
            </a:endParaRPr>
          </a:p>
          <a:p>
            <a:pPr lvl="1"/>
            <a:r>
              <a:rPr lang="en-US" sz="1300" dirty="0">
                <a:latin typeface="Calibri" panose="020F0502020204030204" pitchFamily="34" charset="0"/>
                <a:cs typeface="Calibri" panose="020F0502020204030204" pitchFamily="34" charset="0"/>
              </a:rPr>
              <a:t>Subscribe to the AAA mailing list</a:t>
            </a:r>
          </a:p>
          <a:p>
            <a:pPr lvl="1"/>
            <a:r>
              <a:rPr lang="de-DE" sz="1300" dirty="0">
                <a:latin typeface="Calibri" panose="020F0502020204030204" pitchFamily="34" charset="0"/>
                <a:cs typeface="Calibri" panose="020F0502020204030204" pitchFamily="34" charset="0"/>
              </a:rPr>
              <a:t>Redirect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student</a:t>
            </a:r>
            <a:r>
              <a:rPr lang="de-DE" sz="1300" dirty="0">
                <a:latin typeface="Calibri" panose="020F0502020204030204" pitchFamily="34" charset="0"/>
                <a:cs typeface="Calibri" panose="020F0502020204030204" pitchFamily="34" charset="0"/>
              </a:rPr>
              <a:t> email</a:t>
            </a:r>
          </a:p>
          <a:p>
            <a:pPr lvl="1"/>
            <a:r>
              <a:rPr lang="de-DE" sz="1300" dirty="0">
                <a:latin typeface="Calibri" panose="020F0502020204030204" pitchFamily="34" charset="0"/>
                <a:cs typeface="Calibri" panose="020F0502020204030204" pitchFamily="34" charset="0"/>
              </a:rPr>
              <a:t>Research </a:t>
            </a:r>
            <a:r>
              <a:rPr lang="de-DE" sz="1300" dirty="0" err="1">
                <a:latin typeface="Calibri" panose="020F0502020204030204" pitchFamily="34" charset="0"/>
                <a:cs typeface="Calibri" panose="020F0502020204030204" pitchFamily="34" charset="0"/>
              </a:rPr>
              <a:t>introductory</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events</a:t>
            </a:r>
            <a:endParaRPr lang="de-DE" sz="1300" dirty="0">
              <a:latin typeface="Calibri" panose="020F0502020204030204" pitchFamily="34" charset="0"/>
              <a:cs typeface="Calibri" panose="020F0502020204030204" pitchFamily="34" charset="0"/>
            </a:endParaRPr>
          </a:p>
          <a:p>
            <a:pPr lvl="1"/>
            <a:r>
              <a:rPr lang="en-US" sz="1300" dirty="0">
                <a:solidFill>
                  <a:prstClr val="black"/>
                </a:solidFill>
                <a:latin typeface="Calibri" panose="020F0502020204030204" pitchFamily="34" charset="0"/>
                <a:cs typeface="Calibri" panose="020F0502020204030204" pitchFamily="34" charset="0"/>
              </a:rPr>
              <a:t>Sign up for the city tour</a:t>
            </a:r>
          </a:p>
          <a:p>
            <a:pPr lvl="1"/>
            <a:r>
              <a:rPr lang="en-US" sz="1300" dirty="0">
                <a:latin typeface="Calibri" panose="020F0502020204030204" pitchFamily="34" charset="0"/>
                <a:cs typeface="Calibri" panose="020F0502020204030204" pitchFamily="34" charset="0"/>
              </a:rPr>
              <a:t>Find your way around the public transportation system</a:t>
            </a:r>
            <a:endParaRPr lang="de-DE" dirty="0"/>
          </a:p>
        </p:txBody>
      </p:sp>
      <p:sp>
        <p:nvSpPr>
          <p:cNvPr id="17" name="Textplatzhalter 16">
            <a:extLst>
              <a:ext uri="{FF2B5EF4-FFF2-40B4-BE49-F238E27FC236}">
                <a16:creationId xmlns:a16="http://schemas.microsoft.com/office/drawing/2014/main" id="{6399F0B2-5535-A63D-0DF9-F6ADF9B109C3}"/>
              </a:ext>
            </a:extLst>
          </p:cNvPr>
          <p:cNvSpPr>
            <a:spLocks noGrp="1"/>
          </p:cNvSpPr>
          <p:nvPr>
            <p:ph type="body" sz="quarter" idx="25"/>
          </p:nvPr>
        </p:nvSpPr>
        <p:spPr/>
        <p:txBody>
          <a:bodyPr/>
          <a:lstStyle/>
          <a:p>
            <a:r>
              <a:rPr lang="it-IT" dirty="0" err="1">
                <a:latin typeface="Calibri" panose="020F0502020204030204" pitchFamily="34" charset="0"/>
                <a:cs typeface="Calibri" panose="020F0502020204030204" pitchFamily="34" charset="0"/>
              </a:rPr>
              <a:t>immediately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upon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arrival</a:t>
            </a:r>
            <a:endParaRPr lang="de-DE" dirty="0">
              <a:latin typeface="Calibri" panose="020F0502020204030204" pitchFamily="34" charset="0"/>
              <a:cs typeface="Calibri" panose="020F0502020204030204" pitchFamily="34" charset="0"/>
            </a:endParaRPr>
          </a:p>
        </p:txBody>
      </p:sp>
      <p:sp>
        <p:nvSpPr>
          <p:cNvPr id="18" name="Textplatzhalter 17">
            <a:extLst>
              <a:ext uri="{FF2B5EF4-FFF2-40B4-BE49-F238E27FC236}">
                <a16:creationId xmlns:a16="http://schemas.microsoft.com/office/drawing/2014/main" id="{CF6BD705-21BE-FB35-824F-F7231971D1C7}"/>
              </a:ext>
            </a:extLst>
          </p:cNvPr>
          <p:cNvSpPr>
            <a:spLocks noGrp="1"/>
          </p:cNvSpPr>
          <p:nvPr>
            <p:ph type="body" sz="quarter" idx="26"/>
          </p:nvPr>
        </p:nvSpPr>
        <p:spPr/>
        <p:txBody>
          <a:bodyPr/>
          <a:lstStyle/>
          <a:p>
            <a:pPr lvl="1"/>
            <a:r>
              <a:rPr lang="de-DE" sz="1300" dirty="0">
                <a:latin typeface="Calibri" panose="020F0502020204030204" pitchFamily="34" charset="0"/>
                <a:cs typeface="Calibri" panose="020F0502020204030204" pitchFamily="34" charset="0"/>
              </a:rPr>
              <a:t>Buy a SIM </a:t>
            </a:r>
            <a:r>
              <a:rPr lang="de-DE" sz="1300" dirty="0" err="1">
                <a:latin typeface="Calibri" panose="020F0502020204030204" pitchFamily="34" charset="0"/>
                <a:cs typeface="Calibri" panose="020F0502020204030204" pitchFamily="34" charset="0"/>
              </a:rPr>
              <a:t>card</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Open a </a:t>
            </a:r>
            <a:r>
              <a:rPr lang="de-DE" sz="1300" dirty="0" err="1">
                <a:latin typeface="Calibri" panose="020F0502020204030204" pitchFamily="34" charset="0"/>
                <a:cs typeface="Calibri" panose="020F0502020204030204" pitchFamily="34" charset="0"/>
              </a:rPr>
              <a:t>bank</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account</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health</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insurance</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Register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university</a:t>
            </a:r>
            <a:endParaRPr lang="de-DE" sz="1300" dirty="0">
              <a:latin typeface="Calibri" panose="020F0502020204030204" pitchFamily="34" charset="0"/>
              <a:cs typeface="Calibri" panose="020F0502020204030204" pitchFamily="34" charset="0"/>
            </a:endParaRPr>
          </a:p>
        </p:txBody>
      </p:sp>
      <p:sp>
        <p:nvSpPr>
          <p:cNvPr id="19" name="Textplatzhalter 18">
            <a:extLst>
              <a:ext uri="{FF2B5EF4-FFF2-40B4-BE49-F238E27FC236}">
                <a16:creationId xmlns:a16="http://schemas.microsoft.com/office/drawing/2014/main" id="{47C88A3C-D5E0-EB20-8B45-78A9C5C5B8AB}"/>
              </a:ext>
            </a:extLst>
          </p:cNvPr>
          <p:cNvSpPr>
            <a:spLocks noGrp="1"/>
          </p:cNvSpPr>
          <p:nvPr>
            <p:ph type="body" sz="quarter" idx="27"/>
          </p:nvPr>
        </p:nvSpPr>
        <p:spPr/>
        <p:txBody>
          <a:bodyPr/>
          <a:lstStyle/>
          <a:p>
            <a:r>
              <a:rPr lang="de-DE" dirty="0">
                <a:latin typeface="Calibri" panose="020F0502020204030204" pitchFamily="34" charset="0"/>
                <a:cs typeface="Calibri" panose="020F0502020204030204" pitchFamily="34" charset="0"/>
              </a:rPr>
              <a:t>after </a:t>
            </a:r>
            <a:r>
              <a:rPr lang="de-DE" dirty="0" err="1">
                <a:latin typeface="Calibri" panose="020F0502020204030204" pitchFamily="34" charset="0"/>
                <a:cs typeface="Calibri" panose="020F0502020204030204" pitchFamily="34" charset="0"/>
              </a:rPr>
              <a:t>enrollment</a:t>
            </a:r>
            <a:endParaRPr lang="de-DE" dirty="0">
              <a:latin typeface="Calibri" panose="020F0502020204030204" pitchFamily="34" charset="0"/>
              <a:cs typeface="Calibri" panose="020F0502020204030204" pitchFamily="34" charset="0"/>
            </a:endParaRPr>
          </a:p>
        </p:txBody>
      </p:sp>
      <p:sp>
        <p:nvSpPr>
          <p:cNvPr id="20" name="Textplatzhalter 19">
            <a:extLst>
              <a:ext uri="{FF2B5EF4-FFF2-40B4-BE49-F238E27FC236}">
                <a16:creationId xmlns:a16="http://schemas.microsoft.com/office/drawing/2014/main" id="{BA5C7DF7-C1B4-8900-6FB1-705ED564AB3B}"/>
              </a:ext>
            </a:extLst>
          </p:cNvPr>
          <p:cNvSpPr>
            <a:spLocks noGrp="1"/>
          </p:cNvSpPr>
          <p:nvPr>
            <p:ph type="body" sz="quarter" idx="28"/>
          </p:nvPr>
        </p:nvSpPr>
        <p:spPr/>
        <p:txBody>
          <a:bodyPr/>
          <a:lstStyle/>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CampusCard</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RZ-ID</a:t>
            </a:r>
          </a:p>
          <a:p>
            <a:pPr lvl="1"/>
            <a:r>
              <a:rPr lang="de-DE" sz="1300" dirty="0">
                <a:latin typeface="Calibri" panose="020F0502020204030204" pitchFamily="34" charset="0"/>
                <a:cs typeface="Calibri" panose="020F0502020204030204" pitchFamily="34" charset="0"/>
              </a:rPr>
              <a:t>Set </a:t>
            </a:r>
            <a:r>
              <a:rPr lang="de-DE" sz="1300" dirty="0" err="1">
                <a:latin typeface="Calibri" panose="020F0502020204030204" pitchFamily="34" charset="0"/>
                <a:cs typeface="Calibri" panose="020F0502020204030204" pitchFamily="34" charset="0"/>
              </a:rPr>
              <a:t>up</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eduroam</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Generate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Certificate</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of</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Enrollment</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Digital Services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University</a:t>
            </a:r>
          </a:p>
          <a:p>
            <a:endParaRPr lang="de-DE" dirty="0"/>
          </a:p>
        </p:txBody>
      </p:sp>
      <p:sp>
        <p:nvSpPr>
          <p:cNvPr id="21" name="Textplatzhalter 20">
            <a:extLst>
              <a:ext uri="{FF2B5EF4-FFF2-40B4-BE49-F238E27FC236}">
                <a16:creationId xmlns:a16="http://schemas.microsoft.com/office/drawing/2014/main" id="{7985B1CA-697A-DC5E-BA8D-C548B5226BE0}"/>
              </a:ext>
            </a:extLst>
          </p:cNvPr>
          <p:cNvSpPr>
            <a:spLocks noGrp="1"/>
          </p:cNvSpPr>
          <p:nvPr>
            <p:ph type="body" sz="quarter" idx="29"/>
          </p:nvPr>
        </p:nvSpPr>
        <p:spPr/>
        <p:txBody>
          <a:bodyPr/>
          <a:lstStyle/>
          <a:p>
            <a:r>
              <a:rPr lang="pt-BR" dirty="0">
                <a:latin typeface="Calibri" panose="020F0502020204030204" pitchFamily="34" charset="0"/>
                <a:cs typeface="Calibri" panose="020F0502020204030204" pitchFamily="34" charset="0"/>
              </a:rPr>
              <a:t>(later) after arrival</a:t>
            </a:r>
            <a:endParaRPr lang="de-DE" dirty="0">
              <a:latin typeface="Calibri" panose="020F0502020204030204" pitchFamily="34" charset="0"/>
              <a:cs typeface="Calibri" panose="020F0502020204030204" pitchFamily="34" charset="0"/>
            </a:endParaRPr>
          </a:p>
        </p:txBody>
      </p:sp>
      <p:sp>
        <p:nvSpPr>
          <p:cNvPr id="22" name="Textplatzhalter 21">
            <a:extLst>
              <a:ext uri="{FF2B5EF4-FFF2-40B4-BE49-F238E27FC236}">
                <a16:creationId xmlns:a16="http://schemas.microsoft.com/office/drawing/2014/main" id="{5E005400-6D56-54C6-7F38-121EC72C8CB9}"/>
              </a:ext>
            </a:extLst>
          </p:cNvPr>
          <p:cNvSpPr>
            <a:spLocks noGrp="1"/>
          </p:cNvSpPr>
          <p:nvPr>
            <p:ph type="body" sz="quarter" idx="30"/>
          </p:nvPr>
        </p:nvSpPr>
        <p:spPr/>
        <p:txBody>
          <a:bodyPr/>
          <a:lstStyle/>
          <a:p>
            <a:pPr lvl="1"/>
            <a:r>
              <a:rPr lang="en-US" sz="1300" dirty="0">
                <a:latin typeface="Calibri" panose="020F0502020204030204" pitchFamily="34" charset="0"/>
                <a:cs typeface="Calibri" panose="020F0502020204030204" pitchFamily="34" charset="0"/>
              </a:rPr>
              <a:t>Register with the city (apply for a residence permit if necessary)</a:t>
            </a:r>
          </a:p>
          <a:p>
            <a:pPr lvl="1"/>
            <a:r>
              <a:rPr lang="en-US" sz="1300" dirty="0">
                <a:latin typeface="Calibri" panose="020F0502020204030204" pitchFamily="34" charset="0"/>
                <a:cs typeface="Calibri" panose="020F0502020204030204" pitchFamily="34" charset="0"/>
              </a:rPr>
              <a:t>Sign up for a language tandem</a:t>
            </a:r>
          </a:p>
          <a:p>
            <a:pPr lvl="1"/>
            <a:r>
              <a:rPr lang="en-US" sz="1300" dirty="0">
                <a:latin typeface="Calibri" panose="020F0502020204030204" pitchFamily="34" charset="0"/>
                <a:cs typeface="Calibri" panose="020F0502020204030204" pitchFamily="34" charset="0"/>
              </a:rPr>
              <a:t>Register for the Certificate in Intercultural Key Qualifications (ZIS)</a:t>
            </a:r>
          </a:p>
          <a:p>
            <a:pPr lvl="1"/>
            <a:r>
              <a:rPr lang="de-DE" sz="1300" dirty="0">
                <a:latin typeface="Calibri" panose="020F0502020204030204" pitchFamily="34" charset="0"/>
                <a:cs typeface="Calibri" panose="020F0502020204030204" pitchFamily="34" charset="0"/>
              </a:rPr>
              <a:t>Career Service</a:t>
            </a:r>
          </a:p>
          <a:p>
            <a:pPr lvl="1"/>
            <a:r>
              <a:rPr lang="de-DE" sz="1300" dirty="0">
                <a:latin typeface="Calibri" panose="020F0502020204030204" pitchFamily="34" charset="0"/>
                <a:cs typeface="Calibri" panose="020F0502020204030204" pitchFamily="34" charset="0"/>
              </a:rPr>
              <a:t>Campus-App</a:t>
            </a:r>
          </a:p>
          <a:p>
            <a:pPr lvl="1"/>
            <a:r>
              <a:rPr lang="de-DE" sz="1300" dirty="0">
                <a:latin typeface="Calibri" panose="020F0502020204030204" pitchFamily="34" charset="0"/>
                <a:cs typeface="Calibri" panose="020F0502020204030204" pitchFamily="34" charset="0"/>
              </a:rPr>
              <a:t>Take German </a:t>
            </a:r>
            <a:r>
              <a:rPr lang="de-DE" sz="1300" dirty="0" err="1">
                <a:latin typeface="Calibri" panose="020F0502020204030204" pitchFamily="34" charset="0"/>
                <a:cs typeface="Calibri" panose="020F0502020204030204" pitchFamily="34" charset="0"/>
              </a:rPr>
              <a:t>courses</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Sports </a:t>
            </a:r>
            <a:r>
              <a:rPr lang="de-DE" sz="1300" dirty="0" err="1">
                <a:latin typeface="Calibri" panose="020F0502020204030204" pitchFamily="34" charset="0"/>
                <a:cs typeface="Calibri" panose="020F0502020204030204" pitchFamily="34" charset="0"/>
              </a:rPr>
              <a:t>center</a:t>
            </a:r>
            <a:r>
              <a:rPr lang="de-DE" sz="1300" dirty="0">
                <a:latin typeface="Calibri" panose="020F0502020204030204" pitchFamily="34" charset="0"/>
                <a:cs typeface="Calibri" panose="020F0502020204030204" pitchFamily="34" charset="0"/>
              </a:rPr>
              <a:t> </a:t>
            </a:r>
          </a:p>
          <a:p>
            <a:pPr lvl="1"/>
            <a:r>
              <a:rPr lang="de-DE" sz="1300" dirty="0">
                <a:latin typeface="Calibri" panose="020F0502020204030204" pitchFamily="34" charset="0"/>
                <a:cs typeface="Calibri" panose="020F0502020204030204" pitchFamily="34" charset="0"/>
              </a:rPr>
              <a:t>Student </a:t>
            </a:r>
            <a:r>
              <a:rPr lang="de-DE" sz="1300" dirty="0" err="1">
                <a:latin typeface="Calibri" panose="020F0502020204030204" pitchFamily="34" charset="0"/>
                <a:cs typeface="Calibri" panose="020F0502020204030204" pitchFamily="34" charset="0"/>
              </a:rPr>
              <a:t>discounts</a:t>
            </a:r>
            <a:endParaRPr lang="de-DE" sz="1300" dirty="0">
              <a:latin typeface="Calibri" panose="020F0502020204030204" pitchFamily="34" charset="0"/>
              <a:cs typeface="Calibri" panose="020F0502020204030204" pitchFamily="34" charset="0"/>
            </a:endParaRPr>
          </a:p>
          <a:p>
            <a:pPr lvl="1"/>
            <a:endParaRPr lang="de-DE" sz="1300" dirty="0">
              <a:latin typeface="Calibri" panose="020F0502020204030204" pitchFamily="34" charset="0"/>
              <a:cs typeface="Calibri" panose="020F0502020204030204" pitchFamily="34" charset="0"/>
            </a:endParaRPr>
          </a:p>
          <a:p>
            <a:pPr lvl="1"/>
            <a:endParaRPr lang="de-DE" sz="1300" dirty="0"/>
          </a:p>
          <a:p>
            <a:pPr lvl="1"/>
            <a:endParaRPr lang="de-DE" dirty="0"/>
          </a:p>
          <a:p>
            <a:endParaRPr lang="de-DE" dirty="0"/>
          </a:p>
        </p:txBody>
      </p:sp>
      <p:sp>
        <p:nvSpPr>
          <p:cNvPr id="2" name="Rechteck 1">
            <a:extLst>
              <a:ext uri="{FF2B5EF4-FFF2-40B4-BE49-F238E27FC236}">
                <a16:creationId xmlns:a16="http://schemas.microsoft.com/office/drawing/2014/main" id="{37FA47E9-1892-C027-8E83-7F1143B9A2E4}"/>
              </a:ext>
            </a:extLst>
          </p:cNvPr>
          <p:cNvSpPr/>
          <p:nvPr/>
        </p:nvSpPr>
        <p:spPr>
          <a:xfrm>
            <a:off x="8803028" y="1557948"/>
            <a:ext cx="2786743" cy="4104853"/>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0219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Non-EU </a:t>
            </a:r>
            <a:r>
              <a:rPr lang="de-DE" dirty="0" err="1">
                <a:solidFill>
                  <a:srgbClr val="AD007C"/>
                </a:solidFill>
                <a:latin typeface="Calibri" panose="020F0502020204030204" pitchFamily="34" charset="0"/>
                <a:cs typeface="Calibri" panose="020F0502020204030204" pitchFamily="34" charset="0"/>
              </a:rPr>
              <a:t>citizens</a:t>
            </a:r>
            <a:r>
              <a:rPr lang="de-DE" dirty="0">
                <a:solidFill>
                  <a:srgbClr val="AD007C"/>
                </a:solidFill>
                <a:latin typeface="Calibri" panose="020F0502020204030204" pitchFamily="34" charset="0"/>
                <a:cs typeface="Calibri" panose="020F0502020204030204" pitchFamily="34" charset="0"/>
              </a:rPr>
              <a:t>: </a:t>
            </a:r>
            <a:br>
              <a:rPr lang="de-DE" dirty="0">
                <a:solidFill>
                  <a:srgbClr val="AD007C"/>
                </a:solidFill>
                <a:latin typeface="Calibri" panose="020F0502020204030204" pitchFamily="34" charset="0"/>
                <a:cs typeface="Calibri" panose="020F0502020204030204" pitchFamily="34" charset="0"/>
              </a:rPr>
            </a:br>
            <a:r>
              <a:rPr lang="en-US" dirty="0">
                <a:solidFill>
                  <a:schemeClr val="tx2"/>
                </a:solidFill>
                <a:latin typeface="Calibri" panose="020F0502020204030204" pitchFamily="34" charset="0"/>
                <a:cs typeface="Calibri" panose="020F0502020204030204" pitchFamily="34" charset="0"/>
              </a:rPr>
              <a:t>Register with the city and apply for a residence permit</a:t>
            </a:r>
            <a:endParaRPr lang="de-DE" dirty="0">
              <a:solidFill>
                <a:schemeClr val="tx2"/>
              </a:solidFill>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945810" y="1471451"/>
            <a:ext cx="5990249" cy="4840139"/>
          </a:xfrm>
        </p:spPr>
        <p:txBody>
          <a:bodyPr/>
          <a:lstStyle/>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When: within 14 days of moving to Augsburg</a:t>
            </a:r>
          </a:p>
          <a:p>
            <a:pPr marL="285750" indent="-285750">
              <a:buFont typeface="Wingdings" panose="05000000000000000000" pitchFamily="2" charset="2"/>
              <a:buChar char="§"/>
            </a:pPr>
            <a:endParaRPr lang="en-US"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rPr>
              <a:t>Register </a:t>
            </a:r>
            <a:r>
              <a:rPr lang="de-DE" sz="1600" b="1" dirty="0" err="1">
                <a:solidFill>
                  <a:schemeClr val="tx1"/>
                </a:solidFill>
              </a:rPr>
              <a:t>your</a:t>
            </a:r>
            <a:r>
              <a:rPr lang="de-DE" sz="1600" b="1" dirty="0">
                <a:solidFill>
                  <a:schemeClr val="tx1"/>
                </a:solidFill>
              </a:rPr>
              <a:t> </a:t>
            </a:r>
            <a:r>
              <a:rPr lang="de-DE" sz="1600" b="1" dirty="0" err="1">
                <a:solidFill>
                  <a:schemeClr val="tx1"/>
                </a:solidFill>
              </a:rPr>
              <a:t>residence</a:t>
            </a:r>
            <a:r>
              <a:rPr lang="de-DE" sz="1600" b="1" dirty="0">
                <a:solidFill>
                  <a:schemeClr val="tx1"/>
                </a:solidFill>
              </a:rPr>
              <a:t>:</a:t>
            </a:r>
            <a:endParaRPr lang="de-DE" sz="1600" dirty="0">
              <a:solidFill>
                <a:schemeClr val="tx1"/>
              </a:solidFill>
            </a:endParaRPr>
          </a:p>
          <a:p>
            <a:r>
              <a:rPr lang="de-DE" sz="1600" dirty="0" err="1">
                <a:solidFill>
                  <a:schemeClr val="tx1"/>
                </a:solidFill>
              </a:rPr>
              <a:t>Please</a:t>
            </a:r>
            <a:r>
              <a:rPr lang="de-DE" sz="1600" dirty="0">
                <a:solidFill>
                  <a:schemeClr val="tx1"/>
                </a:solidFill>
              </a:rPr>
              <a:t> </a:t>
            </a:r>
            <a:r>
              <a:rPr lang="de-DE" sz="1600" dirty="0" err="1">
                <a:solidFill>
                  <a:schemeClr val="tx1"/>
                </a:solidFill>
              </a:rPr>
              <a:t>schedule</a:t>
            </a:r>
            <a:r>
              <a:rPr lang="de-DE" sz="1600" dirty="0">
                <a:solidFill>
                  <a:schemeClr val="tx1"/>
                </a:solidFill>
              </a:rPr>
              <a:t> an </a:t>
            </a:r>
            <a:r>
              <a:rPr lang="de-DE" sz="1600" dirty="0" err="1">
                <a:solidFill>
                  <a:schemeClr val="tx1"/>
                </a:solidFill>
              </a:rPr>
              <a:t>appointment</a:t>
            </a:r>
            <a:r>
              <a:rPr lang="de-DE" sz="1600" dirty="0">
                <a:solidFill>
                  <a:schemeClr val="tx1"/>
                </a:solidFill>
              </a:rPr>
              <a:t> via email (</a:t>
            </a:r>
            <a:r>
              <a:rPr lang="de-DE" sz="1600" dirty="0">
                <a:solidFill>
                  <a:schemeClr val="tx1"/>
                </a:solidFill>
                <a:hlinkClick r:id="rId2"/>
              </a:rPr>
              <a:t>aufenthalt@augsburg.de</a:t>
            </a:r>
            <a:r>
              <a:rPr lang="de-DE" sz="1600" dirty="0">
                <a:solidFill>
                  <a:schemeClr val="tx1"/>
                </a:solidFill>
              </a:rPr>
              <a:t>).</a:t>
            </a:r>
          </a:p>
          <a:p>
            <a:pPr marL="285750" indent="-285750">
              <a:buFont typeface="Wingdings" panose="05000000000000000000" pitchFamily="2" charset="2"/>
              <a:buChar char="§"/>
            </a:pPr>
            <a:r>
              <a:rPr lang="de-DE" sz="1600" spc="-55" dirty="0" err="1">
                <a:solidFill>
                  <a:schemeClr val="tx1"/>
                </a:solidFill>
                <a:latin typeface="Calibri" panose="020F0502020204030204" pitchFamily="34" charset="0"/>
                <a:cs typeface="Calibri" panose="020F0502020204030204" pitchFamily="34" charset="0"/>
              </a:rPr>
              <a:t>Documents</a:t>
            </a:r>
            <a:r>
              <a:rPr lang="de-DE" sz="1600" spc="-55" dirty="0">
                <a:solidFill>
                  <a:schemeClr val="tx1"/>
                </a:solidFill>
                <a:latin typeface="Calibri" panose="020F0502020204030204" pitchFamily="34" charset="0"/>
                <a:cs typeface="Calibri" panose="020F0502020204030204" pitchFamily="34" charset="0"/>
              </a:rPr>
              <a:t>: </a:t>
            </a:r>
            <a:r>
              <a:rPr lang="de-DE" sz="1600" spc="-55" dirty="0" err="1">
                <a:solidFill>
                  <a:schemeClr val="tx1"/>
                </a:solidFill>
                <a:latin typeface="Calibri" panose="020F0502020204030204" pitchFamily="34" charset="0"/>
                <a:cs typeface="Calibri" panose="020F0502020204030204" pitchFamily="34" charset="0"/>
              </a:rPr>
              <a:t>Passport</a:t>
            </a:r>
            <a:r>
              <a:rPr lang="de-DE" sz="1600" spc="-55" dirty="0">
                <a:solidFill>
                  <a:schemeClr val="tx1"/>
                </a:solidFill>
                <a:latin typeface="Calibri" panose="020F0502020204030204" pitchFamily="34" charset="0"/>
                <a:cs typeface="Calibri" panose="020F0502020204030204" pitchFamily="34" charset="0"/>
              </a:rPr>
              <a:t>, </a:t>
            </a:r>
            <a:r>
              <a:rPr lang="de-DE" sz="1600" spc="-55" dirty="0" err="1">
                <a:solidFill>
                  <a:schemeClr val="tx1"/>
                </a:solidFill>
                <a:latin typeface="Calibri" panose="020F0502020204030204" pitchFamily="34" charset="0"/>
                <a:cs typeface="Calibri" panose="020F0502020204030204" pitchFamily="34" charset="0"/>
              </a:rPr>
              <a:t>visa</a:t>
            </a:r>
            <a:r>
              <a:rPr lang="de-DE" sz="1600" spc="-55" dirty="0">
                <a:solidFill>
                  <a:schemeClr val="tx1"/>
                </a:solidFill>
                <a:latin typeface="Calibri" panose="020F0502020204030204" pitchFamily="34" charset="0"/>
                <a:cs typeface="Calibri" panose="020F0502020204030204" pitchFamily="34" charset="0"/>
              </a:rPr>
              <a:t>/</a:t>
            </a:r>
            <a:r>
              <a:rPr lang="de-DE" sz="1600" spc="-55" dirty="0" err="1">
                <a:solidFill>
                  <a:schemeClr val="tx1"/>
                </a:solidFill>
                <a:latin typeface="Calibri" panose="020F0502020204030204" pitchFamily="34" charset="0"/>
                <a:cs typeface="Calibri" panose="020F0502020204030204" pitchFamily="34" charset="0"/>
              </a:rPr>
              <a:t>residence</a:t>
            </a:r>
            <a:r>
              <a:rPr lang="de-DE" sz="1600" spc="-55" dirty="0">
                <a:solidFill>
                  <a:schemeClr val="tx1"/>
                </a:solidFill>
                <a:latin typeface="Calibri" panose="020F0502020204030204" pitchFamily="34" charset="0"/>
                <a:cs typeface="Calibri" panose="020F0502020204030204" pitchFamily="34" charset="0"/>
              </a:rPr>
              <a:t> </a:t>
            </a:r>
            <a:r>
              <a:rPr lang="de-DE" sz="1600" spc="-55" dirty="0" err="1">
                <a:solidFill>
                  <a:schemeClr val="tx1"/>
                </a:solidFill>
                <a:latin typeface="Calibri" panose="020F0502020204030204" pitchFamily="34" charset="0"/>
                <a:cs typeface="Calibri" panose="020F0502020204030204" pitchFamily="34" charset="0"/>
              </a:rPr>
              <a:t>permit</a:t>
            </a:r>
            <a:r>
              <a:rPr lang="de-DE" sz="1600" spc="-55" dirty="0">
                <a:solidFill>
                  <a:schemeClr val="tx1"/>
                </a:solidFill>
                <a:latin typeface="Calibri" panose="020F0502020204030204" pitchFamily="34" charset="0"/>
                <a:cs typeface="Calibri" panose="020F0502020204030204" pitchFamily="34" charset="0"/>
              </a:rPr>
              <a:t>, </a:t>
            </a:r>
            <a:r>
              <a:rPr lang="de-DE" sz="1600" spc="-55" dirty="0" err="1">
                <a:solidFill>
                  <a:schemeClr val="tx1"/>
                </a:solidFill>
                <a:latin typeface="Calibri" panose="020F0502020204030204" pitchFamily="34" charset="0"/>
                <a:cs typeface="Calibri" panose="020F0502020204030204" pitchFamily="34" charset="0"/>
              </a:rPr>
              <a:t>registration</a:t>
            </a:r>
            <a:r>
              <a:rPr lang="de-DE" sz="1600" spc="-55" dirty="0">
                <a:solidFill>
                  <a:schemeClr val="tx1"/>
                </a:solidFill>
                <a:latin typeface="Calibri" panose="020F0502020204030204" pitchFamily="34" charset="0"/>
                <a:cs typeface="Calibri" panose="020F0502020204030204" pitchFamily="34" charset="0"/>
              </a:rPr>
              <a:t> form, </a:t>
            </a:r>
            <a:r>
              <a:rPr lang="de-DE" sz="1600" spc="-55" dirty="0" err="1">
                <a:solidFill>
                  <a:schemeClr val="tx1"/>
                </a:solidFill>
                <a:latin typeface="Calibri" panose="020F0502020204030204" pitchFamily="34" charset="0"/>
                <a:cs typeface="Calibri" panose="020F0502020204030204" pitchFamily="34" charset="0"/>
              </a:rPr>
              <a:t>landlord's</a:t>
            </a:r>
            <a:r>
              <a:rPr lang="de-DE" sz="1600" spc="-55" dirty="0">
                <a:solidFill>
                  <a:schemeClr val="tx1"/>
                </a:solidFill>
                <a:latin typeface="Calibri" panose="020F0502020204030204" pitchFamily="34" charset="0"/>
                <a:cs typeface="Calibri" panose="020F0502020204030204" pitchFamily="34" charset="0"/>
              </a:rPr>
              <a:t> </a:t>
            </a:r>
            <a:r>
              <a:rPr lang="de-DE" sz="1600" spc="-55" dirty="0" err="1">
                <a:solidFill>
                  <a:schemeClr val="tx1"/>
                </a:solidFill>
                <a:latin typeface="Calibri" panose="020F0502020204030204" pitchFamily="34" charset="0"/>
                <a:cs typeface="Calibri" panose="020F0502020204030204" pitchFamily="34" charset="0"/>
              </a:rPr>
              <a:t>confirmation</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Information: </a:t>
            </a:r>
            <a:r>
              <a:rPr lang="de-DE" sz="1600" spc="-55" dirty="0">
                <a:solidFill>
                  <a:schemeClr val="tx1"/>
                </a:solidFill>
                <a:latin typeface="Calibri" panose="020F0502020204030204" pitchFamily="34" charset="0"/>
                <a:cs typeface="Calibri" panose="020F0502020204030204" pitchFamily="34" charset="0"/>
                <a:hlinkClick r:id="rId3"/>
              </a:rPr>
              <a:t>https://www.uni-augsburg.de/en/portal/internationals/academic-immigration-office/angekommen/registration-city/</a:t>
            </a:r>
            <a:r>
              <a:rPr lang="de-DE" sz="1600" spc="-55" dirty="0">
                <a:solidFill>
                  <a:schemeClr val="tx1"/>
                </a:solidFill>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1600" spc="-55" dirty="0">
                <a:solidFill>
                  <a:schemeClr val="tx1"/>
                </a:solidFill>
                <a:latin typeface="Calibri" panose="020F0502020204030204" pitchFamily="34" charset="0"/>
                <a:cs typeface="Calibri" panose="020F0502020204030204" pitchFamily="34" charset="0"/>
              </a:rPr>
              <a:t>If you need to apply for a residence permit (non-EU), you can do so at the same time. </a:t>
            </a:r>
          </a:p>
          <a:p>
            <a:pPr marL="285750" indent="-285750">
              <a:buFont typeface="Wingdings" panose="05000000000000000000" pitchFamily="2" charset="2"/>
              <a:buChar char="§"/>
            </a:pPr>
            <a:r>
              <a:rPr lang="en-US" sz="1600" spc="-55" dirty="0">
                <a:solidFill>
                  <a:schemeClr val="tx1"/>
                </a:solidFill>
                <a:latin typeface="Calibri" panose="020F0502020204030204" pitchFamily="34" charset="0"/>
                <a:cs typeface="Calibri" panose="020F0502020204030204" pitchFamily="34" charset="0"/>
              </a:rPr>
              <a:t>Documents: Application form, passport, certificate of enrolment, proof of sufficient funds (bank statement showing 11,208 euros or a letter of financial support), current proof of health insurance</a:t>
            </a:r>
          </a:p>
          <a:p>
            <a:pPr marL="285750" indent="-285750">
              <a:buFont typeface="Wingdings" panose="05000000000000000000" pitchFamily="2" charset="2"/>
              <a:buChar char="§"/>
            </a:pPr>
            <a:r>
              <a:rPr lang="en-US" sz="1600" spc="-55" dirty="0">
                <a:solidFill>
                  <a:schemeClr val="tx1"/>
                </a:solidFill>
                <a:latin typeface="Calibri" panose="020F0502020204030204" pitchFamily="34" charset="0"/>
                <a:cs typeface="Calibri" panose="020F0502020204030204" pitchFamily="34" charset="0"/>
              </a:rPr>
              <a:t>Fee: 100 euros</a:t>
            </a: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Information: </a:t>
            </a:r>
            <a:r>
              <a:rPr lang="de-DE" sz="1600" spc="-55" dirty="0">
                <a:solidFill>
                  <a:schemeClr val="tx1"/>
                </a:solidFill>
                <a:latin typeface="Calibri" panose="020F0502020204030204" pitchFamily="34" charset="0"/>
                <a:cs typeface="Calibri" panose="020F0502020204030204" pitchFamily="34" charset="0"/>
                <a:hlinkClick r:id="rId4"/>
              </a:rPr>
              <a:t>https://www.uni-augsburg.de/en/portal/internationals/academic-immigration-office/angekommen/residence-permit/</a:t>
            </a:r>
            <a:r>
              <a:rPr lang="de-DE" sz="1600" spc="-55" dirty="0">
                <a:solidFill>
                  <a:schemeClr val="tx1"/>
                </a:solidFill>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E395BD52-B7D8-4EAC-BE07-4AF0B20424E3}"/>
              </a:ext>
            </a:extLst>
          </p:cNvPr>
          <p:cNvPicPr>
            <a:picLocks noChangeAspect="1"/>
          </p:cNvPicPr>
          <p:nvPr/>
        </p:nvPicPr>
        <p:blipFill>
          <a:blip r:embed="rId5"/>
          <a:stretch>
            <a:fillRect/>
          </a:stretch>
        </p:blipFill>
        <p:spPr>
          <a:xfrm>
            <a:off x="7259637" y="1416633"/>
            <a:ext cx="4555329" cy="1561681"/>
          </a:xfrm>
          <a:prstGeom prst="rect">
            <a:avLst/>
          </a:prstGeom>
        </p:spPr>
      </p:pic>
      <p:pic>
        <p:nvPicPr>
          <p:cNvPr id="5" name="Grafik 4">
            <a:extLst>
              <a:ext uri="{FF2B5EF4-FFF2-40B4-BE49-F238E27FC236}">
                <a16:creationId xmlns:a16="http://schemas.microsoft.com/office/drawing/2014/main" id="{9DC876CE-7C9D-4C36-93D3-3DA05012FF5E}"/>
              </a:ext>
            </a:extLst>
          </p:cNvPr>
          <p:cNvPicPr>
            <a:picLocks noChangeAspect="1"/>
          </p:cNvPicPr>
          <p:nvPr/>
        </p:nvPicPr>
        <p:blipFill>
          <a:blip r:embed="rId6"/>
          <a:stretch>
            <a:fillRect/>
          </a:stretch>
        </p:blipFill>
        <p:spPr>
          <a:xfrm>
            <a:off x="7259636" y="3232571"/>
            <a:ext cx="4555329" cy="1053168"/>
          </a:xfrm>
          <a:prstGeom prst="rect">
            <a:avLst/>
          </a:prstGeom>
        </p:spPr>
      </p:pic>
      <p:sp>
        <p:nvSpPr>
          <p:cNvPr id="6" name="Textfeld 5">
            <a:extLst>
              <a:ext uri="{FF2B5EF4-FFF2-40B4-BE49-F238E27FC236}">
                <a16:creationId xmlns:a16="http://schemas.microsoft.com/office/drawing/2014/main" id="{9A0C1DAB-69EC-444A-B292-5ECB80129AE7}"/>
              </a:ext>
            </a:extLst>
          </p:cNvPr>
          <p:cNvSpPr txBox="1"/>
          <p:nvPr/>
        </p:nvSpPr>
        <p:spPr>
          <a:xfrm>
            <a:off x="7337889" y="5033586"/>
            <a:ext cx="3713162" cy="646331"/>
          </a:xfrm>
          <a:prstGeom prst="rect">
            <a:avLst/>
          </a:prstGeom>
          <a:noFill/>
        </p:spPr>
        <p:txBody>
          <a:bodyPr wrap="square" rtlCol="0">
            <a:spAutoFit/>
          </a:bodyPr>
          <a:lstStyle/>
          <a:p>
            <a:r>
              <a:rPr lang="en-US" dirty="0">
                <a:highlight>
                  <a:srgbClr val="FFFF00"/>
                </a:highlight>
              </a:rPr>
              <a:t>Please send all documents as a single PDF file if possible.</a:t>
            </a:r>
            <a:endParaRPr lang="de-DE" dirty="0">
              <a:highlight>
                <a:srgbClr val="FFFF00"/>
              </a:highlight>
            </a:endParaRPr>
          </a:p>
        </p:txBody>
      </p:sp>
    </p:spTree>
    <p:extLst>
      <p:ext uri="{BB962C8B-B14F-4D97-AF65-F5344CB8AC3E}">
        <p14:creationId xmlns:p14="http://schemas.microsoft.com/office/powerpoint/2010/main" val="3601054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EU </a:t>
            </a:r>
            <a:r>
              <a:rPr lang="de-DE" dirty="0" err="1">
                <a:solidFill>
                  <a:srgbClr val="AD007C"/>
                </a:solidFill>
                <a:latin typeface="Calibri" panose="020F0502020204030204" pitchFamily="34" charset="0"/>
                <a:cs typeface="Calibri" panose="020F0502020204030204" pitchFamily="34" charset="0"/>
              </a:rPr>
              <a:t>citizens</a:t>
            </a:r>
            <a:r>
              <a:rPr lang="de-DE" dirty="0">
                <a:solidFill>
                  <a:srgbClr val="AD007C"/>
                </a:solidFill>
                <a:latin typeface="Calibri" panose="020F0502020204030204" pitchFamily="34" charset="0"/>
                <a:cs typeface="Calibri" panose="020F0502020204030204" pitchFamily="34" charset="0"/>
              </a:rPr>
              <a:t>: </a:t>
            </a:r>
            <a:br>
              <a:rPr lang="de-DE" dirty="0">
                <a:solidFill>
                  <a:srgbClr val="AD007C"/>
                </a:solidFill>
                <a:latin typeface="Calibri" panose="020F0502020204030204" pitchFamily="34" charset="0"/>
                <a:cs typeface="Calibri" panose="020F0502020204030204" pitchFamily="34" charset="0"/>
              </a:rPr>
            </a:br>
            <a:r>
              <a:rPr lang="en-US" dirty="0">
                <a:solidFill>
                  <a:schemeClr val="tx2"/>
                </a:solidFill>
                <a:latin typeface="Calibri" panose="020F0502020204030204" pitchFamily="34" charset="0"/>
                <a:cs typeface="Calibri" panose="020F0502020204030204" pitchFamily="34" charset="0"/>
              </a:rPr>
              <a:t>Register with the city</a:t>
            </a:r>
            <a:endParaRPr lang="de-DE" dirty="0">
              <a:solidFill>
                <a:srgbClr val="AD007C"/>
              </a:solidFill>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945810" y="1471451"/>
            <a:ext cx="5990249" cy="4840139"/>
          </a:xfrm>
        </p:spPr>
        <p:txBody>
          <a:bodyPr/>
          <a:lstStyle/>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When: within 14 days of moving to Augsburg</a:t>
            </a:r>
          </a:p>
          <a:p>
            <a:endParaRPr lang="de-DE" sz="1600" dirty="0">
              <a:solidFill>
                <a:schemeClr val="tx1"/>
              </a:solidFill>
            </a:endParaRPr>
          </a:p>
          <a:p>
            <a:pPr marL="285750" indent="-285750">
              <a:buFont typeface="Wingdings" panose="05000000000000000000" pitchFamily="2" charset="2"/>
              <a:buChar char="§"/>
            </a:pPr>
            <a:r>
              <a:rPr lang="en-US" sz="1600" dirty="0">
                <a:solidFill>
                  <a:schemeClr val="tx1"/>
                </a:solidFill>
              </a:rPr>
              <a:t>You can make an appointment online at a citizens' office: </a:t>
            </a:r>
            <a:r>
              <a:rPr lang="de-DE" sz="1600" dirty="0">
                <a:solidFill>
                  <a:schemeClr val="tx1"/>
                </a:solidFill>
                <a:hlinkClick r:id="rId2"/>
              </a:rPr>
              <a:t>https://buergeramt-augsburg.termine-reservieren.online/select2?md=3</a:t>
            </a:r>
            <a:r>
              <a:rPr lang="de-DE" sz="1600" dirty="0">
                <a:solidFill>
                  <a:schemeClr val="tx1"/>
                </a:solidFill>
              </a:rPr>
              <a:t> </a:t>
            </a:r>
            <a:br>
              <a:rPr lang="de-DE" sz="1600" dirty="0">
                <a:solidFill>
                  <a:schemeClr val="tx1"/>
                </a:solidFill>
              </a:rPr>
            </a:br>
            <a:r>
              <a:rPr lang="de-DE" sz="1600" dirty="0">
                <a:solidFill>
                  <a:schemeClr val="tx1"/>
                </a:solidFill>
              </a:rPr>
              <a:t>(</a:t>
            </a:r>
            <a:r>
              <a:rPr lang="de-DE" sz="1600" dirty="0">
                <a:solidFill>
                  <a:schemeClr val="tx1"/>
                </a:solidFill>
                <a:sym typeface="Wingdings" panose="05000000000000000000" pitchFamily="2" charset="2"/>
              </a:rPr>
              <a:t> </a:t>
            </a:r>
            <a:r>
              <a:rPr lang="de-DE" sz="1600" dirty="0">
                <a:solidFill>
                  <a:schemeClr val="tx1"/>
                </a:solidFill>
              </a:rPr>
              <a:t>scroll </a:t>
            </a:r>
            <a:r>
              <a:rPr lang="de-DE" sz="1600" dirty="0" err="1">
                <a:solidFill>
                  <a:schemeClr val="tx1"/>
                </a:solidFill>
              </a:rPr>
              <a:t>to</a:t>
            </a:r>
            <a:r>
              <a:rPr lang="de-DE" sz="1600" dirty="0">
                <a:solidFill>
                  <a:schemeClr val="tx1"/>
                </a:solidFill>
              </a:rPr>
              <a:t> „Meldewesen“)</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en-US" sz="1600" spc="-55" dirty="0">
                <a:solidFill>
                  <a:schemeClr val="tx1"/>
                </a:solidFill>
                <a:latin typeface="Calibri" panose="020F0502020204030204" pitchFamily="34" charset="0"/>
                <a:cs typeface="Calibri" panose="020F0502020204030204" pitchFamily="34" charset="0"/>
              </a:rPr>
              <a:t>Required documents: ID card/passport, landlord's confirmation, registration form</a:t>
            </a: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1600" spc="-55" dirty="0">
                <a:solidFill>
                  <a:schemeClr val="tx1"/>
                </a:solidFill>
                <a:latin typeface="Calibri" panose="020F0502020204030204" pitchFamily="34" charset="0"/>
                <a:cs typeface="Calibri" panose="020F0502020204030204" pitchFamily="34" charset="0"/>
              </a:rPr>
              <a:t>You can find the registration form on the following website: </a:t>
            </a:r>
            <a:r>
              <a:rPr lang="de-DE" sz="1600" dirty="0">
                <a:solidFill>
                  <a:schemeClr val="tx1"/>
                </a:solidFill>
                <a:hlinkClick r:id="rId3"/>
              </a:rPr>
              <a:t>https://www.augsburg.de/buergerservice-rathaus/buergerservice/dienste-a-z/aemterweise/leistungen-buergeramt-einwohnerwesen/anmeldung-der-wohnung</a:t>
            </a:r>
            <a:r>
              <a:rPr lang="de-DE" sz="1600" dirty="0">
                <a:solidFill>
                  <a:schemeClr val="tx1"/>
                </a:solidFill>
              </a:rPr>
              <a:t> </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E395BD52-B7D8-4EAC-BE07-4AF0B20424E3}"/>
              </a:ext>
            </a:extLst>
          </p:cNvPr>
          <p:cNvPicPr>
            <a:picLocks noChangeAspect="1"/>
          </p:cNvPicPr>
          <p:nvPr/>
        </p:nvPicPr>
        <p:blipFill>
          <a:blip r:embed="rId4"/>
          <a:stretch>
            <a:fillRect/>
          </a:stretch>
        </p:blipFill>
        <p:spPr>
          <a:xfrm>
            <a:off x="7259637" y="1416633"/>
            <a:ext cx="4555329" cy="1561681"/>
          </a:xfrm>
          <a:prstGeom prst="rect">
            <a:avLst/>
          </a:prstGeom>
        </p:spPr>
      </p:pic>
      <p:pic>
        <p:nvPicPr>
          <p:cNvPr id="5" name="Grafik 4">
            <a:extLst>
              <a:ext uri="{FF2B5EF4-FFF2-40B4-BE49-F238E27FC236}">
                <a16:creationId xmlns:a16="http://schemas.microsoft.com/office/drawing/2014/main" id="{9DC876CE-7C9D-4C36-93D3-3DA05012FF5E}"/>
              </a:ext>
            </a:extLst>
          </p:cNvPr>
          <p:cNvPicPr>
            <a:picLocks noChangeAspect="1"/>
          </p:cNvPicPr>
          <p:nvPr/>
        </p:nvPicPr>
        <p:blipFill>
          <a:blip r:embed="rId5"/>
          <a:stretch>
            <a:fillRect/>
          </a:stretch>
        </p:blipFill>
        <p:spPr>
          <a:xfrm>
            <a:off x="7259636" y="3377030"/>
            <a:ext cx="4555329" cy="1053168"/>
          </a:xfrm>
          <a:prstGeom prst="rect">
            <a:avLst/>
          </a:prstGeom>
        </p:spPr>
      </p:pic>
    </p:spTree>
    <p:extLst>
      <p:ext uri="{BB962C8B-B14F-4D97-AF65-F5344CB8AC3E}">
        <p14:creationId xmlns:p14="http://schemas.microsoft.com/office/powerpoint/2010/main" val="367981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B144038-B7EE-4990-9169-01133A0BA8CC}"/>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First </a:t>
            </a:r>
            <a:r>
              <a:rPr lang="de-DE" dirty="0" err="1">
                <a:solidFill>
                  <a:schemeClr val="tx2"/>
                </a:solidFill>
                <a:latin typeface="Calibri" panose="020F0502020204030204" pitchFamily="34" charset="0"/>
                <a:cs typeface="Calibri" panose="020F0502020204030204" pitchFamily="34" charset="0"/>
              </a:rPr>
              <a:t>steps</a:t>
            </a:r>
            <a:endParaRPr lang="de-DE" dirty="0">
              <a:solidFill>
                <a:schemeClr val="tx2"/>
              </a:solidFill>
              <a:latin typeface="Calibri" panose="020F0502020204030204" pitchFamily="34" charset="0"/>
              <a:cs typeface="Calibri" panose="020F0502020204030204" pitchFamily="34" charset="0"/>
            </a:endParaRPr>
          </a:p>
        </p:txBody>
      </p:sp>
      <p:sp>
        <p:nvSpPr>
          <p:cNvPr id="15" name="Textplatzhalter 14">
            <a:extLst>
              <a:ext uri="{FF2B5EF4-FFF2-40B4-BE49-F238E27FC236}">
                <a16:creationId xmlns:a16="http://schemas.microsoft.com/office/drawing/2014/main" id="{9E1B85EB-6DA2-4EEC-9B99-6D89E0441ABA}"/>
              </a:ext>
            </a:extLst>
          </p:cNvPr>
          <p:cNvSpPr>
            <a:spLocks noGrp="1"/>
          </p:cNvSpPr>
          <p:nvPr>
            <p:ph type="body" sz="quarter" idx="23"/>
          </p:nvPr>
        </p:nvSpPr>
        <p:spPr/>
        <p:txBody>
          <a:bodyPr/>
          <a:lstStyle/>
          <a:p>
            <a:r>
              <a:rPr lang="de-DE" dirty="0">
                <a:latin typeface="Calibri" panose="020F0502020204030204" pitchFamily="34" charset="0"/>
                <a:cs typeface="Calibri" panose="020F0502020204030204" pitchFamily="34" charset="0"/>
              </a:rPr>
              <a:t>upon </a:t>
            </a:r>
            <a:r>
              <a:rPr lang="de-DE" dirty="0" err="1">
                <a:latin typeface="Calibri" panose="020F0502020204030204" pitchFamily="34" charset="0"/>
                <a:cs typeface="Calibri" panose="020F0502020204030204" pitchFamily="34" charset="0"/>
              </a:rPr>
              <a:t>receiving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admission</a:t>
            </a:r>
            <a:endParaRPr lang="de-DE" dirty="0">
              <a:latin typeface="Calibri" panose="020F0502020204030204" pitchFamily="34" charset="0"/>
              <a:cs typeface="Calibri" panose="020F0502020204030204" pitchFamily="34" charset="0"/>
            </a:endParaRPr>
          </a:p>
        </p:txBody>
      </p:sp>
      <p:sp>
        <p:nvSpPr>
          <p:cNvPr id="16" name="Textplatzhalter 15">
            <a:extLst>
              <a:ext uri="{FF2B5EF4-FFF2-40B4-BE49-F238E27FC236}">
                <a16:creationId xmlns:a16="http://schemas.microsoft.com/office/drawing/2014/main" id="{43104622-A8B7-4384-8DBA-832778D991BE}"/>
              </a:ext>
            </a:extLst>
          </p:cNvPr>
          <p:cNvSpPr>
            <a:spLocks noGrp="1"/>
          </p:cNvSpPr>
          <p:nvPr>
            <p:ph type="body" sz="quarter" idx="24"/>
          </p:nvPr>
        </p:nvSpPr>
        <p:spPr/>
        <p:txBody>
          <a:bodyPr/>
          <a:lstStyle/>
          <a:p>
            <a:pPr lvl="1"/>
            <a:r>
              <a:rPr lang="de-DE" sz="1300" dirty="0">
                <a:latin typeface="Calibri" panose="020F0502020204030204" pitchFamily="34" charset="0"/>
                <a:cs typeface="Calibri" panose="020F0502020204030204" pitchFamily="34" charset="0"/>
              </a:rPr>
              <a:t>Research </a:t>
            </a:r>
            <a:r>
              <a:rPr lang="de-DE" sz="1300" dirty="0" err="1">
                <a:latin typeface="Calibri" panose="020F0502020204030204" pitchFamily="34" charset="0"/>
                <a:cs typeface="Calibri" panose="020F0502020204030204" pitchFamily="34" charset="0"/>
              </a:rPr>
              <a:t>important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dates</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Find a </a:t>
            </a:r>
            <a:r>
              <a:rPr lang="de-DE" sz="1300" dirty="0" err="1">
                <a:latin typeface="Calibri" panose="020F0502020204030204" pitchFamily="34" charset="0"/>
                <a:cs typeface="Calibri" panose="020F0502020204030204" pitchFamily="34" charset="0"/>
              </a:rPr>
              <a:t>room</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Pay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semester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fees</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Sign</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up</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for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Buddy </a:t>
            </a:r>
            <a:r>
              <a:rPr lang="de-DE" sz="1300" dirty="0" err="1">
                <a:latin typeface="Calibri" panose="020F0502020204030204" pitchFamily="34" charset="0"/>
                <a:cs typeface="Calibri" panose="020F0502020204030204" pitchFamily="34" charset="0"/>
              </a:rPr>
              <a:t>Program</a:t>
            </a:r>
            <a:endParaRPr lang="de-DE" sz="1300" dirty="0">
              <a:latin typeface="Calibri" panose="020F0502020204030204" pitchFamily="34" charset="0"/>
              <a:cs typeface="Calibri" panose="020F0502020204030204" pitchFamily="34" charset="0"/>
            </a:endParaRPr>
          </a:p>
          <a:p>
            <a:pPr lvl="1"/>
            <a:r>
              <a:rPr lang="en-US" sz="1300" dirty="0">
                <a:latin typeface="Calibri" panose="020F0502020204030204" pitchFamily="34" charset="0"/>
                <a:cs typeface="Calibri" panose="020F0502020204030204" pitchFamily="34" charset="0"/>
              </a:rPr>
              <a:t>Subscribe to the AAA mailing list</a:t>
            </a:r>
          </a:p>
          <a:p>
            <a:pPr lvl="1"/>
            <a:r>
              <a:rPr lang="de-DE" sz="1300" dirty="0">
                <a:latin typeface="Calibri" panose="020F0502020204030204" pitchFamily="34" charset="0"/>
                <a:cs typeface="Calibri" panose="020F0502020204030204" pitchFamily="34" charset="0"/>
              </a:rPr>
              <a:t>Redirect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student</a:t>
            </a:r>
            <a:r>
              <a:rPr lang="de-DE" sz="1300" dirty="0">
                <a:latin typeface="Calibri" panose="020F0502020204030204" pitchFamily="34" charset="0"/>
                <a:cs typeface="Calibri" panose="020F0502020204030204" pitchFamily="34" charset="0"/>
              </a:rPr>
              <a:t> email</a:t>
            </a:r>
          </a:p>
          <a:p>
            <a:pPr lvl="1"/>
            <a:r>
              <a:rPr lang="de-DE" sz="1300" dirty="0">
                <a:latin typeface="Calibri" panose="020F0502020204030204" pitchFamily="34" charset="0"/>
                <a:cs typeface="Calibri" panose="020F0502020204030204" pitchFamily="34" charset="0"/>
              </a:rPr>
              <a:t>Research </a:t>
            </a:r>
            <a:r>
              <a:rPr lang="de-DE" sz="1300" dirty="0" err="1">
                <a:latin typeface="Calibri" panose="020F0502020204030204" pitchFamily="34" charset="0"/>
                <a:cs typeface="Calibri" panose="020F0502020204030204" pitchFamily="34" charset="0"/>
              </a:rPr>
              <a:t>introductory</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events</a:t>
            </a:r>
            <a:endParaRPr lang="de-DE" sz="1300" dirty="0">
              <a:latin typeface="Calibri" panose="020F0502020204030204" pitchFamily="34" charset="0"/>
              <a:cs typeface="Calibri" panose="020F0502020204030204" pitchFamily="34" charset="0"/>
            </a:endParaRPr>
          </a:p>
          <a:p>
            <a:pPr lvl="1"/>
            <a:r>
              <a:rPr lang="en-US" sz="1300" dirty="0">
                <a:solidFill>
                  <a:prstClr val="black"/>
                </a:solidFill>
                <a:latin typeface="Calibri" panose="020F0502020204030204" pitchFamily="34" charset="0"/>
                <a:cs typeface="Calibri" panose="020F0502020204030204" pitchFamily="34" charset="0"/>
              </a:rPr>
              <a:t>Sign up for the city tour</a:t>
            </a:r>
          </a:p>
          <a:p>
            <a:pPr lvl="1"/>
            <a:r>
              <a:rPr lang="en-US" sz="1300" dirty="0">
                <a:latin typeface="Calibri" panose="020F0502020204030204" pitchFamily="34" charset="0"/>
                <a:cs typeface="Calibri" panose="020F0502020204030204" pitchFamily="34" charset="0"/>
              </a:rPr>
              <a:t>Find your way around the public transportation system</a:t>
            </a:r>
            <a:endParaRPr lang="de-DE" dirty="0"/>
          </a:p>
        </p:txBody>
      </p:sp>
      <p:sp>
        <p:nvSpPr>
          <p:cNvPr id="17" name="Textplatzhalter 16">
            <a:extLst>
              <a:ext uri="{FF2B5EF4-FFF2-40B4-BE49-F238E27FC236}">
                <a16:creationId xmlns:a16="http://schemas.microsoft.com/office/drawing/2014/main" id="{51C9E526-2DDB-406B-BA38-185F7162E975}"/>
              </a:ext>
            </a:extLst>
          </p:cNvPr>
          <p:cNvSpPr>
            <a:spLocks noGrp="1"/>
          </p:cNvSpPr>
          <p:nvPr>
            <p:ph type="body" sz="quarter" idx="25"/>
          </p:nvPr>
        </p:nvSpPr>
        <p:spPr/>
        <p:txBody>
          <a:bodyPr/>
          <a:lstStyle/>
          <a:p>
            <a:r>
              <a:rPr lang="it-IT" dirty="0" err="1">
                <a:latin typeface="Calibri" panose="020F0502020204030204" pitchFamily="34" charset="0"/>
                <a:cs typeface="Calibri" panose="020F0502020204030204" pitchFamily="34" charset="0"/>
              </a:rPr>
              <a:t>immediately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upon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arrival</a:t>
            </a:r>
            <a:endParaRPr lang="de-DE" dirty="0">
              <a:latin typeface="Calibri" panose="020F0502020204030204" pitchFamily="34" charset="0"/>
              <a:cs typeface="Calibri" panose="020F0502020204030204" pitchFamily="34" charset="0"/>
            </a:endParaRPr>
          </a:p>
        </p:txBody>
      </p:sp>
      <p:sp>
        <p:nvSpPr>
          <p:cNvPr id="18" name="Textplatzhalter 17">
            <a:extLst>
              <a:ext uri="{FF2B5EF4-FFF2-40B4-BE49-F238E27FC236}">
                <a16:creationId xmlns:a16="http://schemas.microsoft.com/office/drawing/2014/main" id="{293F0063-2443-435B-8C6C-6B317999413A}"/>
              </a:ext>
            </a:extLst>
          </p:cNvPr>
          <p:cNvSpPr>
            <a:spLocks noGrp="1"/>
          </p:cNvSpPr>
          <p:nvPr>
            <p:ph type="body" sz="quarter" idx="26"/>
          </p:nvPr>
        </p:nvSpPr>
        <p:spPr/>
        <p:txBody>
          <a:bodyPr/>
          <a:lstStyle/>
          <a:p>
            <a:pPr lvl="1"/>
            <a:r>
              <a:rPr lang="de-DE" sz="1300" dirty="0">
                <a:latin typeface="Calibri" panose="020F0502020204030204" pitchFamily="34" charset="0"/>
                <a:cs typeface="Calibri" panose="020F0502020204030204" pitchFamily="34" charset="0"/>
              </a:rPr>
              <a:t>Buy a SIM </a:t>
            </a:r>
            <a:r>
              <a:rPr lang="de-DE" sz="1300" dirty="0" err="1">
                <a:latin typeface="Calibri" panose="020F0502020204030204" pitchFamily="34" charset="0"/>
                <a:cs typeface="Calibri" panose="020F0502020204030204" pitchFamily="34" charset="0"/>
              </a:rPr>
              <a:t>card</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Open a </a:t>
            </a:r>
            <a:r>
              <a:rPr lang="de-DE" sz="1300" dirty="0" err="1">
                <a:latin typeface="Calibri" panose="020F0502020204030204" pitchFamily="34" charset="0"/>
                <a:cs typeface="Calibri" panose="020F0502020204030204" pitchFamily="34" charset="0"/>
              </a:rPr>
              <a:t>bank</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account</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health</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insurance</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Register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university</a:t>
            </a:r>
            <a:endParaRPr lang="de-DE" sz="1300" dirty="0">
              <a:latin typeface="Calibri" panose="020F0502020204030204" pitchFamily="34" charset="0"/>
              <a:cs typeface="Calibri" panose="020F0502020204030204" pitchFamily="34" charset="0"/>
            </a:endParaRPr>
          </a:p>
        </p:txBody>
      </p:sp>
      <p:sp>
        <p:nvSpPr>
          <p:cNvPr id="19" name="Textplatzhalter 18">
            <a:extLst>
              <a:ext uri="{FF2B5EF4-FFF2-40B4-BE49-F238E27FC236}">
                <a16:creationId xmlns:a16="http://schemas.microsoft.com/office/drawing/2014/main" id="{73F2071F-30E0-4DD5-93B5-07811AA6C148}"/>
              </a:ext>
            </a:extLst>
          </p:cNvPr>
          <p:cNvSpPr>
            <a:spLocks noGrp="1"/>
          </p:cNvSpPr>
          <p:nvPr>
            <p:ph type="body" sz="quarter" idx="27"/>
          </p:nvPr>
        </p:nvSpPr>
        <p:spPr/>
        <p:txBody>
          <a:bodyPr/>
          <a:lstStyle/>
          <a:p>
            <a:r>
              <a:rPr lang="de-DE" dirty="0">
                <a:latin typeface="Calibri" panose="020F0502020204030204" pitchFamily="34" charset="0"/>
                <a:cs typeface="Calibri" panose="020F0502020204030204" pitchFamily="34" charset="0"/>
              </a:rPr>
              <a:t>after </a:t>
            </a:r>
            <a:r>
              <a:rPr lang="de-DE" dirty="0" err="1">
                <a:latin typeface="Calibri" panose="020F0502020204030204" pitchFamily="34" charset="0"/>
                <a:cs typeface="Calibri" panose="020F0502020204030204" pitchFamily="34" charset="0"/>
              </a:rPr>
              <a:t>enrollment</a:t>
            </a:r>
            <a:endParaRPr lang="de-DE" dirty="0">
              <a:latin typeface="Calibri" panose="020F0502020204030204" pitchFamily="34" charset="0"/>
              <a:cs typeface="Calibri" panose="020F0502020204030204" pitchFamily="34" charset="0"/>
            </a:endParaRPr>
          </a:p>
        </p:txBody>
      </p:sp>
      <p:sp>
        <p:nvSpPr>
          <p:cNvPr id="20" name="Textplatzhalter 19">
            <a:extLst>
              <a:ext uri="{FF2B5EF4-FFF2-40B4-BE49-F238E27FC236}">
                <a16:creationId xmlns:a16="http://schemas.microsoft.com/office/drawing/2014/main" id="{1A75FBE8-ADBC-47FA-A906-078861588AF7}"/>
              </a:ext>
            </a:extLst>
          </p:cNvPr>
          <p:cNvSpPr>
            <a:spLocks noGrp="1"/>
          </p:cNvSpPr>
          <p:nvPr>
            <p:ph type="body" sz="quarter" idx="28"/>
          </p:nvPr>
        </p:nvSpPr>
        <p:spPr/>
        <p:txBody>
          <a:bodyPr/>
          <a:lstStyle/>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CampusCard</a:t>
            </a:r>
            <a:endParaRPr lang="de-DE" sz="1300" dirty="0">
              <a:latin typeface="Calibri" panose="020F0502020204030204" pitchFamily="34" charset="0"/>
              <a:cs typeface="Calibri" panose="020F0502020204030204" pitchFamily="34" charset="0"/>
            </a:endParaRPr>
          </a:p>
          <a:p>
            <a:pPr lvl="1"/>
            <a:r>
              <a:rPr lang="de-DE" sz="1300" dirty="0" err="1">
                <a:latin typeface="Calibri" panose="020F0502020204030204" pitchFamily="34" charset="0"/>
                <a:cs typeface="Calibri" panose="020F0502020204030204" pitchFamily="34" charset="0"/>
              </a:rPr>
              <a:t>Get</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RZ-ID</a:t>
            </a:r>
          </a:p>
          <a:p>
            <a:pPr lvl="1"/>
            <a:r>
              <a:rPr lang="de-DE" sz="1300" dirty="0">
                <a:latin typeface="Calibri" panose="020F0502020204030204" pitchFamily="34" charset="0"/>
                <a:cs typeface="Calibri" panose="020F0502020204030204" pitchFamily="34" charset="0"/>
              </a:rPr>
              <a:t>Set </a:t>
            </a:r>
            <a:r>
              <a:rPr lang="de-DE" sz="1300" dirty="0" err="1">
                <a:latin typeface="Calibri" panose="020F0502020204030204" pitchFamily="34" charset="0"/>
                <a:cs typeface="Calibri" panose="020F0502020204030204" pitchFamily="34" charset="0"/>
              </a:rPr>
              <a:t>up</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eduroam</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Generate </a:t>
            </a:r>
            <a:r>
              <a:rPr lang="de-DE" sz="1300" dirty="0" err="1">
                <a:latin typeface="Calibri" panose="020F0502020204030204" pitchFamily="34" charset="0"/>
                <a:cs typeface="Calibri" panose="020F0502020204030204" pitchFamily="34" charset="0"/>
              </a:rPr>
              <a:t>your</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Certificate</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of</a:t>
            </a:r>
            <a:r>
              <a:rPr lang="de-DE" sz="1300" dirty="0">
                <a:latin typeface="Calibri" panose="020F0502020204030204" pitchFamily="34" charset="0"/>
                <a:cs typeface="Calibri" panose="020F0502020204030204" pitchFamily="34" charset="0"/>
              </a:rPr>
              <a:t> </a:t>
            </a:r>
            <a:r>
              <a:rPr lang="de-DE" sz="1300" dirty="0" err="1">
                <a:latin typeface="Calibri" panose="020F0502020204030204" pitchFamily="34" charset="0"/>
                <a:cs typeface="Calibri" panose="020F0502020204030204" pitchFamily="34" charset="0"/>
              </a:rPr>
              <a:t>Enrollment</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Digital Services at </a:t>
            </a:r>
            <a:r>
              <a:rPr lang="de-DE" sz="1300" dirty="0" err="1">
                <a:latin typeface="Calibri" panose="020F0502020204030204" pitchFamily="34" charset="0"/>
                <a:cs typeface="Calibri" panose="020F0502020204030204" pitchFamily="34" charset="0"/>
              </a:rPr>
              <a:t>the</a:t>
            </a:r>
            <a:r>
              <a:rPr lang="de-DE" sz="1300" dirty="0">
                <a:latin typeface="Calibri" panose="020F0502020204030204" pitchFamily="34" charset="0"/>
                <a:cs typeface="Calibri" panose="020F0502020204030204" pitchFamily="34" charset="0"/>
              </a:rPr>
              <a:t> University</a:t>
            </a:r>
          </a:p>
          <a:p>
            <a:endParaRPr lang="de-DE" dirty="0"/>
          </a:p>
        </p:txBody>
      </p:sp>
      <p:sp>
        <p:nvSpPr>
          <p:cNvPr id="21" name="Textplatzhalter 20">
            <a:extLst>
              <a:ext uri="{FF2B5EF4-FFF2-40B4-BE49-F238E27FC236}">
                <a16:creationId xmlns:a16="http://schemas.microsoft.com/office/drawing/2014/main" id="{71AD4A4F-DBD0-46D7-B7B5-4E09493001E2}"/>
              </a:ext>
            </a:extLst>
          </p:cNvPr>
          <p:cNvSpPr>
            <a:spLocks noGrp="1"/>
          </p:cNvSpPr>
          <p:nvPr>
            <p:ph type="body" sz="quarter" idx="29"/>
          </p:nvPr>
        </p:nvSpPr>
        <p:spPr/>
        <p:txBody>
          <a:bodyPr/>
          <a:lstStyle/>
          <a:p>
            <a:r>
              <a:rPr lang="pt-BR" dirty="0">
                <a:latin typeface="Calibri" panose="020F0502020204030204" pitchFamily="34" charset="0"/>
                <a:cs typeface="Calibri" panose="020F0502020204030204" pitchFamily="34" charset="0"/>
              </a:rPr>
              <a:t>(later) after arrival</a:t>
            </a:r>
            <a:endParaRPr lang="de-DE" dirty="0">
              <a:latin typeface="Calibri" panose="020F0502020204030204" pitchFamily="34" charset="0"/>
              <a:cs typeface="Calibri" panose="020F0502020204030204" pitchFamily="34" charset="0"/>
            </a:endParaRPr>
          </a:p>
        </p:txBody>
      </p:sp>
      <p:sp>
        <p:nvSpPr>
          <p:cNvPr id="22" name="Textplatzhalter 21">
            <a:extLst>
              <a:ext uri="{FF2B5EF4-FFF2-40B4-BE49-F238E27FC236}">
                <a16:creationId xmlns:a16="http://schemas.microsoft.com/office/drawing/2014/main" id="{29BE9A49-A358-4AF6-81CF-796B0443D724}"/>
              </a:ext>
            </a:extLst>
          </p:cNvPr>
          <p:cNvSpPr>
            <a:spLocks noGrp="1"/>
          </p:cNvSpPr>
          <p:nvPr>
            <p:ph type="body" sz="quarter" idx="30"/>
          </p:nvPr>
        </p:nvSpPr>
        <p:spPr/>
        <p:txBody>
          <a:bodyPr/>
          <a:lstStyle/>
          <a:p>
            <a:pPr lvl="1"/>
            <a:r>
              <a:rPr lang="en-US" sz="1300" dirty="0">
                <a:latin typeface="Calibri" panose="020F0502020204030204" pitchFamily="34" charset="0"/>
                <a:cs typeface="Calibri" panose="020F0502020204030204" pitchFamily="34" charset="0"/>
              </a:rPr>
              <a:t>Register with the city (apply for a residence permit if necessary)</a:t>
            </a:r>
          </a:p>
          <a:p>
            <a:pPr lvl="1"/>
            <a:r>
              <a:rPr lang="en-US" sz="1300" dirty="0">
                <a:latin typeface="Calibri" panose="020F0502020204030204" pitchFamily="34" charset="0"/>
                <a:cs typeface="Calibri" panose="020F0502020204030204" pitchFamily="34" charset="0"/>
              </a:rPr>
              <a:t>Sign up for a language tandem</a:t>
            </a:r>
          </a:p>
          <a:p>
            <a:pPr lvl="1"/>
            <a:r>
              <a:rPr lang="en-US" sz="1300" dirty="0">
                <a:latin typeface="Calibri" panose="020F0502020204030204" pitchFamily="34" charset="0"/>
                <a:cs typeface="Calibri" panose="020F0502020204030204" pitchFamily="34" charset="0"/>
              </a:rPr>
              <a:t>Register for the Certificate in Intercultural Key Qualifications (ZIS)</a:t>
            </a:r>
          </a:p>
          <a:p>
            <a:pPr lvl="1"/>
            <a:r>
              <a:rPr lang="de-DE" sz="1300" dirty="0">
                <a:latin typeface="Calibri" panose="020F0502020204030204" pitchFamily="34" charset="0"/>
                <a:cs typeface="Calibri" panose="020F0502020204030204" pitchFamily="34" charset="0"/>
              </a:rPr>
              <a:t>Career Service</a:t>
            </a:r>
          </a:p>
          <a:p>
            <a:pPr lvl="1"/>
            <a:r>
              <a:rPr lang="de-DE" sz="1300" dirty="0">
                <a:latin typeface="Calibri" panose="020F0502020204030204" pitchFamily="34" charset="0"/>
                <a:cs typeface="Calibri" panose="020F0502020204030204" pitchFamily="34" charset="0"/>
              </a:rPr>
              <a:t>Campus-App</a:t>
            </a:r>
          </a:p>
          <a:p>
            <a:pPr lvl="1"/>
            <a:r>
              <a:rPr lang="de-DE" sz="1300" dirty="0">
                <a:latin typeface="Calibri" panose="020F0502020204030204" pitchFamily="34" charset="0"/>
                <a:cs typeface="Calibri" panose="020F0502020204030204" pitchFamily="34" charset="0"/>
              </a:rPr>
              <a:t>Take German </a:t>
            </a:r>
            <a:r>
              <a:rPr lang="de-DE" sz="1300" dirty="0" err="1">
                <a:latin typeface="Calibri" panose="020F0502020204030204" pitchFamily="34" charset="0"/>
                <a:cs typeface="Calibri" panose="020F0502020204030204" pitchFamily="34" charset="0"/>
              </a:rPr>
              <a:t>courses</a:t>
            </a:r>
            <a:endParaRPr lang="de-DE" sz="1300" dirty="0">
              <a:latin typeface="Calibri" panose="020F0502020204030204" pitchFamily="34" charset="0"/>
              <a:cs typeface="Calibri" panose="020F0502020204030204" pitchFamily="34" charset="0"/>
            </a:endParaRPr>
          </a:p>
          <a:p>
            <a:pPr lvl="1"/>
            <a:r>
              <a:rPr lang="de-DE" sz="1300" dirty="0">
                <a:latin typeface="Calibri" panose="020F0502020204030204" pitchFamily="34" charset="0"/>
                <a:cs typeface="Calibri" panose="020F0502020204030204" pitchFamily="34" charset="0"/>
              </a:rPr>
              <a:t>Sports </a:t>
            </a:r>
            <a:r>
              <a:rPr lang="de-DE" sz="1300" dirty="0" err="1">
                <a:latin typeface="Calibri" panose="020F0502020204030204" pitchFamily="34" charset="0"/>
                <a:cs typeface="Calibri" panose="020F0502020204030204" pitchFamily="34" charset="0"/>
              </a:rPr>
              <a:t>center</a:t>
            </a:r>
            <a:r>
              <a:rPr lang="de-DE" sz="1300" dirty="0">
                <a:latin typeface="Calibri" panose="020F0502020204030204" pitchFamily="34" charset="0"/>
                <a:cs typeface="Calibri" panose="020F0502020204030204" pitchFamily="34" charset="0"/>
              </a:rPr>
              <a:t> </a:t>
            </a:r>
          </a:p>
          <a:p>
            <a:pPr lvl="1"/>
            <a:r>
              <a:rPr lang="de-DE" sz="1300" dirty="0">
                <a:latin typeface="Calibri" panose="020F0502020204030204" pitchFamily="34" charset="0"/>
                <a:cs typeface="Calibri" panose="020F0502020204030204" pitchFamily="34" charset="0"/>
              </a:rPr>
              <a:t>Student </a:t>
            </a:r>
            <a:r>
              <a:rPr lang="de-DE" sz="1300" dirty="0" err="1">
                <a:latin typeface="Calibri" panose="020F0502020204030204" pitchFamily="34" charset="0"/>
                <a:cs typeface="Calibri" panose="020F0502020204030204" pitchFamily="34" charset="0"/>
              </a:rPr>
              <a:t>discounts</a:t>
            </a:r>
            <a:endParaRPr lang="de-DE" sz="1300" dirty="0">
              <a:latin typeface="Calibri" panose="020F0502020204030204" pitchFamily="34" charset="0"/>
              <a:cs typeface="Calibri" panose="020F0502020204030204" pitchFamily="34" charset="0"/>
            </a:endParaRPr>
          </a:p>
          <a:p>
            <a:pPr lvl="1"/>
            <a:endParaRPr lang="de-DE" sz="1300" dirty="0">
              <a:latin typeface="Calibri" panose="020F0502020204030204" pitchFamily="34" charset="0"/>
              <a:cs typeface="Calibri" panose="020F0502020204030204" pitchFamily="34" charset="0"/>
            </a:endParaRPr>
          </a:p>
          <a:p>
            <a:pPr lvl="1"/>
            <a:endParaRPr lang="de-DE" sz="1300" dirty="0"/>
          </a:p>
          <a:p>
            <a:pPr lvl="1"/>
            <a:endParaRPr lang="de-DE" dirty="0"/>
          </a:p>
          <a:p>
            <a:endParaRPr lang="de-DE" dirty="0"/>
          </a:p>
        </p:txBody>
      </p:sp>
      <p:sp>
        <p:nvSpPr>
          <p:cNvPr id="2" name="Rechteck 1">
            <a:extLst>
              <a:ext uri="{FF2B5EF4-FFF2-40B4-BE49-F238E27FC236}">
                <a16:creationId xmlns:a16="http://schemas.microsoft.com/office/drawing/2014/main" id="{C0FEDAAA-B703-42D2-A819-D23944BEBB98}"/>
              </a:ext>
            </a:extLst>
          </p:cNvPr>
          <p:cNvSpPr/>
          <p:nvPr/>
        </p:nvSpPr>
        <p:spPr>
          <a:xfrm>
            <a:off x="592182" y="1454331"/>
            <a:ext cx="2786743" cy="5046062"/>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72635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Calibri" panose="020F0502020204030204" pitchFamily="34" charset="0"/>
                <a:cs typeface="Calibri" panose="020F0502020204030204" pitchFamily="34" charset="0"/>
              </a:rPr>
              <a:t>Sign</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up</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for</a:t>
            </a:r>
            <a:r>
              <a:rPr lang="de-DE" dirty="0">
                <a:solidFill>
                  <a:srgbClr val="AD007C"/>
                </a:solidFill>
                <a:latin typeface="Calibri" panose="020F0502020204030204" pitchFamily="34" charset="0"/>
                <a:cs typeface="Calibri" panose="020F0502020204030204" pitchFamily="34" charset="0"/>
              </a:rPr>
              <a:t> a </a:t>
            </a:r>
            <a:r>
              <a:rPr lang="de-DE" dirty="0" err="1">
                <a:solidFill>
                  <a:srgbClr val="AD007C"/>
                </a:solidFill>
                <a:latin typeface="Calibri" panose="020F0502020204030204" pitchFamily="34" charset="0"/>
                <a:cs typeface="Calibri" panose="020F0502020204030204" pitchFamily="34" charset="0"/>
              </a:rPr>
              <a:t>language</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tandem</a:t>
            </a:r>
            <a:endParaRPr lang="de-DE" dirty="0">
              <a:solidFill>
                <a:srgbClr val="AD007C"/>
              </a:solidFill>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343207" cy="4605665"/>
          </a:xfrm>
        </p:spPr>
        <p:txBody>
          <a:bodyPr/>
          <a:lstStyle/>
          <a:p>
            <a:endParaRPr lang="de-DE" spc="-55" dirty="0">
              <a:solidFill>
                <a:srgbClr val="BD258F"/>
              </a:solidFill>
              <a:latin typeface="Arial MT"/>
              <a:cs typeface="Arial MT"/>
            </a:endParaRPr>
          </a:p>
          <a:p>
            <a:r>
              <a:rPr lang="en-US" spc="-55" dirty="0">
                <a:solidFill>
                  <a:schemeClr val="tx1"/>
                </a:solidFill>
                <a:latin typeface="Calibri" panose="020F0502020204030204" pitchFamily="34" charset="0"/>
                <a:cs typeface="Calibri" panose="020F0502020204030204" pitchFamily="34" charset="0"/>
              </a:rPr>
              <a:t>Sign up for the International Office’s language tandem program if, for example, you’d like to improve your German </a:t>
            </a:r>
            <a:r>
              <a:rPr lang="en-US" spc="-55" dirty="0" err="1">
                <a:solidFill>
                  <a:schemeClr val="tx1"/>
                </a:solidFill>
                <a:latin typeface="Calibri" panose="020F0502020204030204" pitchFamily="34" charset="0"/>
                <a:cs typeface="Calibri" panose="020F0502020204030204" pitchFamily="34" charset="0"/>
              </a:rPr>
              <a:t>skills.There</a:t>
            </a:r>
            <a:r>
              <a:rPr lang="en-US" spc="-55" dirty="0">
                <a:solidFill>
                  <a:schemeClr val="tx1"/>
                </a:solidFill>
                <a:latin typeface="Calibri" panose="020F0502020204030204" pitchFamily="34" charset="0"/>
                <a:cs typeface="Calibri" panose="020F0502020204030204" pitchFamily="34" charset="0"/>
              </a:rPr>
              <a:t>, you’ll be paired with a native speaker who’s interested in learning your native language. This way, you can help each other!</a:t>
            </a:r>
          </a:p>
          <a:p>
            <a:endParaRPr lang="en-US" spc="-55" dirty="0">
              <a:solidFill>
                <a:schemeClr val="tx1"/>
              </a:solidFill>
              <a:latin typeface="Calibri" panose="020F0502020204030204" pitchFamily="34" charset="0"/>
              <a:cs typeface="Calibri" panose="020F0502020204030204" pitchFamily="34" charset="0"/>
            </a:endParaRPr>
          </a:p>
          <a:p>
            <a:r>
              <a:rPr lang="de-DE" spc="-55" dirty="0">
                <a:solidFill>
                  <a:schemeClr val="tx1"/>
                </a:solidFill>
                <a:latin typeface="Calibri" panose="020F0502020204030204" pitchFamily="34" charset="0"/>
                <a:cs typeface="Calibri" panose="020F0502020204030204" pitchFamily="34" charset="0"/>
              </a:rPr>
              <a:t>Registration: </a:t>
            </a:r>
            <a:r>
              <a:rPr lang="de-DE" spc="-55" dirty="0">
                <a:solidFill>
                  <a:schemeClr val="tx1"/>
                </a:solidFill>
                <a:latin typeface="Calibri" panose="020F0502020204030204" pitchFamily="34" charset="0"/>
                <a:cs typeface="Calibri" panose="020F0502020204030204" pitchFamily="34" charset="0"/>
                <a:hlinkClick r:id="rId2"/>
              </a:rPr>
              <a:t>https://www.uni-augsburg.de/en/portal/internationals/interkulturelles/language-tandem/registration-language-tandem/</a:t>
            </a:r>
            <a:r>
              <a:rPr lang="de-DE" spc="-55" dirty="0">
                <a:solidFill>
                  <a:schemeClr val="tx1"/>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ECEAA94C-F8BF-4837-DDF9-1C778DF056DF}"/>
              </a:ext>
            </a:extLst>
          </p:cNvPr>
          <p:cNvPicPr>
            <a:picLocks noChangeAspect="1"/>
          </p:cNvPicPr>
          <p:nvPr/>
        </p:nvPicPr>
        <p:blipFill>
          <a:blip r:embed="rId3"/>
          <a:stretch>
            <a:fillRect/>
          </a:stretch>
        </p:blipFill>
        <p:spPr>
          <a:xfrm>
            <a:off x="6096000" y="3635306"/>
            <a:ext cx="4786757" cy="2233820"/>
          </a:xfrm>
          <a:prstGeom prst="rect">
            <a:avLst/>
          </a:prstGeom>
        </p:spPr>
      </p:pic>
    </p:spTree>
    <p:extLst>
      <p:ext uri="{BB962C8B-B14F-4D97-AF65-F5344CB8AC3E}">
        <p14:creationId xmlns:p14="http://schemas.microsoft.com/office/powerpoint/2010/main" val="4014379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Register </a:t>
            </a:r>
            <a:r>
              <a:rPr lang="de-DE" dirty="0" err="1">
                <a:solidFill>
                  <a:srgbClr val="AD007C"/>
                </a:solidFill>
                <a:latin typeface="Calibri" panose="020F0502020204030204" pitchFamily="34" charset="0"/>
                <a:cs typeface="Calibri" panose="020F0502020204030204" pitchFamily="34" charset="0"/>
              </a:rPr>
              <a:t>for</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the</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Certificate</a:t>
            </a:r>
            <a:r>
              <a:rPr lang="de-DE" dirty="0">
                <a:solidFill>
                  <a:srgbClr val="AD007C"/>
                </a:solidFill>
                <a:latin typeface="Calibri" panose="020F0502020204030204" pitchFamily="34" charset="0"/>
                <a:cs typeface="Calibri" panose="020F0502020204030204" pitchFamily="34" charset="0"/>
              </a:rPr>
              <a:t> in </a:t>
            </a:r>
            <a:r>
              <a:rPr lang="de-DE" dirty="0" err="1">
                <a:solidFill>
                  <a:srgbClr val="AD007C"/>
                </a:solidFill>
                <a:latin typeface="Calibri" panose="020F0502020204030204" pitchFamily="34" charset="0"/>
                <a:cs typeface="Calibri" panose="020F0502020204030204" pitchFamily="34" charset="0"/>
              </a:rPr>
              <a:t>Intercultural</a:t>
            </a:r>
            <a:r>
              <a:rPr lang="de-DE" dirty="0">
                <a:solidFill>
                  <a:srgbClr val="AD007C"/>
                </a:solidFill>
                <a:latin typeface="Calibri" panose="020F0502020204030204" pitchFamily="34" charset="0"/>
                <a:cs typeface="Calibri" panose="020F0502020204030204" pitchFamily="34" charset="0"/>
              </a:rPr>
              <a:t> Key </a:t>
            </a:r>
            <a:r>
              <a:rPr lang="de-DE" dirty="0" err="1">
                <a:solidFill>
                  <a:srgbClr val="AD007C"/>
                </a:solidFill>
                <a:latin typeface="Calibri" panose="020F0502020204030204" pitchFamily="34" charset="0"/>
                <a:cs typeface="Calibri" panose="020F0502020204030204" pitchFamily="34" charset="0"/>
              </a:rPr>
              <a:t>Qualifications</a:t>
            </a:r>
            <a:r>
              <a:rPr lang="de-DE" dirty="0">
                <a:solidFill>
                  <a:srgbClr val="AD007C"/>
                </a:solidFill>
                <a:latin typeface="Calibri" panose="020F0502020204030204" pitchFamily="34" charset="0"/>
                <a:cs typeface="Calibri" panose="020F0502020204030204" pitchFamily="34" charset="0"/>
              </a:rPr>
              <a:t> (ZIS)</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181818"/>
            <a:ext cx="10753199" cy="4538758"/>
          </a:xfrm>
        </p:spPr>
        <p:txBody>
          <a:bodyPr/>
          <a:lstStyle/>
          <a:p>
            <a:r>
              <a:rPr lang="de-DE" sz="1600" b="1" dirty="0">
                <a:solidFill>
                  <a:schemeClr val="tx1"/>
                </a:solidFill>
                <a:latin typeface="Calibri" panose="020F0502020204030204" pitchFamily="34" charset="0"/>
                <a:cs typeface="Calibri" panose="020F0502020204030204" pitchFamily="34" charset="0"/>
              </a:rPr>
              <a:t>„Zertifikat für interkulturelle Schlüsselqualifikationen“ –  </a:t>
            </a:r>
            <a:r>
              <a:rPr lang="en-US" sz="1600" b="1" dirty="0">
                <a:solidFill>
                  <a:schemeClr val="tx1"/>
                </a:solidFill>
                <a:latin typeface="Calibri" panose="020F0502020204030204" pitchFamily="34" charset="0"/>
                <a:cs typeface="Calibri" panose="020F0502020204030204" pitchFamily="34" charset="0"/>
              </a:rPr>
              <a:t>Gain intercultural experience – in Augsburg!</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Since 2019, the ZIS has been available to German and international students in all fields of study, provided they have earned at least 20 points in each of the three modules: “Language and Communication,” “Study Abroad Experience,” and “Intercultural Activities at the University of Augsburg.”</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Points can be earned by participating in various intercultural events offered at the University of Augsburg. Certificate participants are free to choose which events they wish to attend.</a:t>
            </a:r>
          </a:p>
          <a:p>
            <a:pPr marL="285750" indent="-285750">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Information and registration:  </a:t>
            </a:r>
            <a:r>
              <a:rPr lang="en-US" sz="1600" dirty="0">
                <a:solidFill>
                  <a:schemeClr val="tx1"/>
                </a:solidFill>
                <a:latin typeface="Calibri" panose="020F0502020204030204" pitchFamily="34" charset="0"/>
                <a:cs typeface="Calibri" panose="020F0502020204030204" pitchFamily="34" charset="0"/>
                <a:hlinkClick r:id="rId3"/>
              </a:rPr>
              <a:t>https://www.uni-augsburg.de/en/studium/ausland/interkulturelles/zis/</a:t>
            </a:r>
            <a:r>
              <a:rPr lang="en-US" sz="1600" dirty="0">
                <a:solidFill>
                  <a:schemeClr val="tx1"/>
                </a:solidFill>
                <a:latin typeface="Calibri" panose="020F0502020204030204" pitchFamily="34" charset="0"/>
                <a:cs typeface="Calibri" panose="020F0502020204030204" pitchFamily="34" charset="0"/>
              </a:rPr>
              <a:t> </a:t>
            </a:r>
            <a:endParaRPr lang="de-DE" sz="1600" dirty="0">
              <a:solidFill>
                <a:schemeClr val="tx1"/>
              </a:solidFill>
              <a:latin typeface="Calibri" panose="020F0502020204030204" pitchFamily="34" charset="0"/>
              <a:cs typeface="Calibri" panose="020F0502020204030204" pitchFamily="34" charset="0"/>
            </a:endParaRPr>
          </a:p>
          <a:p>
            <a:r>
              <a:rPr lang="de-DE" sz="1600" dirty="0">
                <a:solidFill>
                  <a:schemeClr val="tx1"/>
                </a:solidFill>
                <a:latin typeface="Calibri" panose="020F0502020204030204" pitchFamily="34" charset="0"/>
                <a:cs typeface="Calibri" panose="020F0502020204030204" pitchFamily="34" charset="0"/>
              </a:rPr>
              <a:t> </a:t>
            </a: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64B336EF-5F6E-4BA7-B5AF-99A06475E78D}"/>
              </a:ext>
            </a:extLst>
          </p:cNvPr>
          <p:cNvPicPr>
            <a:picLocks noChangeAspect="1"/>
          </p:cNvPicPr>
          <p:nvPr/>
        </p:nvPicPr>
        <p:blipFill>
          <a:blip r:embed="rId4"/>
          <a:stretch>
            <a:fillRect/>
          </a:stretch>
        </p:blipFill>
        <p:spPr>
          <a:xfrm>
            <a:off x="1495907" y="3681271"/>
            <a:ext cx="3858163" cy="2429214"/>
          </a:xfrm>
          <a:prstGeom prst="rect">
            <a:avLst/>
          </a:prstGeom>
        </p:spPr>
      </p:pic>
      <p:pic>
        <p:nvPicPr>
          <p:cNvPr id="5" name="Grafik 4">
            <a:extLst>
              <a:ext uri="{FF2B5EF4-FFF2-40B4-BE49-F238E27FC236}">
                <a16:creationId xmlns:a16="http://schemas.microsoft.com/office/drawing/2014/main" id="{48E5F728-4BBE-463F-B345-780A31B23E3D}"/>
              </a:ext>
            </a:extLst>
          </p:cNvPr>
          <p:cNvPicPr>
            <a:picLocks noChangeAspect="1"/>
          </p:cNvPicPr>
          <p:nvPr/>
        </p:nvPicPr>
        <p:blipFill>
          <a:blip r:embed="rId5"/>
          <a:stretch>
            <a:fillRect/>
          </a:stretch>
        </p:blipFill>
        <p:spPr>
          <a:xfrm>
            <a:off x="6758224" y="3355546"/>
            <a:ext cx="4426449" cy="3080663"/>
          </a:xfrm>
          <a:prstGeom prst="rect">
            <a:avLst/>
          </a:prstGeom>
        </p:spPr>
      </p:pic>
    </p:spTree>
    <p:extLst>
      <p:ext uri="{BB962C8B-B14F-4D97-AF65-F5344CB8AC3E}">
        <p14:creationId xmlns:p14="http://schemas.microsoft.com/office/powerpoint/2010/main" val="3238590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8817B-9C3E-BD6A-E88A-9CB8B760BDEC}"/>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C51F63DC-0B20-10C4-937B-9A664A5DC586}"/>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Career Service</a:t>
            </a:r>
          </a:p>
        </p:txBody>
      </p:sp>
      <p:sp>
        <p:nvSpPr>
          <p:cNvPr id="24" name="Untertitel 23">
            <a:extLst>
              <a:ext uri="{FF2B5EF4-FFF2-40B4-BE49-F238E27FC236}">
                <a16:creationId xmlns:a16="http://schemas.microsoft.com/office/drawing/2014/main" id="{F98696B9-5FF6-7637-74B2-7EDAA4863986}"/>
              </a:ext>
            </a:extLst>
          </p:cNvPr>
          <p:cNvSpPr>
            <a:spLocks noGrp="1"/>
          </p:cNvSpPr>
          <p:nvPr>
            <p:ph type="subTitle" idx="13"/>
          </p:nvPr>
        </p:nvSpPr>
        <p:spPr>
          <a:xfrm>
            <a:off x="719399" y="1181818"/>
            <a:ext cx="10753199" cy="4538758"/>
          </a:xfrm>
        </p:spPr>
        <p:txBody>
          <a:bodyPr/>
          <a:lstStyle/>
          <a:p>
            <a:r>
              <a:rPr lang="en-US" sz="1600" dirty="0">
                <a:solidFill>
                  <a:schemeClr val="tx1"/>
                </a:solidFill>
              </a:rPr>
              <a:t>The Career Service regularly organizes information sessions and workshops for students on career guidance and entering the workforce. You can also find internships and job listings on the website.</a:t>
            </a:r>
          </a:p>
          <a:p>
            <a:r>
              <a:rPr lang="de-DE" sz="1600" dirty="0">
                <a:solidFill>
                  <a:schemeClr val="tx1"/>
                </a:solidFill>
                <a:latin typeface="Calibri" panose="020F0502020204030204" pitchFamily="34" charset="0"/>
                <a:cs typeface="Calibri" panose="020F0502020204030204" pitchFamily="34" charset="0"/>
                <a:hlinkClick r:id="rId3"/>
              </a:rPr>
              <a:t>https://www.uni-augsburg.de/de/organisation/einrichtungen/career-service/</a:t>
            </a:r>
            <a:r>
              <a:rPr lang="de-DE" sz="1600" dirty="0">
                <a:solidFill>
                  <a:schemeClr val="tx1"/>
                </a:solidFill>
                <a:latin typeface="Calibri" panose="020F0502020204030204" pitchFamily="34" charset="0"/>
                <a:cs typeface="Calibri" panose="020F0502020204030204" pitchFamily="34" charset="0"/>
              </a:rPr>
              <a:t>. </a:t>
            </a:r>
          </a:p>
          <a:p>
            <a:endParaRPr lang="de-DE" sz="1600" dirty="0">
              <a:solidFill>
                <a:schemeClr val="tx1"/>
              </a:solidFill>
              <a:latin typeface="Calibri" panose="020F0502020204030204" pitchFamily="34" charset="0"/>
              <a:cs typeface="Calibri" panose="020F0502020204030204" pitchFamily="34" charset="0"/>
            </a:endParaRPr>
          </a:p>
          <a:p>
            <a:r>
              <a:rPr lang="en-US" sz="1600" dirty="0">
                <a:solidFill>
                  <a:schemeClr val="tx1"/>
                </a:solidFill>
                <a:latin typeface="Calibri" panose="020F0502020204030204" pitchFamily="34" charset="0"/>
                <a:cs typeface="Calibri" panose="020F0502020204030204" pitchFamily="34" charset="0"/>
              </a:rPr>
              <a:t>You can find current events here: </a:t>
            </a:r>
            <a:r>
              <a:rPr lang="de-DE" sz="1600" dirty="0">
                <a:solidFill>
                  <a:schemeClr val="tx1"/>
                </a:solidFill>
                <a:latin typeface="Calibri" panose="020F0502020204030204" pitchFamily="34" charset="0"/>
                <a:cs typeface="Calibri" panose="020F0502020204030204" pitchFamily="34" charset="0"/>
                <a:hlinkClick r:id="rId4"/>
              </a:rPr>
              <a:t>https://www.uni-augsburg.de/de/organisation/einrichtungen/career-service/veranstaltungsubersicht/</a:t>
            </a:r>
            <a:r>
              <a:rPr lang="de-DE" sz="1600" dirty="0">
                <a:solidFill>
                  <a:schemeClr val="tx1"/>
                </a:solidFill>
                <a:latin typeface="Calibri" panose="020F0502020204030204" pitchFamily="34" charset="0"/>
                <a:cs typeface="Calibri" panose="020F0502020204030204" pitchFamily="34" charset="0"/>
              </a:rPr>
              <a:t>. </a:t>
            </a: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B4E78053-1E06-CCCE-5B85-E362692D232B}"/>
              </a:ext>
            </a:extLst>
          </p:cNvPr>
          <p:cNvPicPr>
            <a:picLocks noChangeAspect="1"/>
          </p:cNvPicPr>
          <p:nvPr/>
        </p:nvPicPr>
        <p:blipFill>
          <a:blip r:embed="rId5"/>
          <a:srcRect l="17251" t="18744" r="17221" b="19880"/>
          <a:stretch>
            <a:fillRect/>
          </a:stretch>
        </p:blipFill>
        <p:spPr>
          <a:xfrm>
            <a:off x="2964994" y="3028949"/>
            <a:ext cx="6262008" cy="3665764"/>
          </a:xfrm>
          <a:prstGeom prst="rect">
            <a:avLst/>
          </a:prstGeom>
        </p:spPr>
      </p:pic>
    </p:spTree>
    <p:extLst>
      <p:ext uri="{BB962C8B-B14F-4D97-AF65-F5344CB8AC3E}">
        <p14:creationId xmlns:p14="http://schemas.microsoft.com/office/powerpoint/2010/main" val="1848275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Campus-App</a:t>
            </a:r>
          </a:p>
        </p:txBody>
      </p:sp>
      <p:pic>
        <p:nvPicPr>
          <p:cNvPr id="4" name="Grafik 3">
            <a:extLst>
              <a:ext uri="{FF2B5EF4-FFF2-40B4-BE49-F238E27FC236}">
                <a16:creationId xmlns:a16="http://schemas.microsoft.com/office/drawing/2014/main" id="{6590461D-87A2-ED47-62AC-D27FF1AA727E}"/>
              </a:ext>
            </a:extLst>
          </p:cNvPr>
          <p:cNvPicPr>
            <a:picLocks noChangeAspect="1"/>
          </p:cNvPicPr>
          <p:nvPr/>
        </p:nvPicPr>
        <p:blipFill rotWithShape="1">
          <a:blip r:embed="rId3"/>
          <a:srcRect l="27223" t="41524" r="57619" b="9968"/>
          <a:stretch/>
        </p:blipFill>
        <p:spPr>
          <a:xfrm>
            <a:off x="8971060" y="1524549"/>
            <a:ext cx="2217676" cy="4435571"/>
          </a:xfrm>
          <a:prstGeom prst="rect">
            <a:avLst/>
          </a:prstGeom>
        </p:spPr>
      </p:pic>
      <p:pic>
        <p:nvPicPr>
          <p:cNvPr id="7" name="Grafik 6">
            <a:extLst>
              <a:ext uri="{FF2B5EF4-FFF2-40B4-BE49-F238E27FC236}">
                <a16:creationId xmlns:a16="http://schemas.microsoft.com/office/drawing/2014/main" id="{80D78878-BB5F-1C2F-19F0-458204D9B8F2}"/>
              </a:ext>
            </a:extLst>
          </p:cNvPr>
          <p:cNvPicPr>
            <a:picLocks noChangeAspect="1"/>
          </p:cNvPicPr>
          <p:nvPr/>
        </p:nvPicPr>
        <p:blipFill>
          <a:blip r:embed="rId4"/>
          <a:stretch>
            <a:fillRect/>
          </a:stretch>
        </p:blipFill>
        <p:spPr>
          <a:xfrm>
            <a:off x="5310306" y="2266848"/>
            <a:ext cx="2952750" cy="1552575"/>
          </a:xfrm>
          <a:prstGeom prst="rect">
            <a:avLst/>
          </a:prstGeom>
        </p:spPr>
      </p:pic>
      <p:sp>
        <p:nvSpPr>
          <p:cNvPr id="3" name="Textfeld 2">
            <a:extLst>
              <a:ext uri="{FF2B5EF4-FFF2-40B4-BE49-F238E27FC236}">
                <a16:creationId xmlns:a16="http://schemas.microsoft.com/office/drawing/2014/main" id="{B5CF42B7-8E32-6BA7-DF68-32B66DE0417D}"/>
              </a:ext>
            </a:extLst>
          </p:cNvPr>
          <p:cNvSpPr txBox="1"/>
          <p:nvPr/>
        </p:nvSpPr>
        <p:spPr>
          <a:xfrm>
            <a:off x="683879" y="4391315"/>
            <a:ext cx="6102802" cy="861774"/>
          </a:xfrm>
          <a:prstGeom prst="rect">
            <a:avLst/>
          </a:prstGeom>
          <a:noFill/>
        </p:spPr>
        <p:txBody>
          <a:bodyPr wrap="square">
            <a:spAutoFit/>
          </a:bodyPr>
          <a:lstStyle/>
          <a:p>
            <a:r>
              <a:rPr lang="de-DE" sz="1600" b="1" dirty="0"/>
              <a:t>Download:</a:t>
            </a:r>
          </a:p>
          <a:p>
            <a:r>
              <a:rPr lang="de-DE" sz="1400" dirty="0">
                <a:hlinkClick r:id="rId5"/>
              </a:rPr>
              <a:t>https://www.uni-augsburg.de/de/services/uniaugsburg-app/</a:t>
            </a:r>
            <a:r>
              <a:rPr lang="de-DE" sz="1400" dirty="0"/>
              <a:t> </a:t>
            </a:r>
            <a:br>
              <a:rPr lang="de-DE" dirty="0"/>
            </a:br>
            <a:endParaRPr lang="de-DE" dirty="0"/>
          </a:p>
        </p:txBody>
      </p:sp>
      <p:pic>
        <p:nvPicPr>
          <p:cNvPr id="6" name="Grafik 5">
            <a:extLst>
              <a:ext uri="{FF2B5EF4-FFF2-40B4-BE49-F238E27FC236}">
                <a16:creationId xmlns:a16="http://schemas.microsoft.com/office/drawing/2014/main" id="{EBF7FECF-145E-EA58-5C85-CA1F537D3B2A}"/>
              </a:ext>
            </a:extLst>
          </p:cNvPr>
          <p:cNvPicPr>
            <a:picLocks noChangeAspect="1"/>
          </p:cNvPicPr>
          <p:nvPr/>
        </p:nvPicPr>
        <p:blipFill>
          <a:blip r:embed="rId6"/>
          <a:srcRect l="61335" t="55714" r="28485" b="26785"/>
          <a:stretch>
            <a:fillRect/>
          </a:stretch>
        </p:blipFill>
        <p:spPr>
          <a:xfrm>
            <a:off x="2558401" y="5219970"/>
            <a:ext cx="998389" cy="1072685"/>
          </a:xfrm>
          <a:prstGeom prst="rect">
            <a:avLst/>
          </a:prstGeom>
        </p:spPr>
      </p:pic>
      <p:sp>
        <p:nvSpPr>
          <p:cNvPr id="2" name="Textfeld 1">
            <a:extLst>
              <a:ext uri="{FF2B5EF4-FFF2-40B4-BE49-F238E27FC236}">
                <a16:creationId xmlns:a16="http://schemas.microsoft.com/office/drawing/2014/main" id="{129247B0-15A8-C765-84D6-C1088E8D5923}"/>
              </a:ext>
            </a:extLst>
          </p:cNvPr>
          <p:cNvSpPr txBox="1"/>
          <p:nvPr/>
        </p:nvSpPr>
        <p:spPr>
          <a:xfrm>
            <a:off x="683879" y="1213605"/>
            <a:ext cx="5349528" cy="2862322"/>
          </a:xfrm>
          <a:prstGeom prst="rect">
            <a:avLst/>
          </a:prstGeom>
          <a:noFill/>
        </p:spPr>
        <p:txBody>
          <a:bodyPr wrap="square" rtlCol="0">
            <a:spAutoFit/>
          </a:bodyPr>
          <a:lstStyle/>
          <a:p>
            <a:r>
              <a:rPr lang="en-US" dirty="0"/>
              <a:t>The </a:t>
            </a:r>
            <a:r>
              <a:rPr lang="en-US" b="1" dirty="0"/>
              <a:t>University of Augsburg app </a:t>
            </a:r>
            <a:r>
              <a:rPr lang="en-US" dirty="0"/>
              <a:t>offers an overview of:</a:t>
            </a:r>
          </a:p>
          <a:p>
            <a:pPr marL="285750" indent="-285750">
              <a:buFontTx/>
              <a:buChar char="-"/>
            </a:pPr>
            <a:r>
              <a:rPr lang="en-US" dirty="0"/>
              <a:t>Cafeteria menu</a:t>
            </a:r>
          </a:p>
          <a:p>
            <a:pPr marL="285750" indent="-285750">
              <a:buFontTx/>
              <a:buChar char="-"/>
            </a:pPr>
            <a:r>
              <a:rPr lang="en-US" dirty="0"/>
              <a:t>Grade overview</a:t>
            </a:r>
          </a:p>
          <a:p>
            <a:pPr marL="285750" indent="-285750">
              <a:buFontTx/>
              <a:buChar char="-"/>
            </a:pPr>
            <a:r>
              <a:rPr lang="en-US" dirty="0"/>
              <a:t>To-do list feature</a:t>
            </a:r>
          </a:p>
          <a:p>
            <a:pPr marL="285750" indent="-285750">
              <a:buFontTx/>
              <a:buChar char="-"/>
            </a:pPr>
            <a:r>
              <a:rPr lang="en-US" dirty="0"/>
              <a:t>Link to OPAC account</a:t>
            </a:r>
          </a:p>
          <a:p>
            <a:pPr marL="285750" indent="-285750">
              <a:buFontTx/>
              <a:buChar char="-"/>
            </a:pPr>
            <a:r>
              <a:rPr lang="en-US" dirty="0"/>
              <a:t>Integration of university email</a:t>
            </a:r>
          </a:p>
          <a:p>
            <a:pPr marL="285750" indent="-285750">
              <a:buFontTx/>
              <a:buChar char="-"/>
            </a:pPr>
            <a:r>
              <a:rPr lang="en-US" dirty="0"/>
              <a:t>Important links</a:t>
            </a:r>
          </a:p>
          <a:p>
            <a:pPr marL="285750" indent="-285750">
              <a:buFontTx/>
              <a:buChar char="-"/>
            </a:pPr>
            <a:r>
              <a:rPr lang="en-US" dirty="0"/>
              <a:t>Contact points</a:t>
            </a:r>
          </a:p>
          <a:p>
            <a:pPr marL="285750" indent="-285750">
              <a:buFontTx/>
              <a:buChar char="-"/>
            </a:pPr>
            <a:r>
              <a:rPr lang="en-US" dirty="0"/>
              <a:t>Link to </a:t>
            </a:r>
            <a:r>
              <a:rPr lang="en-US" dirty="0" err="1"/>
              <a:t>Digicampus</a:t>
            </a:r>
            <a:endParaRPr lang="en-US" dirty="0"/>
          </a:p>
          <a:p>
            <a:pPr marL="285750" indent="-285750">
              <a:buFontTx/>
              <a:buChar char="-"/>
            </a:pPr>
            <a:r>
              <a:rPr lang="en-US" dirty="0"/>
              <a:t>News feed</a:t>
            </a:r>
            <a:endParaRPr lang="de-DE" spc="-55" dirty="0">
              <a:solidFill>
                <a:srgbClr val="BD258F"/>
              </a:solidFill>
              <a:latin typeface="Arial MT"/>
              <a:cs typeface="Arial MT"/>
            </a:endParaRPr>
          </a:p>
        </p:txBody>
      </p:sp>
    </p:spTree>
    <p:extLst>
      <p:ext uri="{BB962C8B-B14F-4D97-AF65-F5344CB8AC3E}">
        <p14:creationId xmlns:p14="http://schemas.microsoft.com/office/powerpoint/2010/main" val="2695767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Take German </a:t>
            </a:r>
            <a:r>
              <a:rPr lang="de-DE" dirty="0" err="1">
                <a:solidFill>
                  <a:srgbClr val="AD007C"/>
                </a:solidFill>
                <a:latin typeface="Calibri" panose="020F0502020204030204" pitchFamily="34" charset="0"/>
                <a:cs typeface="Calibri" panose="020F0502020204030204" pitchFamily="34" charset="0"/>
              </a:rPr>
              <a:t>courses</a:t>
            </a:r>
            <a:endParaRPr lang="de-DE" dirty="0">
              <a:solidFill>
                <a:srgbClr val="AD007C"/>
              </a:solidFill>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225552"/>
            <a:ext cx="7384077" cy="5452834"/>
          </a:xfrm>
        </p:spPr>
        <p:txBody>
          <a:bodyPr/>
          <a:lstStyle/>
          <a:p>
            <a:r>
              <a:rPr lang="en-US" sz="1600" dirty="0">
                <a:solidFill>
                  <a:schemeClr val="tx1"/>
                </a:solidFill>
                <a:latin typeface="Calibri" panose="020F0502020204030204" pitchFamily="34" charset="0"/>
                <a:cs typeface="Calibri" panose="020F0502020204030204" pitchFamily="34" charset="0"/>
              </a:rPr>
              <a:t>The Language Centre at the University of Augsburg offers </a:t>
            </a:r>
            <a:r>
              <a:rPr lang="en-US" sz="1600" b="1" dirty="0">
                <a:solidFill>
                  <a:schemeClr val="tx1"/>
                </a:solidFill>
                <a:latin typeface="Calibri" panose="020F0502020204030204" pitchFamily="34" charset="0"/>
                <a:cs typeface="Calibri" panose="020F0502020204030204" pitchFamily="34" charset="0"/>
              </a:rPr>
              <a:t>free German courses</a:t>
            </a:r>
            <a:r>
              <a:rPr lang="en-US" sz="1600" dirty="0">
                <a:solidFill>
                  <a:schemeClr val="tx1"/>
                </a:solidFill>
                <a:latin typeface="Calibri" panose="020F0502020204030204" pitchFamily="34" charset="0"/>
                <a:cs typeface="Calibri" panose="020F0502020204030204" pitchFamily="34" charset="0"/>
              </a:rPr>
              <a:t>:</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27</a:t>
            </a:r>
            <a:r>
              <a:rPr lang="en-US" sz="1600" spc="-55" dirty="0">
                <a:solidFill>
                  <a:schemeClr val="tx1"/>
                </a:solidFill>
                <a:latin typeface="Calibri" panose="020F0502020204030204" pitchFamily="34" charset="0"/>
                <a:cs typeface="Calibri" panose="020F0502020204030204" pitchFamily="34" charset="0"/>
              </a:rPr>
              <a:t> courses at all levels</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Courses: </a:t>
            </a:r>
            <a:r>
              <a:rPr lang="de-DE" sz="1600" spc="-55" dirty="0">
                <a:solidFill>
                  <a:schemeClr val="tx1"/>
                </a:solidFill>
                <a:latin typeface="Calibri" panose="020F0502020204030204" pitchFamily="34" charset="0"/>
                <a:cs typeface="Calibri" panose="020F0502020204030204" pitchFamily="34" charset="0"/>
                <a:hlinkClick r:id="rId3"/>
              </a:rPr>
              <a:t>https://www.uni-augsburg.de/de/organisation/einrichtungen/sz/fremdsprachenangebot/deutsch-als-fremdsprache/kursangebot-kursanmeldung/</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Registration Information: </a:t>
            </a:r>
            <a:r>
              <a:rPr lang="de-DE" sz="1600" spc="-55" dirty="0">
                <a:solidFill>
                  <a:schemeClr val="tx1"/>
                </a:solidFill>
                <a:latin typeface="Calibri" panose="020F0502020204030204" pitchFamily="34" charset="0"/>
                <a:cs typeface="Calibri" panose="020F0502020204030204" pitchFamily="34" charset="0"/>
                <a:hlinkClick r:id="rId4"/>
              </a:rPr>
              <a:t>https://www.uni-augsburg.de/de/organisation/einrichtungen/sz/fremdsprachenangebot/deutsch-als-fremdsprache/einstufungstest/</a:t>
            </a:r>
            <a:r>
              <a:rPr lang="de-DE" sz="1600" spc="-55" dirty="0">
                <a:solidFill>
                  <a:schemeClr val="tx1"/>
                </a:solidFill>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Online </a:t>
            </a:r>
            <a:r>
              <a:rPr lang="de-DE" sz="1600" spc="-55" dirty="0" err="1">
                <a:solidFill>
                  <a:schemeClr val="tx1"/>
                </a:solidFill>
                <a:latin typeface="Calibri" panose="020F0502020204030204" pitchFamily="34" charset="0"/>
                <a:cs typeface="Calibri" panose="020F0502020204030204" pitchFamily="34" charset="0"/>
              </a:rPr>
              <a:t>level</a:t>
            </a:r>
            <a:r>
              <a:rPr lang="de-DE" sz="1600" spc="-55" dirty="0">
                <a:solidFill>
                  <a:schemeClr val="tx1"/>
                </a:solidFill>
                <a:latin typeface="Calibri" panose="020F0502020204030204" pitchFamily="34" charset="0"/>
                <a:cs typeface="Calibri" panose="020F0502020204030204" pitchFamily="34" charset="0"/>
              </a:rPr>
              <a:t> </a:t>
            </a:r>
            <a:r>
              <a:rPr lang="de-DE" sz="1600" spc="-55" dirty="0" err="1">
                <a:solidFill>
                  <a:schemeClr val="tx1"/>
                </a:solidFill>
                <a:latin typeface="Calibri" panose="020F0502020204030204" pitchFamily="34" charset="0"/>
                <a:cs typeface="Calibri" panose="020F0502020204030204" pitchFamily="34" charset="0"/>
              </a:rPr>
              <a:t>test</a:t>
            </a:r>
            <a:r>
              <a:rPr lang="de-DE" sz="1600" spc="-55" dirty="0">
                <a:solidFill>
                  <a:schemeClr val="tx1"/>
                </a:solidFill>
                <a:latin typeface="Calibri" panose="020F0502020204030204" pitchFamily="34" charset="0"/>
                <a:cs typeface="Calibri" panose="020F0502020204030204" pitchFamily="34" charset="0"/>
              </a:rPr>
              <a:t>: </a:t>
            </a:r>
            <a:r>
              <a:rPr lang="de-DE" sz="1600" spc="-55" dirty="0">
                <a:solidFill>
                  <a:schemeClr val="tx1"/>
                </a:solidFill>
                <a:latin typeface="Calibri" panose="020F0502020204030204" pitchFamily="34" charset="0"/>
                <a:cs typeface="Calibri" panose="020F0502020204030204" pitchFamily="34" charset="0"/>
                <a:hlinkClick r:id="rId5"/>
              </a:rPr>
              <a:t>https://einstufungstests.klett-sprachen.de/eks/DaF-A1-C1/</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r>
              <a:rPr lang="en-US" sz="1600" dirty="0">
                <a:solidFill>
                  <a:schemeClr val="tx1"/>
                </a:solidFill>
              </a:rPr>
              <a:t>Registration for courses </a:t>
            </a:r>
            <a:r>
              <a:rPr lang="en-US" sz="1600" b="1" dirty="0">
                <a:solidFill>
                  <a:schemeClr val="tx1"/>
                </a:solidFill>
              </a:rPr>
              <a:t>at the appropriate level</a:t>
            </a:r>
            <a:r>
              <a:rPr lang="en-US" sz="1600" dirty="0">
                <a:solidFill>
                  <a:schemeClr val="tx1"/>
                </a:solidFill>
              </a:rPr>
              <a:t>!</a:t>
            </a:r>
          </a:p>
          <a:p>
            <a:pPr marL="285750" indent="-285750">
              <a:buFont typeface="Wingdings" panose="05000000000000000000" pitchFamily="2" charset="2"/>
              <a:buChar char="à"/>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1600" b="1" spc="-55" dirty="0">
                <a:solidFill>
                  <a:schemeClr val="tx1"/>
                </a:solidFill>
                <a:latin typeface="Calibri" panose="020F0502020204030204" pitchFamily="34" charset="0"/>
                <a:cs typeface="Calibri" panose="020F0502020204030204" pitchFamily="34" charset="0"/>
              </a:rPr>
              <a:t>Here’s what you need to do</a:t>
            </a:r>
            <a:r>
              <a:rPr lang="de-DE" sz="1600" b="1" spc="-55" dirty="0">
                <a:solidFill>
                  <a:schemeClr val="tx1"/>
                </a:solidFill>
                <a:latin typeface="Calibri" panose="020F0502020204030204" pitchFamily="34" charset="0"/>
                <a:cs typeface="Calibri" panose="020F0502020204030204" pitchFamily="34" charset="0"/>
              </a:rPr>
              <a:t>:</a:t>
            </a:r>
          </a:p>
          <a:p>
            <a:pPr marL="342900" indent="-342900">
              <a:buFont typeface="+mj-lt"/>
              <a:buAutoNum type="arabicParenBoth"/>
            </a:pPr>
            <a:r>
              <a:rPr lang="de-DE" sz="1600" spc="-55" dirty="0">
                <a:solidFill>
                  <a:schemeClr val="tx1"/>
                </a:solidFill>
                <a:latin typeface="Calibri" panose="020F0502020204030204" pitchFamily="34" charset="0"/>
                <a:cs typeface="Calibri" panose="020F0502020204030204" pitchFamily="34" charset="0"/>
              </a:rPr>
              <a:t>Online  </a:t>
            </a:r>
            <a:r>
              <a:rPr lang="de-DE" sz="1600" spc="-55" dirty="0" err="1">
                <a:solidFill>
                  <a:schemeClr val="tx1"/>
                </a:solidFill>
                <a:latin typeface="Calibri" panose="020F0502020204030204" pitchFamily="34" charset="0"/>
                <a:cs typeface="Calibri" panose="020F0502020204030204" pitchFamily="34" charset="0"/>
              </a:rPr>
              <a:t>level</a:t>
            </a:r>
            <a:r>
              <a:rPr lang="de-DE" sz="1600" spc="-55" dirty="0">
                <a:solidFill>
                  <a:schemeClr val="tx1"/>
                </a:solidFill>
                <a:latin typeface="Calibri" panose="020F0502020204030204" pitchFamily="34" charset="0"/>
                <a:cs typeface="Calibri" panose="020F0502020204030204" pitchFamily="34" charset="0"/>
              </a:rPr>
              <a:t> </a:t>
            </a:r>
            <a:r>
              <a:rPr lang="de-DE" sz="1600" spc="-55" dirty="0" err="1">
                <a:solidFill>
                  <a:schemeClr val="tx1"/>
                </a:solidFill>
                <a:latin typeface="Calibri" panose="020F0502020204030204" pitchFamily="34" charset="0"/>
                <a:cs typeface="Calibri" panose="020F0502020204030204" pitchFamily="34" charset="0"/>
              </a:rPr>
              <a:t>test</a:t>
            </a:r>
            <a:endParaRPr lang="de-DE" sz="1600" spc="-55" dirty="0">
              <a:solidFill>
                <a:schemeClr val="tx1"/>
              </a:solidFill>
              <a:latin typeface="Calibri" panose="020F0502020204030204" pitchFamily="34" charset="0"/>
              <a:cs typeface="Calibri" panose="020F0502020204030204" pitchFamily="34" charset="0"/>
            </a:endParaRPr>
          </a:p>
          <a:p>
            <a:pPr marL="342900" indent="-342900">
              <a:buFont typeface="+mj-lt"/>
              <a:buAutoNum type="arabicParenBoth"/>
            </a:pPr>
            <a:r>
              <a:rPr lang="de-DE" sz="1600" spc="-55" dirty="0">
                <a:solidFill>
                  <a:schemeClr val="tx1"/>
                </a:solidFill>
                <a:latin typeface="Calibri" panose="020F0502020204030204" pitchFamily="34" charset="0"/>
                <a:cs typeface="Calibri" panose="020F0502020204030204" pitchFamily="34" charset="0"/>
              </a:rPr>
              <a:t>Course </a:t>
            </a:r>
            <a:r>
              <a:rPr lang="de-DE" sz="1600" spc="-55" dirty="0" err="1">
                <a:solidFill>
                  <a:schemeClr val="tx1"/>
                </a:solidFill>
                <a:latin typeface="Calibri" panose="020F0502020204030204" pitchFamily="34" charset="0"/>
                <a:cs typeface="Calibri" panose="020F0502020204030204" pitchFamily="34" charset="0"/>
              </a:rPr>
              <a:t>registration</a:t>
            </a:r>
            <a:r>
              <a:rPr lang="de-DE" sz="1600" spc="-55" dirty="0">
                <a:solidFill>
                  <a:schemeClr val="tx1"/>
                </a:solidFill>
                <a:latin typeface="Calibri" panose="020F0502020204030204" pitchFamily="34" charset="0"/>
                <a:cs typeface="Calibri" panose="020F0502020204030204" pitchFamily="34" charset="0"/>
              </a:rPr>
              <a:t> on </a:t>
            </a:r>
            <a:r>
              <a:rPr lang="de-DE" sz="1600" spc="-55" dirty="0" err="1">
                <a:solidFill>
                  <a:schemeClr val="tx1"/>
                </a:solidFill>
                <a:latin typeface="Calibri" panose="020F0502020204030204" pitchFamily="34" charset="0"/>
                <a:cs typeface="Calibri" panose="020F0502020204030204" pitchFamily="34" charset="0"/>
              </a:rPr>
              <a:t>Digicampus</a:t>
            </a:r>
            <a:r>
              <a:rPr lang="de-DE" sz="1600" spc="-55" dirty="0">
                <a:solidFill>
                  <a:schemeClr val="tx1"/>
                </a:solidFill>
                <a:latin typeface="Calibri" panose="020F0502020204030204" pitchFamily="34" charset="0"/>
                <a:cs typeface="Calibri" panose="020F0502020204030204" pitchFamily="34" charset="0"/>
              </a:rPr>
              <a:t> </a:t>
            </a:r>
            <a:r>
              <a:rPr lang="en-US" sz="1600" spc="-55" dirty="0">
                <a:solidFill>
                  <a:schemeClr val="tx1"/>
                </a:solidFill>
                <a:latin typeface="Calibri" panose="020F0502020204030204" pitchFamily="34" charset="0"/>
                <a:cs typeface="Calibri" panose="020F0502020204030204" pitchFamily="34" charset="0"/>
              </a:rPr>
              <a:t>(Tuesday, April 7, 2026, 2:00 p.m. to Friday, April 10, 2026, 2:00 p.m. → Course assignments will be announced on Friday, April 10, 2026, at 3:00 p.m.)</a:t>
            </a:r>
          </a:p>
          <a:p>
            <a:pPr marL="342900" indent="-342900">
              <a:buFont typeface="+mj-lt"/>
              <a:buAutoNum type="arabicParenBoth"/>
            </a:pPr>
            <a:r>
              <a:rPr lang="en-US" sz="1600" spc="-55" dirty="0">
                <a:solidFill>
                  <a:schemeClr val="tx1"/>
                </a:solidFill>
                <a:latin typeface="Calibri" panose="020F0502020204030204" pitchFamily="34" charset="0"/>
                <a:cs typeface="Calibri" panose="020F0502020204030204" pitchFamily="34" charset="0"/>
              </a:rPr>
              <a:t>Courses begin in the first week of the lecture period (April 13–17, 2026)</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C8B20A7A-AF58-4688-B22A-B4430DA6646A}"/>
              </a:ext>
            </a:extLst>
          </p:cNvPr>
          <p:cNvPicPr>
            <a:picLocks noChangeAspect="1"/>
          </p:cNvPicPr>
          <p:nvPr/>
        </p:nvPicPr>
        <p:blipFill>
          <a:blip r:embed="rId6"/>
          <a:stretch>
            <a:fillRect/>
          </a:stretch>
        </p:blipFill>
        <p:spPr>
          <a:xfrm>
            <a:off x="8440375" y="2129289"/>
            <a:ext cx="2573073" cy="2987762"/>
          </a:xfrm>
          <a:prstGeom prst="rect">
            <a:avLst/>
          </a:prstGeom>
        </p:spPr>
      </p:pic>
    </p:spTree>
    <p:extLst>
      <p:ext uri="{BB962C8B-B14F-4D97-AF65-F5344CB8AC3E}">
        <p14:creationId xmlns:p14="http://schemas.microsoft.com/office/powerpoint/2010/main" val="3397932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BEBC-9E58-A9F7-97DE-20B85EBCABEF}"/>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2DA082CA-9B57-DA22-C2D5-0A7358789C67}"/>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Take German </a:t>
            </a:r>
            <a:r>
              <a:rPr lang="de-DE" dirty="0" err="1">
                <a:solidFill>
                  <a:srgbClr val="AD007C"/>
                </a:solidFill>
                <a:latin typeface="Calibri" panose="020F0502020204030204" pitchFamily="34" charset="0"/>
                <a:cs typeface="Calibri" panose="020F0502020204030204" pitchFamily="34" charset="0"/>
              </a:rPr>
              <a:t>courses</a:t>
            </a:r>
            <a:endParaRPr lang="de-DE" dirty="0">
              <a:solidFill>
                <a:srgbClr val="AD007C"/>
              </a:solidFill>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647BACFD-7CBD-809D-8AF0-EC7116D8DE58}"/>
              </a:ext>
            </a:extLst>
          </p:cNvPr>
          <p:cNvSpPr>
            <a:spLocks noGrp="1"/>
          </p:cNvSpPr>
          <p:nvPr>
            <p:ph type="subTitle" idx="13"/>
          </p:nvPr>
        </p:nvSpPr>
        <p:spPr>
          <a:xfrm>
            <a:off x="719400" y="1225552"/>
            <a:ext cx="7384077" cy="5452834"/>
          </a:xfrm>
        </p:spPr>
        <p:txBody>
          <a:bodyPr/>
          <a:lstStyle/>
          <a:p>
            <a:r>
              <a:rPr lang="en-US" sz="1600" dirty="0">
                <a:solidFill>
                  <a:schemeClr val="tx1"/>
                </a:solidFill>
                <a:cs typeface="Calibri" panose="020F0502020204030204" pitchFamily="34" charset="0"/>
              </a:rPr>
              <a:t>The Virtual University of Bavaria also offers online courses that international students can take for free to improve their German language skills.</a:t>
            </a:r>
          </a:p>
          <a:p>
            <a:endParaRPr lang="en-US" sz="1600" dirty="0">
              <a:solidFill>
                <a:schemeClr val="tx1"/>
              </a:solidFill>
              <a:cs typeface="Calibri" panose="020F0502020204030204" pitchFamily="34" charset="0"/>
            </a:endParaRPr>
          </a:p>
          <a:p>
            <a:r>
              <a:rPr lang="en-US" sz="1600" dirty="0">
                <a:solidFill>
                  <a:schemeClr val="tx1"/>
                </a:solidFill>
                <a:cs typeface="Calibri" panose="020F0502020204030204" pitchFamily="34" charset="0"/>
              </a:rPr>
              <a:t>For more information, please visit the following website: </a:t>
            </a:r>
            <a:r>
              <a:rPr lang="en-US" sz="1600" dirty="0">
                <a:solidFill>
                  <a:schemeClr val="tx1"/>
                </a:solidFill>
                <a:cs typeface="Calibri" panose="020F0502020204030204" pitchFamily="34" charset="0"/>
                <a:hlinkClick r:id="rId3"/>
              </a:rPr>
              <a:t>https://www.vhb.org/studierende/international/deutsch-als-fremdsprache/</a:t>
            </a:r>
            <a:r>
              <a:rPr lang="en-US" sz="1600" dirty="0">
                <a:solidFill>
                  <a:schemeClr val="tx1"/>
                </a:solidFill>
                <a:cs typeface="Calibri" panose="020F0502020204030204" pitchFamily="34" charset="0"/>
              </a:rPr>
              <a:t>  </a:t>
            </a:r>
            <a:endParaRPr lang="de-DE" sz="1600" spc="-55" dirty="0">
              <a:solidFill>
                <a:srgbClr val="BD258F"/>
              </a:solidFill>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7A21EB31-FD36-7817-2264-F5998C636626}"/>
              </a:ext>
            </a:extLst>
          </p:cNvPr>
          <p:cNvPicPr>
            <a:picLocks noChangeAspect="1"/>
          </p:cNvPicPr>
          <p:nvPr/>
        </p:nvPicPr>
        <p:blipFill>
          <a:blip r:embed="rId4"/>
          <a:srcRect l="25545" t="12977" r="23338" b="7513"/>
          <a:stretch>
            <a:fillRect/>
          </a:stretch>
        </p:blipFill>
        <p:spPr>
          <a:xfrm>
            <a:off x="7543800" y="1828099"/>
            <a:ext cx="4131553" cy="4016619"/>
          </a:xfrm>
          <a:prstGeom prst="rect">
            <a:avLst/>
          </a:prstGeom>
        </p:spPr>
      </p:pic>
    </p:spTree>
    <p:extLst>
      <p:ext uri="{BB962C8B-B14F-4D97-AF65-F5344CB8AC3E}">
        <p14:creationId xmlns:p14="http://schemas.microsoft.com/office/powerpoint/2010/main" val="3127917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Sports </a:t>
            </a:r>
            <a:r>
              <a:rPr lang="de-DE" dirty="0" err="1">
                <a:solidFill>
                  <a:srgbClr val="AD007C"/>
                </a:solidFill>
                <a:latin typeface="Calibri" panose="020F0502020204030204" pitchFamily="34" charset="0"/>
                <a:cs typeface="Calibri" panose="020F0502020204030204" pitchFamily="34" charset="0"/>
              </a:rPr>
              <a:t>center</a:t>
            </a:r>
            <a:endParaRPr lang="de-DE" dirty="0">
              <a:solidFill>
                <a:srgbClr val="AD007C"/>
              </a:solidFill>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61433"/>
            <a:ext cx="8000854" cy="1672894"/>
          </a:xfrm>
        </p:spPr>
        <p:txBody>
          <a:bodyPr/>
          <a:lstStyle/>
          <a:p>
            <a:r>
              <a:rPr lang="de-DE" sz="1600" dirty="0">
                <a:solidFill>
                  <a:schemeClr val="tx1"/>
                </a:solidFill>
                <a:latin typeface="Calibri" panose="020F0502020204030204" pitchFamily="34" charset="0"/>
                <a:cs typeface="Calibri" panose="020F0502020204030204" pitchFamily="34" charset="0"/>
                <a:sym typeface="Wingdings" panose="05000000000000000000" pitchFamily="2" charset="2"/>
                <a:hlinkClick r:id="rId2"/>
              </a:rPr>
              <a:t> </a:t>
            </a:r>
            <a:r>
              <a:rPr lang="de-DE" sz="1600" dirty="0">
                <a:solidFill>
                  <a:schemeClr val="tx1"/>
                </a:solidFill>
                <a:latin typeface="Calibri" panose="020F0502020204030204" pitchFamily="34" charset="0"/>
                <a:cs typeface="Calibri" panose="020F0502020204030204" pitchFamily="34" charset="0"/>
                <a:hlinkClick r:id="rId2"/>
              </a:rPr>
              <a:t>https://hsa.sport.uni-augsburg.de/index.php/en</a:t>
            </a:r>
            <a:r>
              <a:rPr lang="de-DE" sz="1600" dirty="0">
                <a:solidFill>
                  <a:schemeClr val="tx1"/>
                </a:solidFill>
                <a:latin typeface="Calibri" panose="020F0502020204030204" pitchFamily="34" charset="0"/>
                <a:cs typeface="Calibri" panose="020F0502020204030204" pitchFamily="34" charset="0"/>
              </a:rPr>
              <a:t> </a:t>
            </a:r>
            <a:endParaRPr lang="de-DE" sz="16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highlight>
                <a:srgbClr val="00FF00"/>
              </a:highlight>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Textfeld 1">
            <a:extLst>
              <a:ext uri="{FF2B5EF4-FFF2-40B4-BE49-F238E27FC236}">
                <a16:creationId xmlns:a16="http://schemas.microsoft.com/office/drawing/2014/main" id="{A5718C86-07CF-B256-71A8-0E41241F3CAF}"/>
              </a:ext>
            </a:extLst>
          </p:cNvPr>
          <p:cNvSpPr txBox="1"/>
          <p:nvPr/>
        </p:nvSpPr>
        <p:spPr>
          <a:xfrm>
            <a:off x="653939" y="1943571"/>
            <a:ext cx="7755275" cy="2031325"/>
          </a:xfrm>
          <a:prstGeom prst="rect">
            <a:avLst/>
          </a:prstGeom>
          <a:solidFill>
            <a:schemeClr val="bg1"/>
          </a:solidFill>
          <a:ln w="76200">
            <a:solidFill>
              <a:schemeClr val="tx2">
                <a:alpha val="0"/>
              </a:schemeClr>
            </a:solidFill>
            <a:prstDash val="solid"/>
          </a:ln>
        </p:spPr>
        <p:txBody>
          <a:bodyPr wrap="square" rtlCol="0">
            <a:spAutoFit/>
          </a:bodyPr>
          <a:lstStyle/>
          <a:p>
            <a:r>
              <a:rPr lang="en-US" dirty="0"/>
              <a:t>The course list for the 2026 summer semester will be available online starting in early April! Registration opens on April 16 at 10:00 a.m. </a:t>
            </a:r>
          </a:p>
          <a:p>
            <a:r>
              <a:rPr lang="en-US" b="1" dirty="0"/>
              <a:t>The courses are very popular, so sign up as soon as possible!! </a:t>
            </a:r>
          </a:p>
          <a:p>
            <a:r>
              <a:rPr lang="en-US" dirty="0"/>
              <a:t>Courses begin on April 20.</a:t>
            </a:r>
          </a:p>
          <a:p>
            <a:endParaRPr lang="en-US" dirty="0"/>
          </a:p>
          <a:p>
            <a:r>
              <a:rPr lang="en-US" dirty="0"/>
              <a:t>University sports courses are not only a great way to stay active, but also to meet new people!</a:t>
            </a:r>
            <a:endParaRPr lang="de-DE" dirty="0"/>
          </a:p>
        </p:txBody>
      </p:sp>
      <p:pic>
        <p:nvPicPr>
          <p:cNvPr id="5" name="Grafik 4">
            <a:extLst>
              <a:ext uri="{FF2B5EF4-FFF2-40B4-BE49-F238E27FC236}">
                <a16:creationId xmlns:a16="http://schemas.microsoft.com/office/drawing/2014/main" id="{90F7F014-01B3-6EB8-42FC-16DF414D609C}"/>
              </a:ext>
            </a:extLst>
          </p:cNvPr>
          <p:cNvPicPr>
            <a:picLocks noChangeAspect="1"/>
          </p:cNvPicPr>
          <p:nvPr/>
        </p:nvPicPr>
        <p:blipFill>
          <a:blip r:embed="rId3"/>
          <a:stretch>
            <a:fillRect/>
          </a:stretch>
        </p:blipFill>
        <p:spPr>
          <a:xfrm>
            <a:off x="8785715" y="2454663"/>
            <a:ext cx="2243047" cy="2243047"/>
          </a:xfrm>
          <a:prstGeom prst="rect">
            <a:avLst/>
          </a:prstGeom>
        </p:spPr>
      </p:pic>
    </p:spTree>
    <p:extLst>
      <p:ext uri="{BB962C8B-B14F-4D97-AF65-F5344CB8AC3E}">
        <p14:creationId xmlns:p14="http://schemas.microsoft.com/office/powerpoint/2010/main" val="2689668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Student </a:t>
            </a:r>
            <a:r>
              <a:rPr lang="de-DE" dirty="0" err="1">
                <a:solidFill>
                  <a:srgbClr val="AD007C"/>
                </a:solidFill>
                <a:latin typeface="Calibri" panose="020F0502020204030204" pitchFamily="34" charset="0"/>
                <a:cs typeface="Calibri" panose="020F0502020204030204" pitchFamily="34" charset="0"/>
              </a:rPr>
              <a:t>discounts</a:t>
            </a:r>
            <a:endParaRPr lang="de-DE" dirty="0">
              <a:solidFill>
                <a:srgbClr val="AD007C"/>
              </a:solidFill>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91756"/>
            <a:ext cx="5267963" cy="3492013"/>
          </a:xfrm>
        </p:spPr>
        <p:txBody>
          <a:bodyPr/>
          <a:lstStyle/>
          <a:p>
            <a:r>
              <a:rPr lang="en-US" sz="1800" spc="-55" dirty="0">
                <a:solidFill>
                  <a:schemeClr val="tx1"/>
                </a:solidFill>
                <a:cs typeface="Calibri" panose="020F0502020204030204" pitchFamily="34" charset="0"/>
              </a:rPr>
              <a:t>There are several ways you can take advantage of discounts as a student, for example:</a:t>
            </a:r>
          </a:p>
          <a:p>
            <a:endParaRPr lang="de-DE" sz="1800" spc="-55" dirty="0">
              <a:solidFill>
                <a:schemeClr val="tx1"/>
              </a:solidFill>
              <a:cs typeface="Calibri" panose="020F0502020204030204" pitchFamily="34" charset="0"/>
            </a:endParaRPr>
          </a:p>
          <a:p>
            <a:pPr marL="285750" indent="-285750">
              <a:buFont typeface="Wingdings" panose="05000000000000000000" pitchFamily="2" charset="2"/>
              <a:buChar char="§"/>
            </a:pPr>
            <a:r>
              <a:rPr lang="de-DE" sz="1800" spc="-55" dirty="0">
                <a:solidFill>
                  <a:schemeClr val="tx1"/>
                </a:solidFill>
                <a:cs typeface="Calibri" panose="020F0502020204030204" pitchFamily="34" charset="0"/>
              </a:rPr>
              <a:t>UNIDAYS: </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hlinkClick r:id="rId3"/>
              </a:rPr>
              <a:t>https://www.myunidays.com/DE/de-DE</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rPr>
              <a:t>(Samsung, </a:t>
            </a:r>
            <a:r>
              <a:rPr lang="de-DE" sz="1800" spc="-55" dirty="0" err="1">
                <a:solidFill>
                  <a:schemeClr val="tx1"/>
                </a:solidFill>
                <a:cs typeface="Calibri" panose="020F0502020204030204" pitchFamily="34" charset="0"/>
              </a:rPr>
              <a:t>hp</a:t>
            </a:r>
            <a:r>
              <a:rPr lang="de-DE" sz="1800" spc="-55" dirty="0">
                <a:solidFill>
                  <a:schemeClr val="tx1"/>
                </a:solidFill>
                <a:cs typeface="Calibri" panose="020F0502020204030204" pitchFamily="34" charset="0"/>
              </a:rPr>
              <a:t>, Media Markt, Study Smarter, </a:t>
            </a:r>
            <a:r>
              <a:rPr lang="de-DE" sz="1800" spc="-55" dirty="0" err="1">
                <a:solidFill>
                  <a:schemeClr val="tx1"/>
                </a:solidFill>
                <a:cs typeface="Calibri" panose="020F0502020204030204" pitchFamily="34" charset="0"/>
              </a:rPr>
              <a:t>Lingoda</a:t>
            </a:r>
            <a:r>
              <a:rPr lang="de-DE" sz="1800" spc="-55" dirty="0">
                <a:solidFill>
                  <a:schemeClr val="tx1"/>
                </a:solidFill>
                <a:cs typeface="Calibri" panose="020F0502020204030204" pitchFamily="34" charset="0"/>
              </a:rPr>
              <a:t>, Duolingo, </a:t>
            </a:r>
            <a:r>
              <a:rPr lang="de-DE" sz="1800" spc="-55" dirty="0" err="1">
                <a:solidFill>
                  <a:schemeClr val="tx1"/>
                </a:solidFill>
                <a:cs typeface="Calibri" panose="020F0502020204030204" pitchFamily="34" charset="0"/>
              </a:rPr>
              <a:t>Quizlet</a:t>
            </a:r>
            <a:r>
              <a:rPr lang="de-DE" sz="1800" spc="-55" dirty="0">
                <a:solidFill>
                  <a:schemeClr val="tx1"/>
                </a:solidFill>
                <a:cs typeface="Calibri" panose="020F0502020204030204" pitchFamily="34" charset="0"/>
              </a:rPr>
              <a:t>, Emma, …)</a:t>
            </a:r>
          </a:p>
          <a:p>
            <a:endParaRPr lang="de-DE" sz="1800" spc="-55" dirty="0">
              <a:solidFill>
                <a:schemeClr val="tx1"/>
              </a:solidFill>
              <a:cs typeface="Calibri" panose="020F0502020204030204" pitchFamily="34" charset="0"/>
            </a:endParaRPr>
          </a:p>
          <a:p>
            <a:pPr marL="285750" indent="-285750">
              <a:buFont typeface="Wingdings" panose="05000000000000000000" pitchFamily="2" charset="2"/>
              <a:buChar char="§"/>
            </a:pPr>
            <a:r>
              <a:rPr lang="de-DE" sz="1800" spc="-55" dirty="0">
                <a:solidFill>
                  <a:schemeClr val="tx1"/>
                </a:solidFill>
                <a:cs typeface="Calibri" panose="020F0502020204030204" pitchFamily="34" charset="0"/>
              </a:rPr>
              <a:t>ISIC (International Student Identity Card):</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hlinkClick r:id="rId4"/>
              </a:rPr>
              <a:t>https://isic.de/en/benefits/</a:t>
            </a:r>
            <a:r>
              <a:rPr lang="de-DE" sz="1800" spc="-55" dirty="0">
                <a:solidFill>
                  <a:schemeClr val="tx1"/>
                </a:solidFill>
                <a:cs typeface="Calibri" panose="020F0502020204030204" pitchFamily="34" charset="0"/>
              </a:rPr>
              <a:t> </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rPr>
              <a:t>(Z.B. </a:t>
            </a:r>
            <a:r>
              <a:rPr lang="de-DE" sz="1800" spc="-55" dirty="0" err="1">
                <a:solidFill>
                  <a:schemeClr val="tx1"/>
                </a:solidFill>
                <a:cs typeface="Calibri" panose="020F0502020204030204" pitchFamily="34" charset="0"/>
              </a:rPr>
              <a:t>Komoot</a:t>
            </a:r>
            <a:r>
              <a:rPr lang="de-DE" sz="1800" spc="-55" dirty="0">
                <a:solidFill>
                  <a:schemeClr val="tx1"/>
                </a:solidFill>
                <a:cs typeface="Calibri" panose="020F0502020204030204" pitchFamily="34" charset="0"/>
              </a:rPr>
              <a:t>, Samsung, FlixBus, </a:t>
            </a:r>
            <a:r>
              <a:rPr lang="de-DE" sz="1800" spc="-55" dirty="0" err="1">
                <a:solidFill>
                  <a:schemeClr val="tx1"/>
                </a:solidFill>
                <a:cs typeface="Calibri" panose="020F0502020204030204" pitchFamily="34" charset="0"/>
              </a:rPr>
              <a:t>FlixTrain</a:t>
            </a:r>
            <a:r>
              <a:rPr lang="de-DE" sz="1800" spc="-55" dirty="0">
                <a:solidFill>
                  <a:schemeClr val="tx1"/>
                </a:solidFill>
                <a:cs typeface="Calibri" panose="020F0502020204030204" pitchFamily="34" charset="0"/>
              </a:rPr>
              <a:t>, Mister Spex, …)</a:t>
            </a:r>
            <a:endParaRPr lang="de-DE" sz="1800" dirty="0">
              <a:solidFill>
                <a:schemeClr val="tx1"/>
              </a:solidFill>
              <a:cs typeface="Calibri" panose="020F0502020204030204" pitchFamily="34" charset="0"/>
            </a:endParaRPr>
          </a:p>
          <a:p>
            <a:pPr marL="285750" indent="-285750">
              <a:buFont typeface="Wingdings" panose="05000000000000000000" pitchFamily="2" charset="2"/>
              <a:buChar char="§"/>
            </a:pPr>
            <a:endParaRPr lang="de-DE" sz="1800" spc="-55" dirty="0">
              <a:solidFill>
                <a:srgbClr val="BD258F"/>
              </a:solidFill>
              <a:cs typeface="Calibri" panose="020F0502020204030204" pitchFamily="34" charset="0"/>
            </a:endParaRPr>
          </a:p>
          <a:p>
            <a:endParaRPr lang="de-DE" sz="1800" spc="-55" dirty="0">
              <a:solidFill>
                <a:srgbClr val="BD258F"/>
              </a:solidFill>
              <a:cs typeface="Arial MT"/>
            </a:endParaRPr>
          </a:p>
          <a:p>
            <a:endParaRPr lang="de-DE" sz="1800" u="heavy" spc="-5" dirty="0">
              <a:solidFill>
                <a:srgbClr val="0433FF"/>
              </a:solidFill>
              <a:uFill>
                <a:solidFill>
                  <a:srgbClr val="0433FF"/>
                </a:solidFill>
              </a:uFill>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40D38551-9FFE-FCC4-A054-ACC16DFD6C8E}"/>
              </a:ext>
            </a:extLst>
          </p:cNvPr>
          <p:cNvPicPr>
            <a:picLocks noChangeAspect="1"/>
          </p:cNvPicPr>
          <p:nvPr/>
        </p:nvPicPr>
        <p:blipFill>
          <a:blip r:embed="rId5"/>
          <a:stretch>
            <a:fillRect/>
          </a:stretch>
        </p:blipFill>
        <p:spPr>
          <a:xfrm>
            <a:off x="7488740" y="1391756"/>
            <a:ext cx="2771775" cy="1647825"/>
          </a:xfrm>
          <a:prstGeom prst="rect">
            <a:avLst/>
          </a:prstGeom>
        </p:spPr>
      </p:pic>
      <p:pic>
        <p:nvPicPr>
          <p:cNvPr id="6" name="Grafik 5">
            <a:extLst>
              <a:ext uri="{FF2B5EF4-FFF2-40B4-BE49-F238E27FC236}">
                <a16:creationId xmlns:a16="http://schemas.microsoft.com/office/drawing/2014/main" id="{9446D36F-45EF-82AD-C5C6-9AF8BD64057C}"/>
              </a:ext>
            </a:extLst>
          </p:cNvPr>
          <p:cNvPicPr>
            <a:picLocks noChangeAspect="1"/>
          </p:cNvPicPr>
          <p:nvPr/>
        </p:nvPicPr>
        <p:blipFill>
          <a:blip r:embed="rId6"/>
          <a:stretch>
            <a:fillRect/>
          </a:stretch>
        </p:blipFill>
        <p:spPr>
          <a:xfrm>
            <a:off x="6631865" y="3714558"/>
            <a:ext cx="1512189" cy="1496759"/>
          </a:xfrm>
          <a:prstGeom prst="rect">
            <a:avLst/>
          </a:prstGeom>
        </p:spPr>
      </p:pic>
    </p:spTree>
    <p:extLst>
      <p:ext uri="{BB962C8B-B14F-4D97-AF65-F5344CB8AC3E}">
        <p14:creationId xmlns:p14="http://schemas.microsoft.com/office/powerpoint/2010/main" val="4216435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926145" cy="6858000"/>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sz="1200"/>
          </a:p>
        </p:txBody>
      </p:sp>
      <p:sp>
        <p:nvSpPr>
          <p:cNvPr id="3" name="TextBox 3"/>
          <p:cNvSpPr txBox="1"/>
          <p:nvPr/>
        </p:nvSpPr>
        <p:spPr>
          <a:xfrm>
            <a:off x="685800" y="3157196"/>
            <a:ext cx="10820400" cy="1515992"/>
          </a:xfrm>
          <a:prstGeom prst="rect">
            <a:avLst/>
          </a:prstGeom>
        </p:spPr>
        <p:txBody>
          <a:bodyPr lIns="0" tIns="0" rIns="0" bIns="0" rtlCol="0" anchor="t">
            <a:spAutoFit/>
          </a:bodyPr>
          <a:lstStyle/>
          <a:p>
            <a:pPr algn="just">
              <a:lnSpc>
                <a:spcPts val="3033"/>
              </a:lnSpc>
              <a:spcBef>
                <a:spcPct val="0"/>
              </a:spcBef>
            </a:pPr>
            <a:r>
              <a:rPr lang="en-US" sz="2166" b="1" dirty="0">
                <a:solidFill>
                  <a:srgbClr val="A3017C"/>
                </a:solidFill>
                <a:latin typeface="Canva Sans Bold"/>
                <a:ea typeface="Canva Sans Bold"/>
                <a:cs typeface="Canva Sans Bold"/>
                <a:sym typeface="Canva Sans Bold"/>
              </a:rPr>
              <a:t>This presentation is the second </a:t>
            </a:r>
            <a:r>
              <a:rPr lang="en-US" sz="2166" b="1">
                <a:solidFill>
                  <a:srgbClr val="A3017C"/>
                </a:solidFill>
                <a:latin typeface="Canva Sans Bold"/>
                <a:ea typeface="Canva Sans Bold"/>
                <a:cs typeface="Canva Sans Bold"/>
                <a:sym typeface="Canva Sans Bold"/>
              </a:rPr>
              <a:t>of seven.</a:t>
            </a:r>
            <a:r>
              <a:rPr lang="en-US" sz="2166" b="1">
                <a:solidFill>
                  <a:srgbClr val="000000"/>
                </a:solidFill>
                <a:latin typeface="Canva Sans Bold"/>
                <a:ea typeface="Canva Sans Bold"/>
                <a:cs typeface="Canva Sans Bold"/>
                <a:sym typeface="Canva Sans Bold"/>
              </a:rPr>
              <a:t> </a:t>
            </a:r>
            <a:r>
              <a:rPr lang="en-US" sz="2166" dirty="0">
                <a:solidFill>
                  <a:srgbClr val="000000"/>
                </a:solidFill>
                <a:latin typeface="Canva Sans"/>
                <a:ea typeface="Canva Sans"/>
                <a:cs typeface="Canva Sans"/>
                <a:sym typeface="Canva Sans"/>
              </a:rPr>
              <a:t>We recommend that you carefully review all presentations so that you are well prepared to start your studies and can clarify any important questions: </a:t>
            </a:r>
          </a:p>
          <a:p>
            <a:pPr algn="just">
              <a:lnSpc>
                <a:spcPts val="3033"/>
              </a:lnSpc>
              <a:spcBef>
                <a:spcPct val="0"/>
              </a:spcBef>
            </a:pPr>
            <a:r>
              <a:rPr lang="en-US" sz="2166" dirty="0">
                <a:solidFill>
                  <a:srgbClr val="000000"/>
                </a:solidFill>
                <a:latin typeface="Canva Sans"/>
                <a:ea typeface="Canva Sans"/>
                <a:cs typeface="Canva Sans"/>
                <a:sym typeface="Canva Sans"/>
                <a:hlinkClick r:id="rId3"/>
              </a:rPr>
              <a:t>https://www.uni-augsburg.de/en/portal/internationals/abschluss/study-preparation-course/</a:t>
            </a:r>
            <a:r>
              <a:rPr lang="en-US" sz="2166" dirty="0">
                <a:solidFill>
                  <a:srgbClr val="000000"/>
                </a:solidFill>
                <a:latin typeface="Canva Sans"/>
                <a:ea typeface="Canva Sans"/>
                <a:cs typeface="Canva Sans"/>
                <a:sym typeface="Canva Sans"/>
              </a:rPr>
              <a:t>.  </a:t>
            </a:r>
          </a:p>
        </p:txBody>
      </p:sp>
      <p:sp>
        <p:nvSpPr>
          <p:cNvPr id="4" name="Freeform 4"/>
          <p:cNvSpPr/>
          <p:nvPr/>
        </p:nvSpPr>
        <p:spPr>
          <a:xfrm>
            <a:off x="10060948" y="1334515"/>
            <a:ext cx="1557739" cy="1518087"/>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sz="1200"/>
          </a:p>
        </p:txBody>
      </p:sp>
      <p:sp>
        <p:nvSpPr>
          <p:cNvPr id="5" name="TextBox 5"/>
          <p:cNvSpPr txBox="1"/>
          <p:nvPr/>
        </p:nvSpPr>
        <p:spPr>
          <a:xfrm>
            <a:off x="685801" y="392218"/>
            <a:ext cx="3461656" cy="529247"/>
          </a:xfrm>
          <a:prstGeom prst="rect">
            <a:avLst/>
          </a:prstGeom>
        </p:spPr>
        <p:txBody>
          <a:bodyPr wrap="square" lIns="0" tIns="0" rIns="0" bIns="0" rtlCol="0" anchor="t">
            <a:spAutoFit/>
          </a:bodyPr>
          <a:lstStyle/>
          <a:p>
            <a:pPr algn="ctr">
              <a:lnSpc>
                <a:spcPts val="4386"/>
              </a:lnSpc>
              <a:spcBef>
                <a:spcPct val="0"/>
              </a:spcBef>
            </a:pPr>
            <a:r>
              <a:rPr lang="en-US" sz="3133" b="1" dirty="0">
                <a:solidFill>
                  <a:srgbClr val="A3017C"/>
                </a:solidFill>
                <a:latin typeface="Canva Sans Bold"/>
                <a:ea typeface="Canva Sans Bold"/>
                <a:cs typeface="Canva Sans Bold"/>
                <a:sym typeface="Canva Sans Bold"/>
              </a:rPr>
              <a:t>Open questions?</a:t>
            </a:r>
          </a:p>
        </p:txBody>
      </p:sp>
      <p:sp>
        <p:nvSpPr>
          <p:cNvPr id="6" name="TextBox 6"/>
          <p:cNvSpPr txBox="1"/>
          <p:nvPr/>
        </p:nvSpPr>
        <p:spPr>
          <a:xfrm>
            <a:off x="685800" y="1373749"/>
            <a:ext cx="8800755" cy="1121204"/>
          </a:xfrm>
          <a:prstGeom prst="rect">
            <a:avLst/>
          </a:prstGeom>
        </p:spPr>
        <p:txBody>
          <a:bodyPr lIns="0" tIns="0" rIns="0" bIns="0" rtlCol="0" anchor="t">
            <a:spAutoFit/>
          </a:bodyPr>
          <a:lstStyle/>
          <a:p>
            <a:pPr algn="just">
              <a:lnSpc>
                <a:spcPts val="3032"/>
              </a:lnSpc>
              <a:spcBef>
                <a:spcPct val="0"/>
              </a:spcBef>
            </a:pPr>
            <a:r>
              <a:rPr lang="en-US" sz="2166" dirty="0">
                <a:solidFill>
                  <a:srgbClr val="000000"/>
                </a:solidFill>
                <a:latin typeface="Canva Sans"/>
                <a:ea typeface="Canva Sans"/>
                <a:cs typeface="Canva Sans"/>
                <a:sym typeface="Canva Sans"/>
              </a:rPr>
              <a:t>The International Office at the University of Augsburg has put together a series of presentations for international first-year students with the most important information about studying and living in Augsburg. </a:t>
            </a:r>
          </a:p>
        </p:txBody>
      </p:sp>
      <p:sp>
        <p:nvSpPr>
          <p:cNvPr id="7" name="TextBox 7"/>
          <p:cNvSpPr txBox="1"/>
          <p:nvPr/>
        </p:nvSpPr>
        <p:spPr>
          <a:xfrm>
            <a:off x="685800" y="5073832"/>
            <a:ext cx="10820400" cy="1121204"/>
          </a:xfrm>
          <a:prstGeom prst="rect">
            <a:avLst/>
          </a:prstGeom>
        </p:spPr>
        <p:txBody>
          <a:bodyPr lIns="0" tIns="0" rIns="0" bIns="0" rtlCol="0" anchor="t">
            <a:spAutoFit/>
          </a:bodyPr>
          <a:lstStyle/>
          <a:p>
            <a:pPr algn="just">
              <a:lnSpc>
                <a:spcPts val="3033"/>
              </a:lnSpc>
            </a:pPr>
            <a:endParaRPr sz="1200"/>
          </a:p>
          <a:p>
            <a:pPr algn="just">
              <a:lnSpc>
                <a:spcPts val="3033"/>
              </a:lnSpc>
              <a:spcBef>
                <a:spcPct val="0"/>
              </a:spcBef>
            </a:pPr>
            <a:r>
              <a:rPr lang="en-US" sz="2166">
                <a:solidFill>
                  <a:srgbClr val="000000"/>
                </a:solidFill>
                <a:latin typeface="Canva Sans"/>
                <a:ea typeface="Canva Sans"/>
                <a:cs typeface="Canva Sans"/>
                <a:sym typeface="Canva Sans"/>
              </a:rPr>
              <a:t>If you still have questions after reviewing all the presentations, please feel free to send us an email at: svk@aaa.uni-augsburg.de.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181C694-2406-5D3A-D3A2-BFA9B025DECA}"/>
              </a:ext>
            </a:extLst>
          </p:cNvPr>
          <p:cNvPicPr>
            <a:picLocks noChangeAspect="1"/>
          </p:cNvPicPr>
          <p:nvPr/>
        </p:nvPicPr>
        <p:blipFill>
          <a:blip r:embed="rId2"/>
          <a:srcRect l="15888" t="18419" r="15887" b="8445"/>
          <a:stretch>
            <a:fillRect/>
          </a:stretch>
        </p:blipFill>
        <p:spPr>
          <a:xfrm>
            <a:off x="2004060" y="1263192"/>
            <a:ext cx="8183880" cy="5483148"/>
          </a:xfrm>
          <a:prstGeom prst="rect">
            <a:avLst/>
          </a:prstGeom>
        </p:spPr>
      </p:pic>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a:xfrm>
            <a:off x="670560" y="-5674"/>
            <a:ext cx="10911840" cy="1017917"/>
          </a:xfrm>
        </p:spPr>
        <p:txBody>
          <a:bodyPr/>
          <a:lstStyle/>
          <a:p>
            <a:pPr algn="r"/>
            <a:r>
              <a:rPr lang="de-DE" dirty="0">
                <a:solidFill>
                  <a:schemeClr val="tx2"/>
                </a:solidFill>
                <a:latin typeface="+mn-lt"/>
              </a:rPr>
              <a:t>Research </a:t>
            </a:r>
            <a:r>
              <a:rPr lang="de-DE" dirty="0" err="1">
                <a:solidFill>
                  <a:schemeClr val="tx2"/>
                </a:solidFill>
                <a:latin typeface="+mn-lt"/>
              </a:rPr>
              <a:t>important</a:t>
            </a:r>
            <a:r>
              <a:rPr lang="de-DE" dirty="0">
                <a:solidFill>
                  <a:schemeClr val="tx2"/>
                </a:solidFill>
                <a:latin typeface="+mn-lt"/>
              </a:rPr>
              <a:t> </a:t>
            </a:r>
            <a:r>
              <a:rPr lang="de-DE" dirty="0" err="1">
                <a:solidFill>
                  <a:schemeClr val="tx2"/>
                </a:solidFill>
                <a:latin typeface="+mn-lt"/>
              </a:rPr>
              <a:t>days</a:t>
            </a:r>
            <a:r>
              <a:rPr lang="de-DE" dirty="0">
                <a:solidFill>
                  <a:schemeClr val="tx2"/>
                </a:solidFill>
                <a:latin typeface="+mn-lt"/>
              </a:rPr>
              <a:t> </a:t>
            </a:r>
            <a:r>
              <a:rPr lang="de-DE" sz="1600" dirty="0">
                <a:solidFill>
                  <a:schemeClr val="tx2"/>
                </a:solidFill>
                <a:latin typeface="+mn-lt"/>
                <a:sym typeface="Wingdings" panose="05000000000000000000" pitchFamily="2" charset="2"/>
              </a:rPr>
              <a:t> </a:t>
            </a:r>
            <a:r>
              <a:rPr lang="de-DE" sz="1600" dirty="0">
                <a:latin typeface="+mn-lt"/>
                <a:sym typeface="Wingdings" panose="05000000000000000000" pitchFamily="2" charset="2"/>
                <a:hlinkClick r:id="rId3"/>
              </a:rPr>
              <a:t>https://www.uni-augsburg.de/en/studium/organisation-beratung/fristen-und-termine/</a:t>
            </a:r>
            <a:r>
              <a:rPr lang="de-DE" sz="1600" dirty="0">
                <a:latin typeface="+mn-lt"/>
                <a:sym typeface="Wingdings" panose="05000000000000000000" pitchFamily="2" charset="2"/>
              </a:rPr>
              <a:t>    </a:t>
            </a:r>
            <a:endParaRPr lang="de-DE" sz="1600" dirty="0">
              <a:latin typeface="+mn-lt"/>
            </a:endParaRPr>
          </a:p>
        </p:txBody>
      </p:sp>
      <p:sp>
        <p:nvSpPr>
          <p:cNvPr id="3" name="Rechteck 2">
            <a:extLst>
              <a:ext uri="{FF2B5EF4-FFF2-40B4-BE49-F238E27FC236}">
                <a16:creationId xmlns:a16="http://schemas.microsoft.com/office/drawing/2014/main" id="{BE1556DF-59B1-9322-29B4-4147EB59202E}"/>
              </a:ext>
            </a:extLst>
          </p:cNvPr>
          <p:cNvSpPr/>
          <p:nvPr/>
        </p:nvSpPr>
        <p:spPr>
          <a:xfrm>
            <a:off x="2178221" y="3164974"/>
            <a:ext cx="1943101" cy="689093"/>
          </a:xfrm>
          <a:prstGeom prst="rect">
            <a:avLst/>
          </a:prstGeom>
          <a:noFill/>
          <a:ln w="38100">
            <a:solidFill>
              <a:srgbClr val="80C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CC3196C0-7A98-0A2E-3A6A-EE20E6769B8E}"/>
              </a:ext>
            </a:extLst>
          </p:cNvPr>
          <p:cNvPicPr>
            <a:picLocks noChangeAspect="1"/>
          </p:cNvPicPr>
          <p:nvPr/>
        </p:nvPicPr>
        <p:blipFill>
          <a:blip r:embed="rId4"/>
          <a:stretch>
            <a:fillRect/>
          </a:stretch>
        </p:blipFill>
        <p:spPr>
          <a:xfrm>
            <a:off x="2004060" y="5122933"/>
            <a:ext cx="2649595" cy="471875"/>
          </a:xfrm>
          <a:prstGeom prst="rect">
            <a:avLst/>
          </a:prstGeom>
        </p:spPr>
      </p:pic>
    </p:spTree>
    <p:extLst>
      <p:ext uri="{BB962C8B-B14F-4D97-AF65-F5344CB8AC3E}">
        <p14:creationId xmlns:p14="http://schemas.microsoft.com/office/powerpoint/2010/main" val="1921347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n-lt"/>
              </a:rPr>
              <a:t>Ein Zimmer (in Augsburg) finden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55441"/>
            <a:ext cx="1075320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r>
              <a:rPr lang="de-DE" sz="1800" spc="-55" dirty="0">
                <a:solidFill>
                  <a:srgbClr val="BD258F"/>
                </a:solidFill>
                <a:latin typeface="Calibri" panose="020F0502020204030204" pitchFamily="34" charset="0"/>
                <a:cs typeface="Calibri" panose="020F0502020204030204" pitchFamily="34" charset="0"/>
              </a:rPr>
              <a:t>Wo fängt man an?</a:t>
            </a:r>
          </a:p>
          <a:p>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Informieren Sie sich über unterschiedliche Wohnformen (Wohnheime, Studentenwerk, privat)</a:t>
            </a:r>
          </a:p>
          <a:p>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3"/>
              </a:rPr>
              <a:t>https://www.uni-augsburg.de/de/studium/studieren-augsburg/wohnen/</a:t>
            </a: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Bewerben Sie sich bei mehreren Anbietern.</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Bleiben Sie aktiv! Fragen Sie nach! Suchen Sie selbst immer weiter!</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Informieren Sie sich auch über Zimmer zur Zwischenmiete (in WGs, Wohnheimen, </a:t>
            </a:r>
            <a:r>
              <a:rPr lang="de-DE" sz="1800" spc="-5" dirty="0" err="1">
                <a:solidFill>
                  <a:schemeClr val="tx1"/>
                </a:solidFill>
                <a:uFill>
                  <a:solidFill>
                    <a:srgbClr val="0433FF"/>
                  </a:solidFill>
                </a:uFill>
                <a:latin typeface="Calibri" panose="020F0502020204030204" pitchFamily="34" charset="0"/>
                <a:cs typeface="Calibri" panose="020F0502020204030204" pitchFamily="34" charset="0"/>
              </a:rPr>
              <a:t>Hostels</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Jugendherbergen etc.) für mehrere Wochen/ Monate/ ein Semester.</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Suchen Sie nach Facebook-Gruppen (z. B. </a:t>
            </a:r>
            <a:r>
              <a:rPr lang="de-DE" sz="1800" i="1" spc="-5" dirty="0">
                <a:solidFill>
                  <a:schemeClr val="tx1"/>
                </a:solidFill>
                <a:uFill>
                  <a:solidFill>
                    <a:srgbClr val="0433FF"/>
                  </a:solidFill>
                </a:uFill>
                <a:latin typeface="Calibri" panose="020F0502020204030204" pitchFamily="34" charset="0"/>
                <a:cs typeface="Calibri" panose="020F0502020204030204" pitchFamily="34" charset="0"/>
              </a:rPr>
              <a:t>WG &amp; Wohnung Augsburg gesucht</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und fragen dort nach freien Zimmern</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Gute Möglichkeiten sind auch: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4"/>
              </a:rPr>
              <a:t>Wg gesucht</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5"/>
              </a:rPr>
              <a:t>ImmoScout24</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6"/>
              </a:rPr>
              <a:t>Kleinanzeigen</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7"/>
              </a:rPr>
              <a:t>Studierendenwerk Augsburg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und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8"/>
              </a:rPr>
              <a:t>Augsburger Allgemeine</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a:t>
            </a:r>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3A2BF293-3518-1212-C052-3C0CB1C0A0C6}"/>
              </a:ext>
            </a:extLst>
          </p:cNvPr>
          <p:cNvPicPr>
            <a:picLocks noChangeAspect="1"/>
          </p:cNvPicPr>
          <p:nvPr/>
        </p:nvPicPr>
        <p:blipFill>
          <a:blip r:embed="rId9"/>
          <a:stretch>
            <a:fillRect/>
          </a:stretch>
        </p:blipFill>
        <p:spPr>
          <a:xfrm>
            <a:off x="7194861" y="168056"/>
            <a:ext cx="1327023" cy="761238"/>
          </a:xfrm>
          <a:prstGeom prst="rect">
            <a:avLst/>
          </a:prstGeom>
          <a:ln>
            <a:solidFill>
              <a:schemeClr val="accent1">
                <a:alpha val="60000"/>
              </a:schemeClr>
            </a:solidFill>
          </a:ln>
        </p:spPr>
      </p:pic>
      <p:pic>
        <p:nvPicPr>
          <p:cNvPr id="5" name="Grafik 4">
            <a:extLst>
              <a:ext uri="{FF2B5EF4-FFF2-40B4-BE49-F238E27FC236}">
                <a16:creationId xmlns:a16="http://schemas.microsoft.com/office/drawing/2014/main" id="{AD49D453-9266-1B93-CC8E-7981DBADCCD1}"/>
              </a:ext>
            </a:extLst>
          </p:cNvPr>
          <p:cNvPicPr>
            <a:picLocks noChangeAspect="1"/>
          </p:cNvPicPr>
          <p:nvPr/>
        </p:nvPicPr>
        <p:blipFill>
          <a:blip r:embed="rId10"/>
          <a:stretch>
            <a:fillRect/>
          </a:stretch>
        </p:blipFill>
        <p:spPr>
          <a:xfrm>
            <a:off x="10792460" y="1323261"/>
            <a:ext cx="1097280" cy="660940"/>
          </a:xfrm>
          <a:prstGeom prst="rect">
            <a:avLst/>
          </a:prstGeom>
          <a:ln>
            <a:solidFill>
              <a:schemeClr val="accent1">
                <a:alpha val="60000"/>
              </a:schemeClr>
            </a:solidFill>
          </a:ln>
        </p:spPr>
      </p:pic>
      <p:pic>
        <p:nvPicPr>
          <p:cNvPr id="7" name="Grafik 6">
            <a:extLst>
              <a:ext uri="{FF2B5EF4-FFF2-40B4-BE49-F238E27FC236}">
                <a16:creationId xmlns:a16="http://schemas.microsoft.com/office/drawing/2014/main" id="{7431A56D-C27C-5B25-D718-2280C6641C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23953" y="1426738"/>
            <a:ext cx="2193131" cy="364331"/>
          </a:xfrm>
          <a:prstGeom prst="rect">
            <a:avLst/>
          </a:prstGeom>
        </p:spPr>
      </p:pic>
      <p:pic>
        <p:nvPicPr>
          <p:cNvPr id="9" name="Grafik 8">
            <a:extLst>
              <a:ext uri="{FF2B5EF4-FFF2-40B4-BE49-F238E27FC236}">
                <a16:creationId xmlns:a16="http://schemas.microsoft.com/office/drawing/2014/main" id="{A05A5D37-7F1B-4683-034B-4FA94EF819F0}"/>
              </a:ext>
            </a:extLst>
          </p:cNvPr>
          <p:cNvPicPr>
            <a:picLocks noChangeAspect="1"/>
          </p:cNvPicPr>
          <p:nvPr/>
        </p:nvPicPr>
        <p:blipFill>
          <a:blip r:embed="rId13"/>
          <a:stretch>
            <a:fillRect/>
          </a:stretch>
        </p:blipFill>
        <p:spPr>
          <a:xfrm>
            <a:off x="10206700" y="2166551"/>
            <a:ext cx="982980" cy="982980"/>
          </a:xfrm>
          <a:prstGeom prst="rect">
            <a:avLst/>
          </a:prstGeom>
          <a:ln>
            <a:solidFill>
              <a:schemeClr val="accent1">
                <a:alpha val="60000"/>
              </a:schemeClr>
            </a:solidFill>
          </a:ln>
        </p:spPr>
      </p:pic>
      <p:pic>
        <p:nvPicPr>
          <p:cNvPr id="4" name="Grafik 3">
            <a:extLst>
              <a:ext uri="{FF2B5EF4-FFF2-40B4-BE49-F238E27FC236}">
                <a16:creationId xmlns:a16="http://schemas.microsoft.com/office/drawing/2014/main" id="{1A1FCE8B-217B-0BB0-7141-F1C65BB47CE4}"/>
              </a:ext>
            </a:extLst>
          </p:cNvPr>
          <p:cNvPicPr>
            <a:picLocks noChangeAspect="1"/>
          </p:cNvPicPr>
          <p:nvPr/>
        </p:nvPicPr>
        <p:blipFill>
          <a:blip r:embed="rId14"/>
          <a:srcRect l="14385" t="52857" r="55779" b="36905"/>
          <a:stretch>
            <a:fillRect/>
          </a:stretch>
        </p:blipFill>
        <p:spPr>
          <a:xfrm>
            <a:off x="8747361" y="195737"/>
            <a:ext cx="3273879" cy="702129"/>
          </a:xfrm>
          <a:prstGeom prst="rect">
            <a:avLst/>
          </a:prstGeom>
        </p:spPr>
      </p:pic>
    </p:spTree>
    <p:extLst>
      <p:ext uri="{BB962C8B-B14F-4D97-AF65-F5344CB8AC3E}">
        <p14:creationId xmlns:p14="http://schemas.microsoft.com/office/powerpoint/2010/main" val="2594893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n-lt"/>
              </a:rPr>
              <a:t>Find a </a:t>
            </a:r>
            <a:r>
              <a:rPr lang="de-DE" dirty="0" err="1">
                <a:solidFill>
                  <a:srgbClr val="AD007C"/>
                </a:solidFill>
                <a:latin typeface="+mn-lt"/>
              </a:rPr>
              <a:t>room</a:t>
            </a:r>
            <a:r>
              <a:rPr lang="de-DE" dirty="0">
                <a:solidFill>
                  <a:srgbClr val="AD007C"/>
                </a:solidFill>
                <a:latin typeface="+mn-lt"/>
              </a:rPr>
              <a:t> (in Augsburg)</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55441"/>
            <a:ext cx="10753200" cy="4970329"/>
          </a:xfrm>
        </p:spPr>
        <p:txBody>
          <a:bodyPr/>
          <a:lstStyle/>
          <a:p>
            <a:r>
              <a:rPr lang="de-DE" sz="1800" spc="-55" dirty="0" err="1">
                <a:solidFill>
                  <a:srgbClr val="BD258F"/>
                </a:solidFill>
                <a:latin typeface="Calibri" panose="020F0502020204030204" pitchFamily="34" charset="0"/>
                <a:cs typeface="Calibri" panose="020F0502020204030204" pitchFamily="34" charset="0"/>
              </a:rPr>
              <a:t>Where</a:t>
            </a:r>
            <a:r>
              <a:rPr lang="de-DE" sz="1800" spc="-55" dirty="0">
                <a:solidFill>
                  <a:srgbClr val="BD258F"/>
                </a:solidFill>
                <a:latin typeface="Calibri" panose="020F0502020204030204" pitchFamily="34" charset="0"/>
                <a:cs typeface="Calibri" panose="020F0502020204030204" pitchFamily="34" charset="0"/>
              </a:rPr>
              <a:t> </a:t>
            </a:r>
            <a:r>
              <a:rPr lang="de-DE" sz="1800" spc="-55" dirty="0" err="1">
                <a:solidFill>
                  <a:srgbClr val="BD258F"/>
                </a:solidFill>
                <a:latin typeface="Calibri" panose="020F0502020204030204" pitchFamily="34" charset="0"/>
                <a:cs typeface="Calibri" panose="020F0502020204030204" pitchFamily="34" charset="0"/>
              </a:rPr>
              <a:t>to</a:t>
            </a:r>
            <a:r>
              <a:rPr lang="de-DE" sz="1800" spc="-55" dirty="0">
                <a:solidFill>
                  <a:srgbClr val="BD258F"/>
                </a:solidFill>
                <a:latin typeface="Calibri" panose="020F0502020204030204" pitchFamily="34" charset="0"/>
                <a:cs typeface="Calibri" panose="020F0502020204030204" pitchFamily="34" charset="0"/>
              </a:rPr>
              <a:t> </a:t>
            </a:r>
            <a:r>
              <a:rPr lang="de-DE" sz="1800" spc="-55" dirty="0" err="1">
                <a:solidFill>
                  <a:srgbClr val="BD258F"/>
                </a:solidFill>
                <a:latin typeface="Calibri" panose="020F0502020204030204" pitchFamily="34" charset="0"/>
                <a:cs typeface="Calibri" panose="020F0502020204030204" pitchFamily="34" charset="0"/>
              </a:rPr>
              <a:t>start</a:t>
            </a:r>
            <a:r>
              <a:rPr lang="de-DE" sz="1800" spc="-55" dirty="0">
                <a:solidFill>
                  <a:srgbClr val="BD258F"/>
                </a:solidFill>
                <a:latin typeface="Calibri" panose="020F0502020204030204" pitchFamily="34" charset="0"/>
                <a:cs typeface="Calibri" panose="020F0502020204030204" pitchFamily="34" charset="0"/>
              </a:rPr>
              <a:t>?</a:t>
            </a:r>
          </a:p>
          <a:p>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1800" spc="-5" dirty="0">
                <a:solidFill>
                  <a:schemeClr val="tx1"/>
                </a:solidFill>
                <a:uFill>
                  <a:solidFill>
                    <a:srgbClr val="0433FF"/>
                  </a:solidFill>
                </a:uFill>
                <a:latin typeface="Calibri" panose="020F0502020204030204" pitchFamily="34" charset="0"/>
                <a:cs typeface="Calibri" panose="020F0502020204030204" pitchFamily="34" charset="0"/>
              </a:rPr>
              <a:t>Read up on the different types of housing (dormitories, </a:t>
            </a:r>
            <a:r>
              <a:rPr lang="en-US" sz="1800" i="1" spc="-5" dirty="0" err="1">
                <a:solidFill>
                  <a:schemeClr val="tx1"/>
                </a:solidFill>
                <a:uFill>
                  <a:solidFill>
                    <a:srgbClr val="0433FF"/>
                  </a:solidFill>
                </a:uFill>
                <a:latin typeface="Calibri" panose="020F0502020204030204" pitchFamily="34" charset="0"/>
                <a:cs typeface="Calibri" panose="020F0502020204030204" pitchFamily="34" charset="0"/>
              </a:rPr>
              <a:t>Studierendenwerk</a:t>
            </a:r>
            <a:r>
              <a:rPr lang="en-US" sz="1800" spc="-5" dirty="0">
                <a:solidFill>
                  <a:schemeClr val="tx1"/>
                </a:solidFill>
                <a:uFill>
                  <a:solidFill>
                    <a:srgbClr val="0433FF"/>
                  </a:solidFill>
                </a:uFill>
                <a:latin typeface="Calibri" panose="020F0502020204030204" pitchFamily="34" charset="0"/>
                <a:cs typeface="Calibri" panose="020F0502020204030204" pitchFamily="34" charset="0"/>
              </a:rPr>
              <a:t>, private rentals)</a:t>
            </a:r>
            <a:br>
              <a:rPr lang="de-DE" sz="1800" spc="-5" dirty="0">
                <a:solidFill>
                  <a:schemeClr val="tx1"/>
                </a:solidFill>
                <a:uFill>
                  <a:solidFill>
                    <a:srgbClr val="0433FF"/>
                  </a:solidFill>
                </a:uFill>
                <a:latin typeface="Calibri" panose="020F0502020204030204" pitchFamily="34" charset="0"/>
                <a:cs typeface="Calibri" panose="020F0502020204030204" pitchFamily="34" charset="0"/>
              </a:rPr>
            </a:b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3"/>
              </a:rPr>
              <a:t>https://www.uni-augsburg.de/en/studium/studieren-augsburg/wohnen/</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a:t>
            </a:r>
          </a:p>
          <a:p>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1800" spc="-5" dirty="0">
                <a:solidFill>
                  <a:schemeClr val="tx1"/>
                </a:solidFill>
                <a:uFill>
                  <a:solidFill>
                    <a:srgbClr val="0433FF"/>
                  </a:solidFill>
                </a:uFill>
                <a:latin typeface="Calibri" panose="020F0502020204030204" pitchFamily="34" charset="0"/>
                <a:cs typeface="Calibri" panose="020F0502020204030204" pitchFamily="34" charset="0"/>
              </a:rPr>
              <a:t>Send your application to a variety of options.</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1800" spc="-5" dirty="0">
                <a:solidFill>
                  <a:schemeClr val="tx1"/>
                </a:solidFill>
                <a:uFill>
                  <a:solidFill>
                    <a:srgbClr val="0433FF"/>
                  </a:solidFill>
                </a:uFill>
                <a:latin typeface="Calibri" panose="020F0502020204030204" pitchFamily="34" charset="0"/>
                <a:cs typeface="Calibri" panose="020F0502020204030204" pitchFamily="34" charset="0"/>
              </a:rPr>
              <a:t>Stay proactive! Ask around! Keep searching on your own!</a:t>
            </a:r>
          </a:p>
          <a:p>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1800" spc="-5" dirty="0">
                <a:solidFill>
                  <a:schemeClr val="tx1"/>
                </a:solidFill>
                <a:uFill>
                  <a:solidFill>
                    <a:srgbClr val="0433FF"/>
                  </a:solidFill>
                </a:uFill>
                <a:latin typeface="Calibri" panose="020F0502020204030204" pitchFamily="34" charset="0"/>
                <a:cs typeface="Calibri" panose="020F0502020204030204" pitchFamily="34" charset="0"/>
              </a:rPr>
              <a:t>Also look into short-term rentals (in shared apartments, dorms, hostels, youth hostels, etc.) for several weeks, months, or a semester. A temporary solution like this allows you to search while you’re in Augsburg, which is often easier.</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1800" spc="-5" dirty="0">
                <a:solidFill>
                  <a:schemeClr val="tx1"/>
                </a:solidFill>
                <a:uFill>
                  <a:solidFill>
                    <a:srgbClr val="0433FF"/>
                  </a:solidFill>
                </a:uFill>
                <a:latin typeface="Calibri" panose="020F0502020204030204" pitchFamily="34" charset="0"/>
                <a:cs typeface="Calibri" panose="020F0502020204030204" pitchFamily="34" charset="0"/>
              </a:rPr>
              <a:t>Search for Facebook groups and ask there if anyone has a room available.</a:t>
            </a:r>
            <a:r>
              <a:rPr lang="de-DE" spc="-5" dirty="0">
                <a:solidFill>
                  <a:schemeClr val="tx1"/>
                </a:solidFill>
                <a:uFill>
                  <a:solidFill>
                    <a:srgbClr val="0433FF"/>
                  </a:solidFill>
                </a:uFill>
                <a:latin typeface="Arial MT"/>
                <a:cs typeface="Arial MT"/>
              </a:rPr>
              <a:t>    </a:t>
            </a:r>
          </a:p>
          <a:p>
            <a:pPr marL="342900" indent="-342900">
              <a:buFont typeface="Wingdings" panose="05000000000000000000" pitchFamily="2" charset="2"/>
              <a:buChar char="§"/>
            </a:pPr>
            <a:endParaRPr lang="de-DE" sz="2000" u="heavy" spc="-5" dirty="0">
              <a:solidFill>
                <a:schemeClr val="tx1"/>
              </a:solidFill>
              <a:uFill>
                <a:solidFill>
                  <a:srgbClr val="0433FF"/>
                </a:solidFill>
              </a:uFill>
              <a:latin typeface="Arial MT"/>
              <a:cs typeface="Arial MT"/>
            </a:endParaRPr>
          </a:p>
          <a:p>
            <a:pPr marL="342900" indent="-342900">
              <a:buFont typeface="Wingdings" panose="05000000000000000000" pitchFamily="2" charset="2"/>
              <a:buChar char="§"/>
            </a:pPr>
            <a:r>
              <a:rPr lang="de-DE" spc="-5" dirty="0">
                <a:solidFill>
                  <a:schemeClr val="tx1"/>
                </a:solidFill>
                <a:uFill>
                  <a:solidFill>
                    <a:srgbClr val="0433FF"/>
                  </a:solidFill>
                </a:uFill>
                <a:latin typeface="Calibri" panose="020F0502020204030204" pitchFamily="34" charset="0"/>
                <a:cs typeface="Calibri" panose="020F0502020204030204" pitchFamily="34" charset="0"/>
              </a:rPr>
              <a:t>Other </a:t>
            </a:r>
            <a:r>
              <a:rPr lang="de-DE" spc="-5" dirty="0" err="1">
                <a:solidFill>
                  <a:schemeClr val="tx1"/>
                </a:solidFill>
                <a:uFill>
                  <a:solidFill>
                    <a:srgbClr val="0433FF"/>
                  </a:solidFill>
                </a:uFill>
                <a:latin typeface="Calibri" panose="020F0502020204030204" pitchFamily="34" charset="0"/>
                <a:cs typeface="Calibri" panose="020F0502020204030204" pitchFamily="34" charset="0"/>
              </a:rPr>
              <a:t>good</a:t>
            </a:r>
            <a:r>
              <a:rPr lang="de-DE"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pc="-5" dirty="0" err="1">
                <a:solidFill>
                  <a:schemeClr val="tx1"/>
                </a:solidFill>
                <a:uFill>
                  <a:solidFill>
                    <a:srgbClr val="0433FF"/>
                  </a:solidFill>
                </a:uFill>
                <a:latin typeface="Calibri" panose="020F0502020204030204" pitchFamily="34" charset="0"/>
                <a:cs typeface="Calibri" panose="020F0502020204030204" pitchFamily="34" charset="0"/>
              </a:rPr>
              <a:t>options</a:t>
            </a:r>
            <a:r>
              <a:rPr lang="de-DE"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pc="-5" dirty="0" err="1">
                <a:solidFill>
                  <a:schemeClr val="tx1"/>
                </a:solidFill>
                <a:uFill>
                  <a:solidFill>
                    <a:srgbClr val="0433FF"/>
                  </a:solidFill>
                </a:uFill>
                <a:latin typeface="Calibri" panose="020F0502020204030204" pitchFamily="34" charset="0"/>
                <a:cs typeface="Calibri" panose="020F0502020204030204" pitchFamily="34" charset="0"/>
              </a:rPr>
              <a:t>are</a:t>
            </a:r>
            <a:r>
              <a:rPr lang="de-DE"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pc="-5" dirty="0">
                <a:solidFill>
                  <a:schemeClr val="tx1"/>
                </a:solidFill>
                <a:uFill>
                  <a:solidFill>
                    <a:srgbClr val="0433FF"/>
                  </a:solidFill>
                </a:uFill>
                <a:latin typeface="Calibri" panose="020F0502020204030204" pitchFamily="34" charset="0"/>
                <a:cs typeface="Calibri" panose="020F0502020204030204" pitchFamily="34" charset="0"/>
                <a:hlinkClick r:id="rId4"/>
              </a:rPr>
              <a:t>Wg gesucht</a:t>
            </a:r>
            <a:r>
              <a:rPr lang="de-DE"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pc="-5" dirty="0">
                <a:solidFill>
                  <a:schemeClr val="tx1"/>
                </a:solidFill>
                <a:uFill>
                  <a:solidFill>
                    <a:srgbClr val="0433FF"/>
                  </a:solidFill>
                </a:uFill>
                <a:latin typeface="Calibri" panose="020F0502020204030204" pitchFamily="34" charset="0"/>
                <a:cs typeface="Calibri" panose="020F0502020204030204" pitchFamily="34" charset="0"/>
                <a:hlinkClick r:id="rId5"/>
              </a:rPr>
              <a:t>ImmoScout24</a:t>
            </a:r>
            <a:r>
              <a:rPr lang="de-DE"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pc="-5" dirty="0">
                <a:solidFill>
                  <a:schemeClr val="tx1"/>
                </a:solidFill>
                <a:uFill>
                  <a:solidFill>
                    <a:srgbClr val="0433FF"/>
                  </a:solidFill>
                </a:uFill>
                <a:latin typeface="Calibri" panose="020F0502020204030204" pitchFamily="34" charset="0"/>
                <a:cs typeface="Calibri" panose="020F0502020204030204" pitchFamily="34" charset="0"/>
                <a:hlinkClick r:id="rId6"/>
              </a:rPr>
              <a:t>Kleinanzeigen</a:t>
            </a:r>
            <a:r>
              <a:rPr lang="de-DE"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pc="-5" dirty="0">
                <a:solidFill>
                  <a:schemeClr val="tx1"/>
                </a:solidFill>
                <a:uFill>
                  <a:solidFill>
                    <a:srgbClr val="0433FF"/>
                  </a:solidFill>
                </a:uFill>
                <a:latin typeface="Calibri" panose="020F0502020204030204" pitchFamily="34" charset="0"/>
                <a:cs typeface="Calibri" panose="020F0502020204030204" pitchFamily="34" charset="0"/>
                <a:hlinkClick r:id="rId7"/>
              </a:rPr>
              <a:t>Studierendenwerk Augsburg</a:t>
            </a:r>
            <a:r>
              <a:rPr lang="de-DE" spc="-5" dirty="0">
                <a:solidFill>
                  <a:schemeClr val="tx1"/>
                </a:solidFill>
                <a:uFill>
                  <a:solidFill>
                    <a:srgbClr val="0433FF"/>
                  </a:solidFill>
                </a:uFill>
                <a:latin typeface="Calibri" panose="020F0502020204030204" pitchFamily="34" charset="0"/>
                <a:cs typeface="Calibri" panose="020F0502020204030204" pitchFamily="34" charset="0"/>
              </a:rPr>
              <a:t> und </a:t>
            </a:r>
            <a:r>
              <a:rPr lang="de-DE" spc="-5" dirty="0">
                <a:solidFill>
                  <a:schemeClr val="tx1"/>
                </a:solidFill>
                <a:uFill>
                  <a:solidFill>
                    <a:srgbClr val="0433FF"/>
                  </a:solidFill>
                </a:uFill>
                <a:latin typeface="Calibri" panose="020F0502020204030204" pitchFamily="34" charset="0"/>
                <a:cs typeface="Calibri" panose="020F0502020204030204" pitchFamily="34" charset="0"/>
                <a:hlinkClick r:id="rId8"/>
              </a:rPr>
              <a:t>Augsburger Allgemeine</a:t>
            </a:r>
            <a:r>
              <a:rPr lang="de-DE" spc="-5" dirty="0">
                <a:solidFill>
                  <a:schemeClr val="tx1"/>
                </a:solidFill>
                <a:uFill>
                  <a:solidFill>
                    <a:srgbClr val="0433FF"/>
                  </a:solidFill>
                </a:uFill>
                <a:latin typeface="Calibri" panose="020F0502020204030204" pitchFamily="34" charset="0"/>
                <a:cs typeface="Calibri" panose="020F0502020204030204" pitchFamily="34" charset="0"/>
              </a:rPr>
              <a:t>.</a:t>
            </a:r>
            <a:endParaRPr lang="de-DE" sz="2400" u="heavy" spc="-5" dirty="0">
              <a:solidFill>
                <a:srgbClr val="0433FF"/>
              </a:solidFill>
              <a:uFill>
                <a:solidFill>
                  <a:srgbClr val="0433FF"/>
                </a:solidFill>
              </a:uFill>
              <a:latin typeface="Arial MT"/>
              <a:cs typeface="Arial MT"/>
            </a:endParaRPr>
          </a:p>
          <a:p>
            <a:pPr marL="342900" indent="-342900">
              <a:buFont typeface="Wingdings" panose="05000000000000000000" pitchFamily="2" charset="2"/>
              <a:buChar char="§"/>
            </a:pPr>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3A2BF293-3518-1212-C052-3C0CB1C0A0C6}"/>
              </a:ext>
            </a:extLst>
          </p:cNvPr>
          <p:cNvPicPr>
            <a:picLocks noChangeAspect="1"/>
          </p:cNvPicPr>
          <p:nvPr/>
        </p:nvPicPr>
        <p:blipFill>
          <a:blip r:embed="rId9"/>
          <a:stretch>
            <a:fillRect/>
          </a:stretch>
        </p:blipFill>
        <p:spPr>
          <a:xfrm>
            <a:off x="7394913" y="128339"/>
            <a:ext cx="1327023" cy="761238"/>
          </a:xfrm>
          <a:prstGeom prst="rect">
            <a:avLst/>
          </a:prstGeom>
          <a:ln>
            <a:solidFill>
              <a:schemeClr val="accent1">
                <a:alpha val="60000"/>
              </a:schemeClr>
            </a:solidFill>
          </a:ln>
        </p:spPr>
      </p:pic>
      <p:pic>
        <p:nvPicPr>
          <p:cNvPr id="5" name="Grafik 4">
            <a:extLst>
              <a:ext uri="{FF2B5EF4-FFF2-40B4-BE49-F238E27FC236}">
                <a16:creationId xmlns:a16="http://schemas.microsoft.com/office/drawing/2014/main" id="{AD49D453-9266-1B93-CC8E-7981DBADCCD1}"/>
              </a:ext>
            </a:extLst>
          </p:cNvPr>
          <p:cNvPicPr>
            <a:picLocks noChangeAspect="1"/>
          </p:cNvPicPr>
          <p:nvPr/>
        </p:nvPicPr>
        <p:blipFill>
          <a:blip r:embed="rId10"/>
          <a:stretch>
            <a:fillRect/>
          </a:stretch>
        </p:blipFill>
        <p:spPr>
          <a:xfrm>
            <a:off x="10848001" y="1155441"/>
            <a:ext cx="1097280" cy="660940"/>
          </a:xfrm>
          <a:prstGeom prst="rect">
            <a:avLst/>
          </a:prstGeom>
          <a:ln>
            <a:solidFill>
              <a:schemeClr val="accent1">
                <a:alpha val="60000"/>
              </a:schemeClr>
            </a:solidFill>
          </a:ln>
        </p:spPr>
      </p:pic>
      <p:pic>
        <p:nvPicPr>
          <p:cNvPr id="7" name="Grafik 6">
            <a:extLst>
              <a:ext uri="{FF2B5EF4-FFF2-40B4-BE49-F238E27FC236}">
                <a16:creationId xmlns:a16="http://schemas.microsoft.com/office/drawing/2014/main" id="{7431A56D-C27C-5B25-D718-2280C6641C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41622" y="1190342"/>
            <a:ext cx="2193131" cy="364331"/>
          </a:xfrm>
          <a:prstGeom prst="rect">
            <a:avLst/>
          </a:prstGeom>
        </p:spPr>
      </p:pic>
      <p:pic>
        <p:nvPicPr>
          <p:cNvPr id="9" name="Grafik 8">
            <a:extLst>
              <a:ext uri="{FF2B5EF4-FFF2-40B4-BE49-F238E27FC236}">
                <a16:creationId xmlns:a16="http://schemas.microsoft.com/office/drawing/2014/main" id="{A05A5D37-7F1B-4683-034B-4FA94EF819F0}"/>
              </a:ext>
            </a:extLst>
          </p:cNvPr>
          <p:cNvPicPr>
            <a:picLocks noChangeAspect="1"/>
          </p:cNvPicPr>
          <p:nvPr/>
        </p:nvPicPr>
        <p:blipFill>
          <a:blip r:embed="rId13"/>
          <a:stretch>
            <a:fillRect/>
          </a:stretch>
        </p:blipFill>
        <p:spPr>
          <a:xfrm>
            <a:off x="10243263" y="1953905"/>
            <a:ext cx="982980" cy="982980"/>
          </a:xfrm>
          <a:prstGeom prst="rect">
            <a:avLst/>
          </a:prstGeom>
          <a:ln>
            <a:solidFill>
              <a:schemeClr val="accent1">
                <a:alpha val="60000"/>
              </a:schemeClr>
            </a:solidFill>
          </a:ln>
        </p:spPr>
      </p:pic>
      <p:pic>
        <p:nvPicPr>
          <p:cNvPr id="4" name="Grafik 3">
            <a:extLst>
              <a:ext uri="{FF2B5EF4-FFF2-40B4-BE49-F238E27FC236}">
                <a16:creationId xmlns:a16="http://schemas.microsoft.com/office/drawing/2014/main" id="{1A1FCE8B-217B-0BB0-7141-F1C65BB47CE4}"/>
              </a:ext>
            </a:extLst>
          </p:cNvPr>
          <p:cNvPicPr>
            <a:picLocks noChangeAspect="1"/>
          </p:cNvPicPr>
          <p:nvPr/>
        </p:nvPicPr>
        <p:blipFill>
          <a:blip r:embed="rId14"/>
          <a:srcRect l="14385" t="52857" r="55779" b="36905"/>
          <a:stretch>
            <a:fillRect/>
          </a:stretch>
        </p:blipFill>
        <p:spPr>
          <a:xfrm>
            <a:off x="8822399" y="189412"/>
            <a:ext cx="3273879" cy="702129"/>
          </a:xfrm>
          <a:prstGeom prst="rect">
            <a:avLst/>
          </a:prstGeom>
        </p:spPr>
      </p:pic>
    </p:spTree>
    <p:extLst>
      <p:ext uri="{BB962C8B-B14F-4D97-AF65-F5344CB8AC3E}">
        <p14:creationId xmlns:p14="http://schemas.microsoft.com/office/powerpoint/2010/main" val="37955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BB9DF35-24D1-EF2A-13F5-7DC13A8D2420}"/>
              </a:ext>
            </a:extLst>
          </p:cNvPr>
          <p:cNvPicPr>
            <a:picLocks noChangeAspect="1"/>
          </p:cNvPicPr>
          <p:nvPr/>
        </p:nvPicPr>
        <p:blipFill>
          <a:blip r:embed="rId3"/>
          <a:srcRect l="32172" t="20121" r="20101" b="34909"/>
          <a:stretch>
            <a:fillRect/>
          </a:stretch>
        </p:blipFill>
        <p:spPr>
          <a:xfrm>
            <a:off x="514046" y="1181818"/>
            <a:ext cx="7806994" cy="4597454"/>
          </a:xfrm>
          <a:prstGeom prst="rect">
            <a:avLst/>
          </a:prstGeom>
        </p:spPr>
      </p:pic>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Pay </a:t>
            </a:r>
            <a:r>
              <a:rPr lang="de-DE" dirty="0" err="1">
                <a:solidFill>
                  <a:srgbClr val="AD007C"/>
                </a:solidFill>
                <a:latin typeface="+mj-lt"/>
              </a:rPr>
              <a:t>your</a:t>
            </a:r>
            <a:r>
              <a:rPr lang="de-DE" dirty="0">
                <a:solidFill>
                  <a:srgbClr val="AD007C"/>
                </a:solidFill>
                <a:latin typeface="+mj-lt"/>
              </a:rPr>
              <a:t> </a:t>
            </a:r>
            <a:r>
              <a:rPr lang="de-DE" dirty="0" err="1">
                <a:solidFill>
                  <a:srgbClr val="AD007C"/>
                </a:solidFill>
                <a:latin typeface="+mj-lt"/>
              </a:rPr>
              <a:t>semester</a:t>
            </a:r>
            <a:r>
              <a:rPr lang="de-DE" dirty="0">
                <a:solidFill>
                  <a:srgbClr val="AD007C"/>
                </a:solidFill>
                <a:latin typeface="+mj-lt"/>
              </a:rPr>
              <a:t> </a:t>
            </a:r>
            <a:r>
              <a:rPr lang="de-DE" dirty="0" err="1">
                <a:solidFill>
                  <a:srgbClr val="AD007C"/>
                </a:solidFill>
                <a:latin typeface="+mj-lt"/>
              </a:rPr>
              <a:t>fees</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9" name="Textfeld 8">
            <a:extLst>
              <a:ext uri="{FF2B5EF4-FFF2-40B4-BE49-F238E27FC236}">
                <a16:creationId xmlns:a16="http://schemas.microsoft.com/office/drawing/2014/main" id="{1351C53C-6B69-41CA-8E01-C2B9DCA2B3E8}"/>
              </a:ext>
            </a:extLst>
          </p:cNvPr>
          <p:cNvSpPr txBox="1"/>
          <p:nvPr/>
        </p:nvSpPr>
        <p:spPr>
          <a:xfrm>
            <a:off x="603378" y="5920918"/>
            <a:ext cx="11145252" cy="646331"/>
          </a:xfrm>
          <a:prstGeom prst="rect">
            <a:avLst/>
          </a:prstGeom>
          <a:noFill/>
        </p:spPr>
        <p:txBody>
          <a:bodyPr wrap="square">
            <a:spAutoFit/>
          </a:bodyPr>
          <a:lstStyle/>
          <a:p>
            <a:r>
              <a:rPr lang="de-DE" dirty="0">
                <a:sym typeface="Wingdings" panose="05000000000000000000" pitchFamily="2" charset="2"/>
                <a:hlinkClick r:id="rId4"/>
              </a:rPr>
              <a:t></a:t>
            </a:r>
            <a:r>
              <a:rPr lang="de-DE" dirty="0">
                <a:sym typeface="Wingdings" panose="05000000000000000000" pitchFamily="2" charset="2"/>
              </a:rPr>
              <a:t> </a:t>
            </a:r>
            <a:r>
              <a:rPr lang="de-DE" dirty="0">
                <a:sym typeface="Wingdings" panose="05000000000000000000" pitchFamily="2" charset="2"/>
                <a:hlinkClick r:id="rId5"/>
              </a:rPr>
              <a:t>https://www.uni-augsburg.de/en/studium/organisation-beratung/organisation-und-formales/semesterbeitrage/</a:t>
            </a:r>
            <a:r>
              <a:rPr lang="de-DE" dirty="0">
                <a:sym typeface="Wingdings" panose="05000000000000000000" pitchFamily="2" charset="2"/>
              </a:rPr>
              <a:t> </a:t>
            </a:r>
            <a:endParaRPr lang="de-DE" dirty="0"/>
          </a:p>
          <a:p>
            <a:endParaRPr lang="de-DE" dirty="0"/>
          </a:p>
        </p:txBody>
      </p:sp>
      <p:pic>
        <p:nvPicPr>
          <p:cNvPr id="4" name="Grafik 3">
            <a:extLst>
              <a:ext uri="{FF2B5EF4-FFF2-40B4-BE49-F238E27FC236}">
                <a16:creationId xmlns:a16="http://schemas.microsoft.com/office/drawing/2014/main" id="{8C0D2F02-F3B1-4FA1-A343-B4D7BD089B62}"/>
              </a:ext>
            </a:extLst>
          </p:cNvPr>
          <p:cNvPicPr>
            <a:picLocks noChangeAspect="1"/>
          </p:cNvPicPr>
          <p:nvPr/>
        </p:nvPicPr>
        <p:blipFill>
          <a:blip r:embed="rId6"/>
          <a:stretch>
            <a:fillRect/>
          </a:stretch>
        </p:blipFill>
        <p:spPr>
          <a:xfrm>
            <a:off x="9227229" y="-546074"/>
            <a:ext cx="5359385" cy="4581563"/>
          </a:xfrm>
          <a:prstGeom prst="rect">
            <a:avLst/>
          </a:prstGeom>
        </p:spPr>
      </p:pic>
      <p:sp>
        <p:nvSpPr>
          <p:cNvPr id="2" name="Textfeld 1">
            <a:extLst>
              <a:ext uri="{FF2B5EF4-FFF2-40B4-BE49-F238E27FC236}">
                <a16:creationId xmlns:a16="http://schemas.microsoft.com/office/drawing/2014/main" id="{3773E2C7-7551-4EF6-A147-7433514B5610}"/>
              </a:ext>
            </a:extLst>
          </p:cNvPr>
          <p:cNvSpPr txBox="1"/>
          <p:nvPr/>
        </p:nvSpPr>
        <p:spPr>
          <a:xfrm>
            <a:off x="6943036" y="1946345"/>
            <a:ext cx="4963886" cy="646331"/>
          </a:xfrm>
          <a:prstGeom prst="rect">
            <a:avLst/>
          </a:prstGeom>
          <a:noFill/>
        </p:spPr>
        <p:txBody>
          <a:bodyPr wrap="square" rtlCol="0">
            <a:spAutoFit/>
          </a:bodyPr>
          <a:lstStyle/>
          <a:p>
            <a:r>
              <a:rPr lang="en-US" dirty="0">
                <a:solidFill>
                  <a:schemeClr val="tx2"/>
                </a:solidFill>
              </a:rPr>
              <a:t>You need to make the payment every semester (January/July): “</a:t>
            </a:r>
            <a:r>
              <a:rPr lang="en-US" dirty="0" err="1">
                <a:solidFill>
                  <a:schemeClr val="tx2"/>
                </a:solidFill>
              </a:rPr>
              <a:t>Rückmeldung</a:t>
            </a:r>
            <a:r>
              <a:rPr lang="en-US" dirty="0">
                <a:solidFill>
                  <a:schemeClr val="tx2"/>
                </a:solidFill>
              </a:rPr>
              <a:t>”</a:t>
            </a:r>
            <a:endParaRPr lang="de-DE" dirty="0">
              <a:solidFill>
                <a:schemeClr val="tx2"/>
              </a:solidFill>
            </a:endParaRPr>
          </a:p>
        </p:txBody>
      </p:sp>
    </p:spTree>
    <p:extLst>
      <p:ext uri="{BB962C8B-B14F-4D97-AF65-F5344CB8AC3E}">
        <p14:creationId xmlns:p14="http://schemas.microsoft.com/office/powerpoint/2010/main" val="254815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mj-lt"/>
              </a:rPr>
              <a:t>Sign</a:t>
            </a:r>
            <a:r>
              <a:rPr lang="de-DE" dirty="0">
                <a:solidFill>
                  <a:srgbClr val="AD007C"/>
                </a:solidFill>
                <a:latin typeface="+mj-lt"/>
              </a:rPr>
              <a:t> </a:t>
            </a:r>
            <a:r>
              <a:rPr lang="de-DE" dirty="0" err="1">
                <a:solidFill>
                  <a:srgbClr val="AD007C"/>
                </a:solidFill>
                <a:latin typeface="+mj-lt"/>
              </a:rPr>
              <a:t>up</a:t>
            </a:r>
            <a:r>
              <a:rPr lang="de-DE" dirty="0">
                <a:solidFill>
                  <a:srgbClr val="AD007C"/>
                </a:solidFill>
                <a:latin typeface="+mj-lt"/>
              </a:rPr>
              <a:t> </a:t>
            </a:r>
            <a:r>
              <a:rPr lang="de-DE" dirty="0" err="1">
                <a:solidFill>
                  <a:srgbClr val="AD007C"/>
                </a:solidFill>
                <a:latin typeface="+mj-lt"/>
              </a:rPr>
              <a:t>for</a:t>
            </a:r>
            <a:r>
              <a:rPr lang="de-DE" dirty="0">
                <a:solidFill>
                  <a:srgbClr val="AD007C"/>
                </a:solidFill>
                <a:latin typeface="+mj-lt"/>
              </a:rPr>
              <a:t> </a:t>
            </a:r>
            <a:r>
              <a:rPr lang="de-DE" dirty="0" err="1">
                <a:solidFill>
                  <a:srgbClr val="AD007C"/>
                </a:solidFill>
                <a:latin typeface="+mj-lt"/>
              </a:rPr>
              <a:t>the</a:t>
            </a:r>
            <a:r>
              <a:rPr lang="de-DE" dirty="0">
                <a:solidFill>
                  <a:srgbClr val="AD007C"/>
                </a:solidFill>
                <a:latin typeface="+mj-lt"/>
              </a:rPr>
              <a:t> Buddy </a:t>
            </a:r>
            <a:r>
              <a:rPr lang="de-DE" dirty="0" err="1">
                <a:solidFill>
                  <a:srgbClr val="AD007C"/>
                </a:solidFill>
                <a:latin typeface="+mj-lt"/>
              </a:rPr>
              <a:t>Program</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Textfeld 1">
            <a:extLst>
              <a:ext uri="{FF2B5EF4-FFF2-40B4-BE49-F238E27FC236}">
                <a16:creationId xmlns:a16="http://schemas.microsoft.com/office/drawing/2014/main" id="{36AE0C17-92CA-4B25-8DC8-2EEEAA483B4B}"/>
              </a:ext>
            </a:extLst>
          </p:cNvPr>
          <p:cNvSpPr txBox="1"/>
          <p:nvPr/>
        </p:nvSpPr>
        <p:spPr>
          <a:xfrm>
            <a:off x="637451" y="1181818"/>
            <a:ext cx="5458549" cy="3693319"/>
          </a:xfrm>
          <a:prstGeom prst="rect">
            <a:avLst/>
          </a:prstGeom>
          <a:noFill/>
        </p:spPr>
        <p:txBody>
          <a:bodyPr wrap="square" rtlCol="0">
            <a:spAutoFit/>
          </a:bodyPr>
          <a:lstStyle/>
          <a:p>
            <a:r>
              <a:rPr lang="en-US" dirty="0"/>
              <a:t>To help international students settle into life in Augsburg, the Buddy Program pairs them with local students, known as “buddies.” These buddies serve as points of contact who offer help and guidance while they themselves benefit from the intercultural exchange.</a:t>
            </a:r>
          </a:p>
          <a:p>
            <a:endParaRPr lang="de-DE" dirty="0"/>
          </a:p>
          <a:p>
            <a:pPr marL="285750" indent="-285750">
              <a:buFont typeface="Wingdings" panose="05000000000000000000" pitchFamily="2" charset="2"/>
              <a:buChar char="§"/>
            </a:pPr>
            <a:r>
              <a:rPr lang="en-US" dirty="0"/>
              <a:t>For new international students</a:t>
            </a:r>
          </a:p>
          <a:p>
            <a:pPr marL="285750" indent="-285750">
              <a:buFont typeface="Wingdings" panose="05000000000000000000" pitchFamily="2" charset="2"/>
              <a:buChar char="§"/>
            </a:pPr>
            <a:r>
              <a:rPr lang="en-US" dirty="0"/>
              <a:t>To make the start of your studies easier and to assist with organizational questions</a:t>
            </a:r>
          </a:p>
          <a:p>
            <a:pPr marL="285750" indent="-285750">
              <a:buFont typeface="Wingdings" panose="05000000000000000000" pitchFamily="2" charset="2"/>
              <a:buChar char="§"/>
            </a:pPr>
            <a:r>
              <a:rPr lang="en-US" dirty="0"/>
              <a:t>Augsburg students in higher semesters volunteer their time</a:t>
            </a:r>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en-US" dirty="0"/>
              <a:t>You can sign up </a:t>
            </a:r>
            <a:r>
              <a:rPr lang="en-US" dirty="0">
                <a:hlinkClick r:id="rId3"/>
              </a:rPr>
              <a:t>here</a:t>
            </a:r>
            <a:r>
              <a:rPr lang="en-US" dirty="0"/>
              <a:t>!</a:t>
            </a:r>
            <a:endParaRPr lang="de-DE" dirty="0"/>
          </a:p>
        </p:txBody>
      </p:sp>
      <p:pic>
        <p:nvPicPr>
          <p:cNvPr id="5" name="Grafik 4">
            <a:extLst>
              <a:ext uri="{FF2B5EF4-FFF2-40B4-BE49-F238E27FC236}">
                <a16:creationId xmlns:a16="http://schemas.microsoft.com/office/drawing/2014/main" id="{2C5AACE5-3979-F8C3-0E2D-CFD60F5A3EF3}"/>
              </a:ext>
            </a:extLst>
          </p:cNvPr>
          <p:cNvPicPr>
            <a:picLocks noChangeAspect="1"/>
          </p:cNvPicPr>
          <p:nvPr/>
        </p:nvPicPr>
        <p:blipFill>
          <a:blip r:embed="rId4"/>
          <a:srcRect l="12792" t="25524" r="11616" b="24661"/>
          <a:stretch/>
        </p:blipFill>
        <p:spPr>
          <a:xfrm>
            <a:off x="2808973" y="5499658"/>
            <a:ext cx="1802915" cy="1188118"/>
          </a:xfrm>
          <a:prstGeom prst="rect">
            <a:avLst/>
          </a:prstGeom>
        </p:spPr>
      </p:pic>
      <p:pic>
        <p:nvPicPr>
          <p:cNvPr id="6" name="Grafik 5">
            <a:extLst>
              <a:ext uri="{FF2B5EF4-FFF2-40B4-BE49-F238E27FC236}">
                <a16:creationId xmlns:a16="http://schemas.microsoft.com/office/drawing/2014/main" id="{C0E2A950-C1E8-A9DB-98C3-57029F5DAD7B}"/>
              </a:ext>
            </a:extLst>
          </p:cNvPr>
          <p:cNvPicPr>
            <a:picLocks noChangeAspect="1"/>
          </p:cNvPicPr>
          <p:nvPr/>
        </p:nvPicPr>
        <p:blipFill>
          <a:blip r:embed="rId5"/>
          <a:srcRect l="19275" t="12475" r="19645" b="15721"/>
          <a:stretch>
            <a:fillRect/>
          </a:stretch>
        </p:blipFill>
        <p:spPr>
          <a:xfrm>
            <a:off x="6096000" y="1457002"/>
            <a:ext cx="6015644" cy="4419960"/>
          </a:xfrm>
          <a:prstGeom prst="rect">
            <a:avLst/>
          </a:prstGeom>
        </p:spPr>
      </p:pic>
    </p:spTree>
    <p:extLst>
      <p:ext uri="{BB962C8B-B14F-4D97-AF65-F5344CB8AC3E}">
        <p14:creationId xmlns:p14="http://schemas.microsoft.com/office/powerpoint/2010/main" val="3613745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AGENDAWIZARD" val="&lt;ee4p&gt;&lt;layouts&gt;&lt;layout name=&quot;Box 1&quot; id=&quot;1_1&quot;&gt;&lt;standard&gt;&lt;textframe horizontalAnchor=&quot;1&quot; marginBottom=&quot;6&quot; marginLeft=&quot;0&quot; marginRight=&quot;0&quot; marginTop=&quot;6&quot; orientation=&quot;1&quot; verticalAnchor=&quot;1&quot; /&gt;&lt;font name=&quot;Arial&quot; bold=&quot;0&quot; italic=&quot;0&quot; color=&quot;13&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10;      &lt;subtitle&gt;&#10;        &lt;position left=&quot;31.25&quot; top=&quot;92.00031&quot; width=&quot;657.75&quot; height=&quot;19.25&quot;/&gt;&#10;        &lt;font size=&quot;16&quot;/&gt;&#10;        &lt;textframe marginBottom=&quot;0&quot; marginTop=&quot;0&quot;/&gt;&#10;        &lt;paragraphformat alignment=&quot;1&quot;/&gt;&#10;      &lt;/subtitle&gt;&#10;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lowedLevels=&quot;4&quot; itemNoFormats=&quot;{1}¦{1}.{2}¦{3:alphaLC}¦{3:alphaLC}.{4:alphaLC}&quot; /&gt;&lt;!-- Agenda item formats --&gt;&lt;cases&gt;&lt;case level=&quot;1&quot; selected=&quot;0&quot; break=&quot;0&quot; topMinSpacing=&quot;5&quot; topMaxSpacing=&quot;5&quot; bottomMinSpacing=&quot;0&quot; bottomMaxSpacing=&quot;0&quot;&gt;&lt;element field=&quot;itemno&quot; type=&quot;autoshape&quot; autoShapeType=&quot;1&quot; indent=&quot;(level-1)*(itemSingleHeight+topicLeftSpacing)&quot; indent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 indent=&quot;(level-1)*(itemSingleHeight+topicLeftSpacing)&quot; indentType=&quot;2&quot;&gt;&lt;paragraphformat alignment=&quot;1&quot; /&gt;&lt;textframe marginLeft=&quot;6&quot; /&gt;&lt;font bold=&quot;1&quot; /&gt;&lt;/element&gt;&lt;element field=&quot;responsible&quot; type=&quot;autoshape&quot; autoShapeType=&quot;1&quot; indent=&quot;(level-1)*(itemSingleHeight+topicLeftSpacing)&quot; indentType=&quot;1&quot;&gt;&lt;paragraphformat alignment=&quot;1&quot; /&gt;&lt;/element&gt;&lt;element field=&quot;freecolumn&quot; type=&quot;autoshape&quot; autoShapeType=&quot;1&quot; indent=&quot;(level-1)*(itemSingleHeight+topicLeftSpacing)&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level*(itemSingleHeight+topicLeftSpacing)&quot; top=&quot;0&quot; width=&quot;agendaWidth-topicLeftSpacing-itemNoWidth-(level-1)*(itemSingleHeight+topicLeftSpacing)&quot; height=&quot;itemHeight&quot; /&gt;&lt;fill foreColor=&quot;#D9D9D9&quot; visible=&quot;1&quot; /&gt;&lt;/element&gt;&lt;element field=&quot;itemno&quot; type=&quot;autoshape&quot; autoShapeType=&quot;1&quot; indent=&quot;(level-1)*(itemSingleHeight+topicLeftSpacing)&quot; indent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 indent=&quot;(level-1)*(itemSingleHeight+topicLeftSpacing)&quot; indentType=&quot;2&quot;&gt;&lt;paragraphformat alignment=&quot;1&quot; /&gt;&lt;font bold=&quot;1&quot; /&gt;&lt;textframe marginLeft=&quot;6&quot; /&gt;&lt;/element&gt;&lt;element field=&quot;responsible&quot; type=&quot;autoshape&quot; autoShapeType=&quot;1&quot; indent=&quot;(level-1)*(itemSingleHeight+topicLeftSpacing)&quot; indentType=&quot;1&quot;&gt;&lt;paragraphformat alignment=&quot;1&quot; /&gt;&lt;/element&gt;&lt;element field=&quot;freecolumn&quot; type=&quot;autoshape&quot; autoShapeType=&quot;1&quot; indent=&quot;(level-1)*(itemSingleHeight+topicLeftSpacing)&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0&quot; break=&quot;1&quot; topMinSpacing=&quot;5&quot; topMaxSpacing=&quot;5&quot; bottomMinSpacing=&quot;0&quot; bottomMaxSpacing=&quot;0&quot;&gt;&lt;element field=&quot;topic&quot; type=&quot;autoshape&quot; autoShapeType=&quot;1&quot; indent=&quot;(level-1)*(itemSingleHeight+topicLeftSpacing)&quot; indentType=&quot;2&quot;&gt;&lt;paragraphformat alignment=&quot;1&quot; /&gt;&lt;textframe marginLeft=&quot;6&quot; /&gt;&lt;font bold=&quot;1&quot; italic=&quot;1&quot; /&gt;&lt;/element&gt;&lt;element field=&quot;responsible&quot; type=&quot;autoshape&quot; autoShapeType=&quot;1&quot; indent=&quot;(level-1)*(itemSingleHeight+topicLeftSpacing)&quot; indentType=&quot;1&quot;&gt;&lt;paragraphformat alignment=&quot;1&quot; /&gt;&lt;font italic=&quot;1&quot; /&gt;&lt;/element&gt;&lt;element field=&quot;freecolumn&quot; type=&quot;autoshape&quot; autoShapeType=&quot;1&quot; indent=&quot;(level-1)*(itemSingleHeight+topicLeftSpacing)&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level*(itemSingleHeight+topicLeftSpacing)&quot; top=&quot;0&quot; width=&quot;agendaWidth-topicLeftSpacing-itemNoWidth-(level-1)*(itemSingleHeight+topicLeftSpacing)&quot; height=&quot;itemHeight&quot; /&gt;&lt;fill foreColor=&quot;#D9D9D9&quot; visible=&quot;1&quot; /&gt;&lt;/element&gt;&lt;element field=&quot;topic&quot; type=&quot;autoshape&quot; autoShapeType=&quot;1&quot; indent=&quot;(level-1)*(itemSingleHeight+topicLeftSpacing)&quot; indentType=&quot;2&quot;&gt;&lt;paragraphformat alignment=&quot;1&quot; /&gt;&lt;font bold=&quot;1&quot; italic=&quot;1&quot; /&gt;&lt;textframe marginLeft=&quot;6&quot; /&gt;&lt;/element&gt;&lt;element field=&quot;responsible&quot; type=&quot;autoshape&quot; autoShapeType=&quot;1&quot; indent=&quot;(level-1)*(itemSingleHeight+topicLeftSpacing)&quot; indentType=&quot;1&quot;&gt;&lt;paragraphformat alignment=&quot;1&quot; /&gt;&lt;font italic=&quot;1&quot; /&gt;&lt;/element&gt;&lt;element field=&quot;freecolumn&quot; type=&quot;autoshape&quot; autoShapeType=&quot;1&quot; indent=&quot;(level-1)*(itemSingleHeight+topicLeftSpacing)&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layoutId=&quot;1_1&quot; createSections=&quot;0&quot;&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 /&gt;&lt;/agenda&gt;&lt;agenda name=&quot;Guidelines&quot; title=&quot;Guidelines&quot; subtitle=&quot;&quot; sizingModeId=&quot;2&quot; fontSize=&quot;16&quot; fontSizeAuto=&quot;1&quot; startTime=&quot;540&quot; timeFormatId=&quot;1&quot; startItemNo=&quot;1&quot; createSingleAgendaSlide=&quot;1&quot; createSeparatingSlides=&quot;1&quot; createBackupSlide=&quot;1&quot; layoutId=&quot;1_1&quot; createSections=&quot;0&quot;&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 /&gt;&lt;/agenda&gt;&lt;/contents&gt;&lt;/ee4p&gt;"/>
</p:tagLst>
</file>

<file path=ppt/tags/tag10.xml><?xml version="1.0" encoding="utf-8"?>
<p:tagLst xmlns:a="http://schemas.openxmlformats.org/drawingml/2006/main" xmlns:r="http://schemas.openxmlformats.org/officeDocument/2006/relationships" xmlns:p="http://schemas.openxmlformats.org/presentationml/2006/main">
  <p:tag name="SHAPE_LOCKS" val="3"/>
</p:tagLst>
</file>

<file path=ppt/tags/tag11.xml><?xml version="1.0" encoding="utf-8"?>
<p:tagLst xmlns:a="http://schemas.openxmlformats.org/drawingml/2006/main" xmlns:r="http://schemas.openxmlformats.org/officeDocument/2006/relationships" xmlns:p="http://schemas.openxmlformats.org/presentationml/2006/main">
  <p:tag name="SHAPE_LOCKS" val="3"/>
</p:tagLst>
</file>

<file path=ppt/tags/tag12.xml><?xml version="1.0" encoding="utf-8"?>
<p:tagLst xmlns:a="http://schemas.openxmlformats.org/drawingml/2006/main" xmlns:r="http://schemas.openxmlformats.org/officeDocument/2006/relationships" xmlns:p="http://schemas.openxmlformats.org/presentationml/2006/main">
  <p:tag name="SHAPE_LOCKS" val="3"/>
</p:tagLst>
</file>

<file path=ppt/tags/tag13.xml><?xml version="1.0" encoding="utf-8"?>
<p:tagLst xmlns:a="http://schemas.openxmlformats.org/drawingml/2006/main" xmlns:r="http://schemas.openxmlformats.org/officeDocument/2006/relationships" xmlns:p="http://schemas.openxmlformats.org/presentationml/2006/main">
  <p:tag name="SHAPE_LOCKS" val="3"/>
</p:tagLst>
</file>

<file path=ppt/tags/tag14.xml><?xml version="1.0" encoding="utf-8"?>
<p:tagLst xmlns:a="http://schemas.openxmlformats.org/drawingml/2006/main" xmlns:r="http://schemas.openxmlformats.org/officeDocument/2006/relationships" xmlns:p="http://schemas.openxmlformats.org/presentationml/2006/main">
  <p:tag name="SHAPE_LOCKS" val="3"/>
</p:tagLst>
</file>

<file path=ppt/tags/tag15.xml><?xml version="1.0" encoding="utf-8"?>
<p:tagLst xmlns:a="http://schemas.openxmlformats.org/drawingml/2006/main" xmlns:r="http://schemas.openxmlformats.org/officeDocument/2006/relationships" xmlns:p="http://schemas.openxmlformats.org/presentationml/2006/main">
  <p:tag name="SHAPE_LOCKS" val="3"/>
</p:tagLst>
</file>

<file path=ppt/tags/tag2.xml><?xml version="1.0" encoding="utf-8"?>
<p:tagLst xmlns:a="http://schemas.openxmlformats.org/drawingml/2006/main" xmlns:r="http://schemas.openxmlformats.org/officeDocument/2006/relationships" xmlns:p="http://schemas.openxmlformats.org/presentationml/2006/main">
  <p:tag name="SHAPE_LOCKS" val="7"/>
</p:tagLst>
</file>

<file path=ppt/tags/tag3.xml><?xml version="1.0" encoding="utf-8"?>
<p:tagLst xmlns:a="http://schemas.openxmlformats.org/drawingml/2006/main" xmlns:r="http://schemas.openxmlformats.org/officeDocument/2006/relationships" xmlns:p="http://schemas.openxmlformats.org/presentationml/2006/main">
  <p:tag name="SHAPE_LOCKS" val="7"/>
</p:tagLst>
</file>

<file path=ppt/tags/tag4.xml><?xml version="1.0" encoding="utf-8"?>
<p:tagLst xmlns:a="http://schemas.openxmlformats.org/drawingml/2006/main" xmlns:r="http://schemas.openxmlformats.org/officeDocument/2006/relationships" xmlns:p="http://schemas.openxmlformats.org/presentationml/2006/main">
  <p:tag name="SHAPE_LOCKS" val="7"/>
</p:tagLst>
</file>

<file path=ppt/tags/tag5.xml><?xml version="1.0" encoding="utf-8"?>
<p:tagLst xmlns:a="http://schemas.openxmlformats.org/drawingml/2006/main" xmlns:r="http://schemas.openxmlformats.org/officeDocument/2006/relationships" xmlns:p="http://schemas.openxmlformats.org/presentationml/2006/main">
  <p:tag name="SHAPE_LOCKS" val="7"/>
</p:tagLst>
</file>

<file path=ppt/tags/tag6.xml><?xml version="1.0" encoding="utf-8"?>
<p:tagLst xmlns:a="http://schemas.openxmlformats.org/drawingml/2006/main" xmlns:r="http://schemas.openxmlformats.org/officeDocument/2006/relationships" xmlns:p="http://schemas.openxmlformats.org/presentationml/2006/main">
  <p:tag name="SHAPE_LOCKS" val="7"/>
</p:tagLst>
</file>

<file path=ppt/tags/tag7.xml><?xml version="1.0" encoding="utf-8"?>
<p:tagLst xmlns:a="http://schemas.openxmlformats.org/drawingml/2006/main" xmlns:r="http://schemas.openxmlformats.org/officeDocument/2006/relationships" xmlns:p="http://schemas.openxmlformats.org/presentationml/2006/main">
  <p:tag name="SHAPE_LOCKS" val="3"/>
</p:tagLst>
</file>

<file path=ppt/tags/tag8.xml><?xml version="1.0" encoding="utf-8"?>
<p:tagLst xmlns:a="http://schemas.openxmlformats.org/drawingml/2006/main" xmlns:r="http://schemas.openxmlformats.org/officeDocument/2006/relationships" xmlns:p="http://schemas.openxmlformats.org/presentationml/2006/main">
  <p:tag name="SHAPE_LOCKS" val="3"/>
</p:tagLst>
</file>

<file path=ppt/tags/tag9.xml><?xml version="1.0" encoding="utf-8"?>
<p:tagLst xmlns:a="http://schemas.openxmlformats.org/drawingml/2006/main" xmlns:r="http://schemas.openxmlformats.org/officeDocument/2006/relationships" xmlns:p="http://schemas.openxmlformats.org/presentationml/2006/main">
  <p:tag name="SHAPE_LOCKS" val="3"/>
</p:tagLst>
</file>

<file path=ppt/theme/theme1.xml><?xml version="1.0" encoding="utf-8"?>
<a:theme xmlns:a="http://schemas.openxmlformats.org/drawingml/2006/main" name="Office">
  <a:themeElements>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Katholisch-Theologische Fakultät">
        <a:dk1>
          <a:sysClr val="windowText" lastClr="000000"/>
        </a:dk1>
        <a:lt1>
          <a:sysClr val="window" lastClr="FFFFFF"/>
        </a:lt1>
        <a:dk2>
          <a:srgbClr val="F6A800"/>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sophisch-Sozialwissenschaftliche Fakultät">
        <a:dk1>
          <a:sysClr val="windowText" lastClr="000000"/>
        </a:dk1>
        <a:lt1>
          <a:sysClr val="window" lastClr="FFFFFF"/>
        </a:lt1>
        <a:dk2>
          <a:srgbClr val="EB690B"/>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logisch-Historische Fakultät">
        <a:dk1>
          <a:sysClr val="windowText" lastClr="000000"/>
        </a:dk1>
        <a:lt1>
          <a:sysClr val="window" lastClr="FFFFFF"/>
        </a:lt1>
        <a:dk2>
          <a:srgbClr val="D4002D"/>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Wirtschaftswissenschaftliche Fakultät">
        <a:dk1>
          <a:sysClr val="windowText" lastClr="000000"/>
        </a:dk1>
        <a:lt1>
          <a:sysClr val="window" lastClr="FFFFFF"/>
        </a:lt1>
        <a:dk2>
          <a:srgbClr val="00AECF"/>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Juristische Fakultät">
        <a:dk1>
          <a:sysClr val="windowText" lastClr="000000"/>
        </a:dk1>
        <a:lt1>
          <a:sysClr val="window" lastClr="FFFFFF"/>
        </a:lt1>
        <a:dk2>
          <a:srgbClr val="0087C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edizinische Fakultät">
        <a:dk1>
          <a:sysClr val="windowText" lastClr="000000"/>
        </a:dk1>
        <a:lt1>
          <a:sysClr val="window" lastClr="FFFFFF"/>
        </a:lt1>
        <a:dk2>
          <a:srgbClr val="15558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Fakultät für Angewandte Informatik">
        <a:dk1>
          <a:sysClr val="windowText" lastClr="000000"/>
        </a:dk1>
        <a:lt1>
          <a:sysClr val="window" lastClr="FFFFFF"/>
        </a:lt1>
        <a:dk2>
          <a:srgbClr val="489324"/>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athematisch-Naturwissenschaftliche Fakultät">
        <a:dk1>
          <a:sysClr val="windowText" lastClr="000000"/>
        </a:dk1>
        <a:lt1>
          <a:sysClr val="window" lastClr="FFFFFF"/>
        </a:lt1>
        <a:dk2>
          <a:srgbClr val="00656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Universitätsleitung, gesamtuniversitär">
        <a:dk1>
          <a:sysClr val="windowText" lastClr="000000"/>
        </a:dk1>
        <a:lt1>
          <a:sysClr val="window" lastClr="FFFFFF"/>
        </a:lt1>
        <a:dk2>
          <a:srgbClr val="B3B3B3"/>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Lst>
  <a:custClrLst>
    <a:custClr name="Einrichtungen, Kommunikation">
      <a:srgbClr val="AD007C"/>
    </a:custClr>
    <a:custClr name="Katholisch-Theologische Fakultät">
      <a:srgbClr val="F6A800"/>
    </a:custClr>
    <a:custClr name="Philosophisch-Sozialwissenschaftliche Fakultät">
      <a:srgbClr val="EB690B"/>
    </a:custClr>
    <a:custClr name="Philologisch-Historische Fakultät">
      <a:srgbClr val="D4002D"/>
    </a:custClr>
    <a:custClr name="Wirtschaftswissenschaftliche Fakultät">
      <a:srgbClr val="00AECF"/>
    </a:custClr>
    <a:custClr name="Juristische Fakultät">
      <a:srgbClr val="0087C1"/>
    </a:custClr>
    <a:custClr name="Medizinische Fakultät">
      <a:srgbClr val="155581"/>
    </a:custClr>
    <a:custClr name="Fakultät für Angewandte Informatik">
      <a:srgbClr val="489324"/>
    </a:custClr>
    <a:custClr name="Mathematisch-Naturwissenschaftliche Fakultät">
      <a:srgbClr val="006561"/>
    </a:custClr>
    <a:custClr name="Universitätsleitung, gesamtuniversitär">
      <a:srgbClr val="B3B3B3"/>
    </a:custClr>
  </a:custClrLst>
  <a:extLst>
    <a:ext uri="{05A4C25C-085E-4340-85A3-A5531E510DB2}">
      <thm15:themeFamily xmlns:thm15="http://schemas.microsoft.com/office/thememl/2012/main" name="Präsentationsmaster Vorlage WiWi" id="{7E59AA7B-5322-AB46-B792-6D0585BF3429}" vid="{BA5AD586-BAC6-6047-82C3-E239C9A49CE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prasentationsmaster_vorlage_serviceeinrichtungen_kommunikation</Template>
  <TotalTime>0</TotalTime>
  <Words>5215</Words>
  <Application>Microsoft Office PowerPoint</Application>
  <PresentationFormat>Breitbild</PresentationFormat>
  <Paragraphs>851</Paragraphs>
  <Slides>48</Slides>
  <Notes>29</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48</vt:i4>
      </vt:variant>
    </vt:vector>
  </HeadingPairs>
  <TitlesOfParts>
    <vt:vector size="56" baseType="lpstr">
      <vt:lpstr>Arial</vt:lpstr>
      <vt:lpstr>Arial MT</vt:lpstr>
      <vt:lpstr>Calibri</vt:lpstr>
      <vt:lpstr>Canva Sans</vt:lpstr>
      <vt:lpstr>Canva Sans Bold</vt:lpstr>
      <vt:lpstr>Symbol</vt:lpstr>
      <vt:lpstr>Wingdings</vt:lpstr>
      <vt:lpstr>Office</vt:lpstr>
      <vt:lpstr>First Steps</vt:lpstr>
      <vt:lpstr>PowerPoint-Präsentation</vt:lpstr>
      <vt:lpstr>Your contacts at the International Office at the University of Augsburg</vt:lpstr>
      <vt:lpstr>First steps</vt:lpstr>
      <vt:lpstr>Research important days  https://www.uni-augsburg.de/en/studium/organisation-beratung/fristen-und-termine/    </vt:lpstr>
      <vt:lpstr>Ein Zimmer (in Augsburg) finden</vt:lpstr>
      <vt:lpstr>Find a room (in Augsburg)</vt:lpstr>
      <vt:lpstr>Pay your semester fees</vt:lpstr>
      <vt:lpstr>Sign up for the Buddy Program</vt:lpstr>
      <vt:lpstr>Subscribe to the AAA mailing list</vt:lpstr>
      <vt:lpstr>Redirect your student email</vt:lpstr>
      <vt:lpstr>Research introductory events</vt:lpstr>
      <vt:lpstr>Central orientation session for all first-year students</vt:lpstr>
      <vt:lpstr>Sign up for the city tour</vt:lpstr>
      <vt:lpstr>Find your way around the public transportation system</vt:lpstr>
      <vt:lpstr>Deutschlandticket – Student discount</vt:lpstr>
      <vt:lpstr>Buy the Deutschlandticket</vt:lpstr>
      <vt:lpstr>Buy the Deutschlandticket</vt:lpstr>
      <vt:lpstr>Buy the Deutschlandticket</vt:lpstr>
      <vt:lpstr>First steps</vt:lpstr>
      <vt:lpstr>Buy a SIM card</vt:lpstr>
      <vt:lpstr>Open a bank account</vt:lpstr>
      <vt:lpstr>Open a bank account</vt:lpstr>
      <vt:lpstr>Payment Methods in Germany</vt:lpstr>
      <vt:lpstr>Get health insurance </vt:lpstr>
      <vt:lpstr>Get health insurance </vt:lpstr>
      <vt:lpstr>Get health insurance </vt:lpstr>
      <vt:lpstr>Register at the university</vt:lpstr>
      <vt:lpstr>First steps</vt:lpstr>
      <vt:lpstr>Get your CampusCard</vt:lpstr>
      <vt:lpstr>Get your RZ-ID</vt:lpstr>
      <vt:lpstr>Set up eduroam</vt:lpstr>
      <vt:lpstr>Generate your Certificate of Enrollment</vt:lpstr>
      <vt:lpstr>Digital Services at the University</vt:lpstr>
      <vt:lpstr>Two-factor authentication for web services at the University of Augsburg </vt:lpstr>
      <vt:lpstr>Install Microsoft 365</vt:lpstr>
      <vt:lpstr>First steps</vt:lpstr>
      <vt:lpstr>Non-EU citizens:  Register with the city and apply for a residence permit</vt:lpstr>
      <vt:lpstr>EU citizens:  Register with the city</vt:lpstr>
      <vt:lpstr>Sign up for a language tandem</vt:lpstr>
      <vt:lpstr>Register for the Certificate in Intercultural Key Qualifications (ZIS)</vt:lpstr>
      <vt:lpstr>Career Service</vt:lpstr>
      <vt:lpstr>Campus-App</vt:lpstr>
      <vt:lpstr>Take German courses</vt:lpstr>
      <vt:lpstr>Take German courses</vt:lpstr>
      <vt:lpstr>Sports center</vt:lpstr>
      <vt:lpstr>Student discounts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ein- oder mehrzeilig</dc:title>
  <dc:creator>Birgit Reß</dc:creator>
  <cp:lastModifiedBy>Olivia Mannes</cp:lastModifiedBy>
  <cp:revision>300</cp:revision>
  <cp:lastPrinted>2021-09-30T13:19:22Z</cp:lastPrinted>
  <dcterms:created xsi:type="dcterms:W3CDTF">2021-08-24T14:00:05Z</dcterms:created>
  <dcterms:modified xsi:type="dcterms:W3CDTF">2026-03-24T11:29:55Z</dcterms:modified>
</cp:coreProperties>
</file>