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nva Sans" panose="020B0604020202020204" charset="0"/>
      <p:regular r:id="rId13"/>
    </p:embeddedFont>
    <p:embeddedFont>
      <p:font typeface="Canva Sans Bold" panose="020B0604020202020204" charset="0"/>
      <p:regular r:id="rId14"/>
    </p:embeddedFont>
    <p:embeddedFont>
      <p:font typeface="Canva Sans Italic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1" d="100"/>
          <a:sy n="81"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i-augsburg.de/en/portal/internationals/abschluss/study-preparation-course/"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uni-augsburg.de/en/portal/internationals/abschluss/study-preparation-course/"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uni-augsburg.de/en/studium/studentisches-leben/gruppen/" TargetMode="Externa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837906"/>
            <a:ext cx="15899586" cy="7910830"/>
          </a:xfrm>
          <a:prstGeom prst="rect">
            <a:avLst/>
          </a:prstGeom>
        </p:spPr>
        <p:txBody>
          <a:bodyPr lIns="0" tIns="0" rIns="0" bIns="0" rtlCol="0" anchor="t">
            <a:spAutoFit/>
          </a:bodyPr>
          <a:lstStyle/>
          <a:p>
            <a:pPr algn="l">
              <a:lnSpc>
                <a:spcPts val="3919"/>
              </a:lnSpc>
            </a:pPr>
            <a:r>
              <a:rPr lang="en-US" sz="2799" b="1">
                <a:solidFill>
                  <a:srgbClr val="A3017C"/>
                </a:solidFill>
                <a:latin typeface="Canva Sans Bold"/>
                <a:ea typeface="Canva Sans Bold"/>
                <a:cs typeface="Canva Sans Bold"/>
                <a:sym typeface="Canva Sans Bold"/>
              </a:rPr>
              <a:t>Requesting a “reference” regarding professional quality or personal suitability, e.g., for applying for a scholarship or internship:</a:t>
            </a:r>
          </a:p>
          <a:p>
            <a:pPr algn="l">
              <a:lnSpc>
                <a:spcPts val="3919"/>
              </a:lnSpc>
            </a:pPr>
            <a:endParaRPr lang="en-US" sz="2799" b="1">
              <a:solidFill>
                <a:srgbClr val="A3017C"/>
              </a:solidFill>
              <a:latin typeface="Canva Sans Bold"/>
              <a:ea typeface="Canva Sans Bold"/>
              <a:cs typeface="Canva Sans Bold"/>
              <a:sym typeface="Canva Sans Bold"/>
            </a:endParaRP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Contact a lecturer who knows you well, e.g., through presentations, term papers, exams, or student assistant work.</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Contact them at least four weeks before the deadline.</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Compile your previous academic achievements with details of:</a:t>
            </a:r>
          </a:p>
          <a:p>
            <a:pPr marL="1209039" lvl="2" indent="-403013" algn="l">
              <a:lnSpc>
                <a:spcPts val="3919"/>
              </a:lnSpc>
              <a:buFont typeface="Arial"/>
              <a:buChar char="⚬"/>
            </a:pPr>
            <a:r>
              <a:rPr lang="en-US" sz="2799">
                <a:solidFill>
                  <a:srgbClr val="000000"/>
                </a:solidFill>
                <a:latin typeface="Canva Sans"/>
                <a:ea typeface="Canva Sans"/>
                <a:cs typeface="Canva Sans"/>
                <a:sym typeface="Canva Sans"/>
              </a:rPr>
              <a:t>Course titles</a:t>
            </a:r>
          </a:p>
          <a:p>
            <a:pPr marL="1209039" lvl="2" indent="-403013" algn="l">
              <a:lnSpc>
                <a:spcPts val="3919"/>
              </a:lnSpc>
              <a:buFont typeface="Arial"/>
              <a:buChar char="⚬"/>
            </a:pPr>
            <a:r>
              <a:rPr lang="en-US" sz="2799">
                <a:solidFill>
                  <a:srgbClr val="000000"/>
                </a:solidFill>
                <a:latin typeface="Canva Sans"/>
                <a:ea typeface="Canva Sans"/>
                <a:cs typeface="Canva Sans"/>
                <a:sym typeface="Canva Sans"/>
              </a:rPr>
              <a:t>Grade overview (STUDIS)</a:t>
            </a:r>
          </a:p>
          <a:p>
            <a:pPr marL="1209039" lvl="2" indent="-403013" algn="l">
              <a:lnSpc>
                <a:spcPts val="3919"/>
              </a:lnSpc>
              <a:buFont typeface="Arial"/>
              <a:buChar char="⚬"/>
            </a:pPr>
            <a:r>
              <a:rPr lang="en-US" sz="2799">
                <a:solidFill>
                  <a:srgbClr val="000000"/>
                </a:solidFill>
                <a:latin typeface="Canva Sans"/>
                <a:ea typeface="Canva Sans"/>
                <a:cs typeface="Canva Sans"/>
                <a:sym typeface="Canva Sans"/>
              </a:rPr>
              <a:t>Type of achievement and, if applicable, titles of term papers / presentations given</a:t>
            </a:r>
          </a:p>
          <a:p>
            <a:pPr marL="1209039" lvl="2" indent="-403013" algn="l">
              <a:lnSpc>
                <a:spcPts val="3919"/>
              </a:lnSpc>
              <a:buFont typeface="Arial"/>
              <a:buChar char="⚬"/>
            </a:pPr>
            <a:r>
              <a:rPr lang="en-US" sz="2799">
                <a:solidFill>
                  <a:srgbClr val="000000"/>
                </a:solidFill>
                <a:latin typeface="Canva Sans"/>
                <a:ea typeface="Canva Sans"/>
                <a:cs typeface="Canva Sans"/>
                <a:sym typeface="Canva Sans"/>
              </a:rPr>
              <a:t>Curriculum vitae</a:t>
            </a:r>
          </a:p>
          <a:p>
            <a:pPr marL="1209039" lvl="2" indent="-403013" algn="l">
              <a:lnSpc>
                <a:spcPts val="3919"/>
              </a:lnSpc>
              <a:buFont typeface="Arial"/>
              <a:buChar char="⚬"/>
            </a:pPr>
            <a:r>
              <a:rPr lang="en-US" sz="2799">
                <a:solidFill>
                  <a:srgbClr val="000000"/>
                </a:solidFill>
                <a:latin typeface="Canva Sans"/>
                <a:ea typeface="Canva Sans"/>
                <a:cs typeface="Canva Sans"/>
                <a:sym typeface="Canva Sans"/>
              </a:rPr>
              <a:t>Letter of motivation</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Are there already forms for your request? (e.g., reference letters or guidelines for writing a reference letter?)</a:t>
            </a: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Explain why you need the reference letter (background information on the scholarship/internship).</a:t>
            </a:r>
          </a:p>
        </p:txBody>
      </p:sp>
      <p:sp>
        <p:nvSpPr>
          <p:cNvPr id="4" name="TextBox 4"/>
          <p:cNvSpPr txBox="1"/>
          <p:nvPr/>
        </p:nvSpPr>
        <p:spPr>
          <a:xfrm>
            <a:off x="248049" y="588328"/>
            <a:ext cx="11448166"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Consultation hours with lecturers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4568779"/>
            <a:ext cx="16230600" cy="3348865"/>
          </a:xfrm>
          <a:prstGeom prst="rect">
            <a:avLst/>
          </a:prstGeom>
        </p:spPr>
        <p:txBody>
          <a:bodyPr lIns="0" tIns="0" rIns="0" bIns="0" rtlCol="0" anchor="t">
            <a:spAutoFit/>
          </a:bodyPr>
          <a:lstStyle/>
          <a:p>
            <a:pPr algn="just">
              <a:lnSpc>
                <a:spcPts val="3920"/>
              </a:lnSpc>
              <a:spcBef>
                <a:spcPct val="0"/>
              </a:spcBef>
            </a:pPr>
            <a:endParaRPr dirty="0"/>
          </a:p>
          <a:p>
            <a:pPr algn="just">
              <a:lnSpc>
                <a:spcPts val="4549"/>
              </a:lnSpc>
              <a:spcBef>
                <a:spcPct val="0"/>
              </a:spcBef>
            </a:pPr>
            <a:r>
              <a:rPr lang="en-US" sz="3249" b="1" dirty="0">
                <a:solidFill>
                  <a:srgbClr val="A3017C"/>
                </a:solidFill>
                <a:latin typeface="Canva Sans Bold"/>
                <a:ea typeface="Canva Sans Bold"/>
                <a:cs typeface="Canva Sans Bold"/>
                <a:sym typeface="Canva Sans Bold"/>
              </a:rPr>
              <a:t>This presentation is the fourth </a:t>
            </a:r>
            <a:r>
              <a:rPr lang="en-US" sz="3249" b="1">
                <a:solidFill>
                  <a:srgbClr val="A3017C"/>
                </a:solidFill>
                <a:latin typeface="Canva Sans Bold"/>
                <a:ea typeface="Canva Sans Bold"/>
                <a:cs typeface="Canva Sans Bold"/>
                <a:sym typeface="Canva Sans Bold"/>
              </a:rPr>
              <a:t>of seven.</a:t>
            </a:r>
            <a:r>
              <a:rPr lang="en-US" sz="3249" b="1">
                <a:solidFill>
                  <a:srgbClr val="000000"/>
                </a:solidFill>
                <a:latin typeface="Canva Sans Bold"/>
                <a:ea typeface="Canva Sans Bold"/>
                <a:cs typeface="Canva Sans Bold"/>
                <a:sym typeface="Canva Sans Bold"/>
              </a:rPr>
              <a:t> </a:t>
            </a:r>
            <a:r>
              <a:rPr lang="en-US" sz="3249" dirty="0">
                <a:solidFill>
                  <a:srgbClr val="000000"/>
                </a:solidFill>
                <a:latin typeface="Canva Sans"/>
                <a:ea typeface="Canva Sans"/>
                <a:cs typeface="Canva Sans"/>
                <a:sym typeface="Canva Sans"/>
              </a:rPr>
              <a:t>We recommend that you carefully review all presentations so that you are well prepared to start your studies and can clarify a</a:t>
            </a:r>
            <a:r>
              <a:rPr lang="en-US" sz="3249" u="none" dirty="0">
                <a:solidFill>
                  <a:srgbClr val="000000"/>
                </a:solidFill>
                <a:latin typeface="Canva Sans"/>
                <a:ea typeface="Canva Sans"/>
                <a:cs typeface="Canva Sans"/>
                <a:sym typeface="Canva Sans"/>
              </a:rPr>
              <a:t>n</a:t>
            </a:r>
            <a:r>
              <a:rPr lang="en-US" sz="3249" dirty="0">
                <a:solidFill>
                  <a:srgbClr val="000000"/>
                </a:solidFill>
                <a:latin typeface="Canva Sans"/>
                <a:ea typeface="Canva Sans"/>
                <a:cs typeface="Canva Sans"/>
                <a:sym typeface="Canva Sans"/>
              </a:rPr>
              <a:t>y </a:t>
            </a:r>
            <a:r>
              <a:rPr lang="en-US" sz="3249" u="none" dirty="0">
                <a:solidFill>
                  <a:srgbClr val="000000"/>
                </a:solidFill>
                <a:latin typeface="Canva Sans"/>
                <a:ea typeface="Canva Sans"/>
                <a:cs typeface="Canva Sans"/>
                <a:sym typeface="Canva Sans"/>
              </a:rPr>
              <a:t>i</a:t>
            </a:r>
            <a:r>
              <a:rPr lang="en-US" sz="3249" dirty="0">
                <a:solidFill>
                  <a:srgbClr val="000000"/>
                </a:solidFill>
                <a:latin typeface="Canva Sans"/>
                <a:ea typeface="Canva Sans"/>
                <a:cs typeface="Canva Sans"/>
                <a:sym typeface="Canva Sans"/>
              </a:rPr>
              <a:t>m</a:t>
            </a:r>
            <a:r>
              <a:rPr lang="en-US" sz="3249" u="none" dirty="0">
                <a:solidFill>
                  <a:srgbClr val="000000"/>
                </a:solidFill>
                <a:latin typeface="Canva Sans"/>
                <a:ea typeface="Canva Sans"/>
                <a:cs typeface="Canva Sans"/>
                <a:sym typeface="Canva Sans"/>
              </a:rPr>
              <a:t>portant</a:t>
            </a:r>
            <a:r>
              <a:rPr lang="en-US" sz="3249" dirty="0">
                <a:solidFill>
                  <a:srgbClr val="000000"/>
                </a:solidFill>
                <a:latin typeface="Canva Sans"/>
                <a:ea typeface="Canva Sans"/>
                <a:cs typeface="Canva Sans"/>
                <a:sym typeface="Canva Sans"/>
              </a:rPr>
              <a:t> qu</a:t>
            </a:r>
            <a:r>
              <a:rPr lang="en-US" sz="3249" u="none" dirty="0">
                <a:solidFill>
                  <a:srgbClr val="000000"/>
                </a:solidFill>
                <a:latin typeface="Canva Sans"/>
                <a:ea typeface="Canva Sans"/>
                <a:cs typeface="Canva Sans"/>
                <a:sym typeface="Canva Sans"/>
              </a:rPr>
              <a:t>e</a:t>
            </a:r>
            <a:r>
              <a:rPr lang="en-US" sz="3249" dirty="0">
                <a:solidFill>
                  <a:srgbClr val="000000"/>
                </a:solidFill>
                <a:latin typeface="Canva Sans"/>
                <a:ea typeface="Canva Sans"/>
                <a:cs typeface="Canva Sans"/>
                <a:sym typeface="Canva Sans"/>
              </a:rPr>
              <a:t>s</a:t>
            </a:r>
            <a:r>
              <a:rPr lang="en-US" sz="3249" u="none" dirty="0">
                <a:solidFill>
                  <a:srgbClr val="000000"/>
                </a:solidFill>
                <a:latin typeface="Canva Sans"/>
                <a:ea typeface="Canva Sans"/>
                <a:cs typeface="Canva Sans"/>
                <a:sym typeface="Canva Sans"/>
              </a:rPr>
              <a:t>tions: </a:t>
            </a:r>
          </a:p>
          <a:p>
            <a:pPr algn="just">
              <a:lnSpc>
                <a:spcPts val="4549"/>
              </a:lnSpc>
              <a:spcBef>
                <a:spcPct val="0"/>
              </a:spcBef>
            </a:pPr>
            <a:r>
              <a:rPr lang="en-US" sz="3249" u="none" dirty="0">
                <a:solidFill>
                  <a:srgbClr val="000000"/>
                </a:solidFill>
                <a:latin typeface="Canva Sans"/>
                <a:ea typeface="Canva Sans"/>
                <a:cs typeface="Canva Sans"/>
                <a:sym typeface="Canva Sans"/>
                <a:hlinkClick r:id="rId3"/>
              </a:rPr>
              <a:t>https://www.uni-augsburg.de/en/portal/internationals/abschluss/study-preparation-course/</a:t>
            </a:r>
            <a:r>
              <a:rPr lang="en-US" sz="3249" u="none" dirty="0">
                <a:solidFill>
                  <a:srgbClr val="000000"/>
                </a:solidFill>
                <a:latin typeface="Canva Sans"/>
                <a:ea typeface="Canva Sans"/>
                <a:cs typeface="Canva Sans"/>
                <a:sym typeface="Canva Sans"/>
              </a:rPr>
              <a:t>. </a:t>
            </a:r>
          </a:p>
        </p:txBody>
      </p:sp>
      <p:sp>
        <p:nvSpPr>
          <p:cNvPr id="4" name="Freeform 4"/>
          <p:cNvSpPr/>
          <p:nvPr/>
        </p:nvSpPr>
        <p:spPr>
          <a:xfrm>
            <a:off x="15091422" y="2001771"/>
            <a:ext cx="2336608" cy="2277131"/>
          </a:xfrm>
          <a:custGeom>
            <a:avLst/>
            <a:gdLst/>
            <a:ahLst/>
            <a:cxnLst/>
            <a:rect l="l" t="t" r="r" b="b"/>
            <a:pathLst>
              <a:path w="2336608" h="2277131">
                <a:moveTo>
                  <a:pt x="0" y="0"/>
                </a:moveTo>
                <a:lnTo>
                  <a:pt x="2336608" y="0"/>
                </a:lnTo>
                <a:lnTo>
                  <a:pt x="2336608" y="2277131"/>
                </a:lnTo>
                <a:lnTo>
                  <a:pt x="0" y="2277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1028700" y="588327"/>
            <a:ext cx="5125912" cy="795021"/>
          </a:xfrm>
          <a:prstGeom prst="rect">
            <a:avLst/>
          </a:prstGeom>
        </p:spPr>
        <p:txBody>
          <a:bodyPr lIns="0" tIns="0" rIns="0" bIns="0" rtlCol="0" anchor="t">
            <a:spAutoFit/>
          </a:bodyPr>
          <a:lstStyle/>
          <a:p>
            <a:pPr algn="ctr">
              <a:lnSpc>
                <a:spcPts val="6579"/>
              </a:lnSpc>
              <a:spcBef>
                <a:spcPct val="0"/>
              </a:spcBef>
            </a:pPr>
            <a:r>
              <a:rPr lang="en-US" sz="4699" b="1">
                <a:solidFill>
                  <a:srgbClr val="A3017C"/>
                </a:solidFill>
                <a:latin typeface="Canva Sans Bold"/>
                <a:ea typeface="Canva Sans Bold"/>
                <a:cs typeface="Canva Sans Bold"/>
                <a:sym typeface="Canva Sans Bold"/>
              </a:rPr>
              <a:t>Open questions?</a:t>
            </a:r>
          </a:p>
        </p:txBody>
      </p:sp>
      <p:sp>
        <p:nvSpPr>
          <p:cNvPr id="6" name="TextBox 6"/>
          <p:cNvSpPr txBox="1"/>
          <p:nvPr/>
        </p:nvSpPr>
        <p:spPr>
          <a:xfrm>
            <a:off x="1028700" y="1971926"/>
            <a:ext cx="13201132" cy="2270145"/>
          </a:xfrm>
          <a:prstGeom prst="rect">
            <a:avLst/>
          </a:prstGeom>
        </p:spPr>
        <p:txBody>
          <a:bodyPr lIns="0" tIns="0" rIns="0" bIns="0" rtlCol="0" anchor="t">
            <a:spAutoFit/>
          </a:bodyPr>
          <a:lstStyle/>
          <a:p>
            <a:pPr marL="0" lvl="0" indent="0" algn="just">
              <a:lnSpc>
                <a:spcPts val="4548"/>
              </a:lnSpc>
              <a:spcBef>
                <a:spcPct val="0"/>
              </a:spcBef>
            </a:pPr>
            <a:r>
              <a:rPr lang="en-US" sz="3249">
                <a:solidFill>
                  <a:srgbClr val="000000"/>
                </a:solidFill>
                <a:latin typeface="Canva Sans"/>
                <a:ea typeface="Canva Sans"/>
                <a:cs typeface="Canva Sans"/>
                <a:sym typeface="Canva Sans"/>
              </a:rPr>
              <a:t>The Internation</a:t>
            </a:r>
            <a:r>
              <a:rPr lang="en-US" sz="3249" u="none" strike="noStrike">
                <a:solidFill>
                  <a:srgbClr val="000000"/>
                </a:solidFill>
                <a:latin typeface="Canva Sans"/>
                <a:ea typeface="Canva Sans"/>
                <a:cs typeface="Canva Sans"/>
                <a:sym typeface="Canva Sans"/>
              </a:rPr>
              <a:t>al Office at the University of Augsburg has put together a series of presentations for international first-year students with the most important information about studying and living in Augsburg. </a:t>
            </a:r>
          </a:p>
        </p:txBody>
      </p:sp>
      <p:sp>
        <p:nvSpPr>
          <p:cNvPr id="7" name="TextBox 7"/>
          <p:cNvSpPr txBox="1"/>
          <p:nvPr/>
        </p:nvSpPr>
        <p:spPr>
          <a:xfrm>
            <a:off x="1028700" y="7610747"/>
            <a:ext cx="16230600" cy="1698625"/>
          </a:xfrm>
          <a:prstGeom prst="rect">
            <a:avLst/>
          </a:prstGeom>
        </p:spPr>
        <p:txBody>
          <a:bodyPr lIns="0" tIns="0" rIns="0" bIns="0" rtlCol="0" anchor="t">
            <a:spAutoFit/>
          </a:bodyPr>
          <a:lstStyle/>
          <a:p>
            <a:pPr algn="just">
              <a:lnSpc>
                <a:spcPts val="4549"/>
              </a:lnSpc>
            </a:pPr>
            <a:endParaRPr/>
          </a:p>
          <a:p>
            <a:pPr marL="0" lvl="0" indent="0" algn="just">
              <a:lnSpc>
                <a:spcPts val="4549"/>
              </a:lnSpc>
              <a:spcBef>
                <a:spcPct val="0"/>
              </a:spcBef>
            </a:pPr>
            <a:r>
              <a:rPr lang="en-US" sz="3249">
                <a:solidFill>
                  <a:srgbClr val="000000"/>
                </a:solidFill>
                <a:latin typeface="Canva Sans"/>
                <a:ea typeface="Canva Sans"/>
                <a:cs typeface="Canva Sans"/>
                <a:sym typeface="Canva Sans"/>
              </a:rPr>
              <a:t>If y</a:t>
            </a:r>
            <a:r>
              <a:rPr lang="en-US" sz="3249" strike="noStrike">
                <a:solidFill>
                  <a:srgbClr val="000000"/>
                </a:solidFill>
                <a:latin typeface="Canva Sans"/>
                <a:ea typeface="Canva Sans"/>
                <a:cs typeface="Canva Sans"/>
                <a:sym typeface="Canva Sans"/>
              </a:rPr>
              <a:t>ou still have questions after reviewing all the presentations, please feel free to send us an email at: svk@aaa.uni-augsburg.de.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4258582"/>
            <a:ext cx="16072052" cy="5320687"/>
          </a:xfrm>
          <a:prstGeom prst="rect">
            <a:avLst/>
          </a:prstGeom>
        </p:spPr>
        <p:txBody>
          <a:bodyPr lIns="0" tIns="0" rIns="0" bIns="0" rtlCol="0" anchor="t">
            <a:spAutoFit/>
          </a:bodyPr>
          <a:lstStyle/>
          <a:p>
            <a:pPr algn="just">
              <a:lnSpc>
                <a:spcPts val="4200"/>
              </a:lnSpc>
              <a:spcBef>
                <a:spcPct val="0"/>
              </a:spcBef>
            </a:pPr>
            <a:endParaRPr dirty="0"/>
          </a:p>
          <a:p>
            <a:pPr algn="just">
              <a:lnSpc>
                <a:spcPts val="4690"/>
              </a:lnSpc>
              <a:spcBef>
                <a:spcPct val="0"/>
              </a:spcBef>
            </a:pPr>
            <a:r>
              <a:rPr lang="en-US" sz="3350" b="1" dirty="0">
                <a:solidFill>
                  <a:srgbClr val="A3017C"/>
                </a:solidFill>
                <a:latin typeface="Canva Sans Bold"/>
                <a:ea typeface="Canva Sans Bold"/>
                <a:cs typeface="Canva Sans Bold"/>
                <a:sym typeface="Canva Sans Bold"/>
              </a:rPr>
              <a:t>This presentation is the fourth of seven. </a:t>
            </a:r>
            <a:r>
              <a:rPr lang="en-US" sz="3350" dirty="0">
                <a:solidFill>
                  <a:srgbClr val="000000"/>
                </a:solidFill>
                <a:latin typeface="Canva Sans"/>
                <a:ea typeface="Canva Sans"/>
                <a:cs typeface="Canva Sans"/>
                <a:sym typeface="Canva Sans"/>
              </a:rPr>
              <a:t>It covers </a:t>
            </a:r>
            <a:r>
              <a:rPr lang="en-US" sz="3350" b="1" dirty="0">
                <a:solidFill>
                  <a:srgbClr val="A3017C"/>
                </a:solidFill>
                <a:latin typeface="Canva Sans Bold"/>
                <a:ea typeface="Canva Sans Bold"/>
                <a:cs typeface="Canva Sans Bold"/>
                <a:sym typeface="Canva Sans Bold"/>
              </a:rPr>
              <a:t>strategies to help you get through your studies</a:t>
            </a:r>
            <a:r>
              <a:rPr lang="en-US" sz="3350" dirty="0">
                <a:solidFill>
                  <a:srgbClr val="000000"/>
                </a:solidFill>
                <a:latin typeface="Canva Sans"/>
                <a:ea typeface="Canva Sans"/>
                <a:cs typeface="Canva Sans"/>
                <a:sym typeface="Canva Sans"/>
              </a:rPr>
              <a:t>. We recommend that you carefully review all presentations so that you are well prepared to start your studies and can clarify any important questions.</a:t>
            </a:r>
          </a:p>
          <a:p>
            <a:pPr algn="just">
              <a:lnSpc>
                <a:spcPts val="4690"/>
              </a:lnSpc>
              <a:spcBef>
                <a:spcPct val="0"/>
              </a:spcBef>
            </a:pPr>
            <a:endParaRPr lang="en-US" sz="3350" dirty="0">
              <a:solidFill>
                <a:srgbClr val="000000"/>
              </a:solidFill>
              <a:latin typeface="Canva Sans"/>
              <a:ea typeface="Canva Sans"/>
              <a:cs typeface="Canva Sans"/>
              <a:sym typeface="Canva Sans"/>
            </a:endParaRPr>
          </a:p>
          <a:p>
            <a:pPr algn="just">
              <a:lnSpc>
                <a:spcPts val="4690"/>
              </a:lnSpc>
              <a:spcBef>
                <a:spcPct val="0"/>
              </a:spcBef>
            </a:pPr>
            <a:r>
              <a:rPr lang="en-US" sz="3350" dirty="0">
                <a:solidFill>
                  <a:srgbClr val="000000"/>
                </a:solidFill>
                <a:latin typeface="Canva Sans"/>
                <a:ea typeface="Canva Sans"/>
                <a:cs typeface="Canva Sans"/>
                <a:sym typeface="Canva Sans"/>
              </a:rPr>
              <a:t>All presentations are available online and can be downloaded via this link:</a:t>
            </a:r>
          </a:p>
          <a:p>
            <a:pPr algn="just">
              <a:lnSpc>
                <a:spcPts val="4690"/>
              </a:lnSpc>
              <a:spcBef>
                <a:spcPct val="0"/>
              </a:spcBef>
            </a:pPr>
            <a:r>
              <a:rPr lang="en-US" sz="3350" dirty="0">
                <a:solidFill>
                  <a:srgbClr val="000000"/>
                </a:solidFill>
                <a:latin typeface="Canva Sans"/>
                <a:ea typeface="Canva Sans"/>
                <a:cs typeface="Canva Sans"/>
                <a:sym typeface="Canva Sans"/>
                <a:hlinkClick r:id="rId3"/>
              </a:rPr>
              <a:t>https://www.uni-augsburg.de/en/portal/internationals/abschluss/study-preparation-course/</a:t>
            </a:r>
            <a:r>
              <a:rPr lang="en-US" sz="3350" dirty="0">
                <a:solidFill>
                  <a:srgbClr val="000000"/>
                </a:solidFill>
                <a:latin typeface="Canva Sans"/>
                <a:ea typeface="Canva Sans"/>
                <a:cs typeface="Canva Sans"/>
                <a:sym typeface="Canva Sans"/>
              </a:rPr>
              <a:t>.  </a:t>
            </a:r>
          </a:p>
        </p:txBody>
      </p:sp>
      <p:sp>
        <p:nvSpPr>
          <p:cNvPr id="4" name="Freeform 4"/>
          <p:cNvSpPr/>
          <p:nvPr/>
        </p:nvSpPr>
        <p:spPr>
          <a:xfrm>
            <a:off x="14764144" y="2038601"/>
            <a:ext cx="2336608" cy="2277131"/>
          </a:xfrm>
          <a:custGeom>
            <a:avLst/>
            <a:gdLst/>
            <a:ahLst/>
            <a:cxnLst/>
            <a:rect l="l" t="t" r="r" b="b"/>
            <a:pathLst>
              <a:path w="2336608" h="2277131">
                <a:moveTo>
                  <a:pt x="0" y="0"/>
                </a:moveTo>
                <a:lnTo>
                  <a:pt x="2336608" y="0"/>
                </a:lnTo>
                <a:lnTo>
                  <a:pt x="2336608" y="2277131"/>
                </a:lnTo>
                <a:lnTo>
                  <a:pt x="0" y="2277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786913" y="588327"/>
            <a:ext cx="15145535" cy="795021"/>
          </a:xfrm>
          <a:prstGeom prst="rect">
            <a:avLst/>
          </a:prstGeom>
        </p:spPr>
        <p:txBody>
          <a:bodyPr lIns="0" tIns="0" rIns="0" bIns="0" rtlCol="0" anchor="t">
            <a:spAutoFit/>
          </a:bodyPr>
          <a:lstStyle/>
          <a:p>
            <a:pPr algn="ctr">
              <a:lnSpc>
                <a:spcPts val="6579"/>
              </a:lnSpc>
              <a:spcBef>
                <a:spcPct val="0"/>
              </a:spcBef>
            </a:pPr>
            <a:r>
              <a:rPr lang="en-US" sz="4699" b="1">
                <a:solidFill>
                  <a:srgbClr val="A3017C"/>
                </a:solidFill>
                <a:latin typeface="Canva Sans Bold"/>
                <a:ea typeface="Canva Sans Bold"/>
                <a:cs typeface="Canva Sans Bold"/>
                <a:sym typeface="Canva Sans Bold"/>
              </a:rPr>
              <a:t>Important information about starting your studies</a:t>
            </a:r>
          </a:p>
        </p:txBody>
      </p:sp>
      <p:sp>
        <p:nvSpPr>
          <p:cNvPr id="6" name="TextBox 6"/>
          <p:cNvSpPr txBox="1"/>
          <p:nvPr/>
        </p:nvSpPr>
        <p:spPr>
          <a:xfrm>
            <a:off x="1028700" y="1971926"/>
            <a:ext cx="12757274" cy="2343806"/>
          </a:xfrm>
          <a:prstGeom prst="rect">
            <a:avLst/>
          </a:prstGeom>
        </p:spPr>
        <p:txBody>
          <a:bodyPr lIns="0" tIns="0" rIns="0" bIns="0" rtlCol="0" anchor="t">
            <a:spAutoFit/>
          </a:bodyPr>
          <a:lstStyle/>
          <a:p>
            <a:pPr marL="0" lvl="0" indent="0" algn="just">
              <a:lnSpc>
                <a:spcPts val="4688"/>
              </a:lnSpc>
              <a:spcBef>
                <a:spcPct val="0"/>
              </a:spcBef>
            </a:pPr>
            <a:r>
              <a:rPr lang="en-US" sz="3349" u="none" strike="noStrike">
                <a:solidFill>
                  <a:srgbClr val="000000"/>
                </a:solidFill>
                <a:latin typeface="Canva Sans"/>
                <a:ea typeface="Canva Sans"/>
                <a:cs typeface="Canva Sans"/>
                <a:sym typeface="Canva Sans"/>
              </a:rPr>
              <a:t>The International Office at the University of Augsburg has put together a series of presentations for international first-year students with the most important information about studying and living in Augsburg.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Freeform 3"/>
          <p:cNvSpPr/>
          <p:nvPr/>
        </p:nvSpPr>
        <p:spPr>
          <a:xfrm>
            <a:off x="12645883" y="2129058"/>
            <a:ext cx="4771267" cy="6028884"/>
          </a:xfrm>
          <a:custGeom>
            <a:avLst/>
            <a:gdLst/>
            <a:ahLst/>
            <a:cxnLst/>
            <a:rect l="l" t="t" r="r" b="b"/>
            <a:pathLst>
              <a:path w="4771267" h="6028884">
                <a:moveTo>
                  <a:pt x="0" y="0"/>
                </a:moveTo>
                <a:lnTo>
                  <a:pt x="4771267" y="0"/>
                </a:lnTo>
                <a:lnTo>
                  <a:pt x="4771267" y="6028884"/>
                </a:lnTo>
                <a:lnTo>
                  <a:pt x="0" y="6028884"/>
                </a:lnTo>
                <a:lnTo>
                  <a:pt x="0" y="0"/>
                </a:lnTo>
                <a:close/>
              </a:path>
            </a:pathLst>
          </a:custGeom>
          <a:blipFill>
            <a:blip r:embed="rId3"/>
            <a:stretch>
              <a:fillRect/>
            </a:stretch>
          </a:blipFill>
        </p:spPr>
        <p:txBody>
          <a:bodyPr/>
          <a:lstStyle/>
          <a:p>
            <a:endParaRPr lang="de-DE"/>
          </a:p>
        </p:txBody>
      </p:sp>
      <p:sp>
        <p:nvSpPr>
          <p:cNvPr id="4" name="TextBox 4"/>
          <p:cNvSpPr txBox="1"/>
          <p:nvPr/>
        </p:nvSpPr>
        <p:spPr>
          <a:xfrm>
            <a:off x="248049" y="588328"/>
            <a:ext cx="10288135"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Making contacts at university</a:t>
            </a:r>
          </a:p>
        </p:txBody>
      </p:sp>
      <p:sp>
        <p:nvSpPr>
          <p:cNvPr id="5" name="TextBox 5"/>
          <p:cNvSpPr txBox="1"/>
          <p:nvPr/>
        </p:nvSpPr>
        <p:spPr>
          <a:xfrm>
            <a:off x="1028700" y="2636757"/>
            <a:ext cx="10149352" cy="4368800"/>
          </a:xfrm>
          <a:prstGeom prst="rect">
            <a:avLst/>
          </a:prstGeom>
        </p:spPr>
        <p:txBody>
          <a:bodyPr lIns="0" tIns="0" rIns="0" bIns="0" rtlCol="0" anchor="t">
            <a:spAutoFit/>
          </a:bodyPr>
          <a:lstStyle/>
          <a:p>
            <a:pPr algn="l">
              <a:lnSpc>
                <a:spcPts val="4199"/>
              </a:lnSpc>
              <a:spcBef>
                <a:spcPct val="0"/>
              </a:spcBef>
            </a:pPr>
            <a:r>
              <a:rPr lang="en-US" sz="2999" b="1">
                <a:solidFill>
                  <a:srgbClr val="A3017C"/>
                </a:solidFill>
                <a:latin typeface="Canva Sans Bold"/>
                <a:ea typeface="Canva Sans Bold"/>
                <a:cs typeface="Canva Sans Bold"/>
                <a:sym typeface="Canva Sans Bold"/>
              </a:rPr>
              <a:t>Why is this topic important?</a:t>
            </a:r>
          </a:p>
          <a:p>
            <a:pPr algn="l">
              <a:lnSpc>
                <a:spcPts val="3779"/>
              </a:lnSpc>
              <a:spcBef>
                <a:spcPct val="0"/>
              </a:spcBef>
            </a:pPr>
            <a:endParaRPr lang="en-US" sz="2999" b="1">
              <a:solidFill>
                <a:srgbClr val="A3017C"/>
              </a:solidFill>
              <a:latin typeface="Canva Sans Bold"/>
              <a:ea typeface="Canva Sans Bold"/>
              <a:cs typeface="Canva Sans Bold"/>
              <a:sym typeface="Canva Sans Bold"/>
            </a:endParaRPr>
          </a:p>
          <a:p>
            <a:pPr algn="l">
              <a:lnSpc>
                <a:spcPts val="3919"/>
              </a:lnSpc>
              <a:spcBef>
                <a:spcPct val="0"/>
              </a:spcBef>
            </a:pPr>
            <a:r>
              <a:rPr lang="en-US" sz="2799" i="1">
                <a:solidFill>
                  <a:srgbClr val="000000"/>
                </a:solidFill>
                <a:latin typeface="Canva Sans Italics"/>
                <a:ea typeface="Canva Sans Italics"/>
                <a:cs typeface="Canva Sans Italics"/>
                <a:sym typeface="Canva Sans Italics"/>
              </a:rPr>
              <a:t>“You always have to be proactive yourself, otherwise you won't make any friends. It's somehow the case that Germans don't even talk to other Germans that often. You should always ask if they want to go to the movies or, for example, to a café to chat.”</a:t>
            </a:r>
          </a:p>
          <a:p>
            <a:pPr algn="l">
              <a:lnSpc>
                <a:spcPts val="3779"/>
              </a:lnSpc>
              <a:spcBef>
                <a:spcPct val="0"/>
              </a:spcBef>
            </a:pPr>
            <a:endParaRPr lang="en-US" sz="2799" i="1">
              <a:solidFill>
                <a:srgbClr val="000000"/>
              </a:solidFill>
              <a:latin typeface="Canva Sans Italics"/>
              <a:ea typeface="Canva Sans Italics"/>
              <a:cs typeface="Canva Sans Italics"/>
              <a:sym typeface="Canva Sans Italics"/>
            </a:endParaRPr>
          </a:p>
          <a:p>
            <a:pPr algn="r">
              <a:lnSpc>
                <a:spcPts val="3500"/>
              </a:lnSpc>
              <a:spcBef>
                <a:spcPct val="0"/>
              </a:spcBef>
            </a:pPr>
            <a:r>
              <a:rPr lang="en-US" sz="2500">
                <a:solidFill>
                  <a:srgbClr val="000000"/>
                </a:solidFill>
                <a:latin typeface="Canva Sans"/>
                <a:ea typeface="Canva Sans"/>
                <a:cs typeface="Canva Sans"/>
                <a:sym typeface="Canva Sans"/>
              </a:rPr>
              <a:t>(Quote from an international student)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956868"/>
            <a:ext cx="16463334" cy="5902325"/>
          </a:xfrm>
          <a:prstGeom prst="rect">
            <a:avLst/>
          </a:prstGeom>
        </p:spPr>
        <p:txBody>
          <a:bodyPr lIns="0" tIns="0" rIns="0" bIns="0" rtlCol="0" anchor="t">
            <a:spAutoFit/>
          </a:bodyPr>
          <a:lstStyle/>
          <a:p>
            <a:pPr algn="l">
              <a:lnSpc>
                <a:spcPts val="4199"/>
              </a:lnSpc>
              <a:spcBef>
                <a:spcPct val="0"/>
              </a:spcBef>
            </a:pPr>
            <a:r>
              <a:rPr lang="en-US" sz="2999" b="1">
                <a:solidFill>
                  <a:srgbClr val="A3017C"/>
                </a:solidFill>
                <a:latin typeface="Canva Sans Bold"/>
                <a:ea typeface="Canva Sans Bold"/>
                <a:cs typeface="Canva Sans Bold"/>
                <a:sym typeface="Canva Sans Bold"/>
              </a:rPr>
              <a:t>Where can you meet other students?</a:t>
            </a:r>
          </a:p>
          <a:p>
            <a:pPr algn="l">
              <a:lnSpc>
                <a:spcPts val="4199"/>
              </a:lnSpc>
              <a:spcBef>
                <a:spcPct val="0"/>
              </a:spcBef>
            </a:pPr>
            <a:endParaRPr lang="en-US" sz="2999" b="1">
              <a:solidFill>
                <a:srgbClr val="A3017C"/>
              </a:solidFill>
              <a:latin typeface="Canva Sans Bold"/>
              <a:ea typeface="Canva Sans Bold"/>
              <a:cs typeface="Canva Sans Bold"/>
              <a:sym typeface="Canva Sans Bold"/>
            </a:endParaRP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Before, during, and after classes ⟶ Talk to the people sitting next to you, ask questions, and exchange numbers!</a:t>
            </a: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In the cafeteria ⟶ Ask if you can sit with someone and start a conversation!</a:t>
            </a: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At the “Hochschulsport” (= sports courses offered by the university) ⟶ these courses are a great way to meet other students!</a:t>
            </a: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In student associations⟶ Attend events organized by student associations or—even better!—become a member yourself!</a:t>
            </a:r>
          </a:p>
          <a:p>
            <a:pPr marL="604519" lvl="1" indent="-302260" algn="l">
              <a:lnSpc>
                <a:spcPts val="3919"/>
              </a:lnSpc>
              <a:spcBef>
                <a:spcPct val="0"/>
              </a:spcBef>
              <a:buFont typeface="Arial"/>
              <a:buChar char="•"/>
            </a:pPr>
            <a:r>
              <a:rPr lang="en-US" sz="2799">
                <a:solidFill>
                  <a:srgbClr val="000000"/>
                </a:solidFill>
                <a:latin typeface="Canva Sans"/>
                <a:ea typeface="Canva Sans"/>
                <a:cs typeface="Canva Sans"/>
                <a:sym typeface="Canva Sans"/>
              </a:rPr>
              <a:t>At socio-cultural events organized by the International Office, the ESG, the KHG, or ESN!</a:t>
            </a:r>
          </a:p>
          <a:p>
            <a:pPr marL="582930" lvl="1" indent="-291465" algn="l">
              <a:lnSpc>
                <a:spcPts val="3779"/>
              </a:lnSpc>
              <a:spcBef>
                <a:spcPct val="0"/>
              </a:spcBef>
              <a:buFont typeface="Arial"/>
              <a:buChar char="•"/>
            </a:pPr>
            <a:r>
              <a:rPr lang="en-US" sz="2700">
                <a:solidFill>
                  <a:srgbClr val="000000"/>
                </a:solidFill>
                <a:latin typeface="Canva Sans"/>
                <a:ea typeface="Canva Sans"/>
                <a:cs typeface="Canva Sans"/>
                <a:sym typeface="Canva Sans"/>
              </a:rPr>
              <a:t>In the dormitory ⟶ Talk to other students or approach the dormitory tutors!</a:t>
            </a:r>
          </a:p>
          <a:p>
            <a:pPr algn="r">
              <a:lnSpc>
                <a:spcPts val="3500"/>
              </a:lnSpc>
              <a:spcBef>
                <a:spcPct val="0"/>
              </a:spcBef>
            </a:pPr>
            <a:endParaRPr lang="en-US" sz="2700">
              <a:solidFill>
                <a:srgbClr val="000000"/>
              </a:solidFill>
              <a:latin typeface="Canva Sans"/>
              <a:ea typeface="Canva Sans"/>
              <a:cs typeface="Canva Sans"/>
              <a:sym typeface="Canva Sans"/>
            </a:endParaRPr>
          </a:p>
        </p:txBody>
      </p:sp>
      <p:sp>
        <p:nvSpPr>
          <p:cNvPr id="4" name="Freeform 4"/>
          <p:cNvSpPr/>
          <p:nvPr/>
        </p:nvSpPr>
        <p:spPr>
          <a:xfrm>
            <a:off x="8256733" y="8478318"/>
            <a:ext cx="1774534" cy="1064720"/>
          </a:xfrm>
          <a:custGeom>
            <a:avLst/>
            <a:gdLst/>
            <a:ahLst/>
            <a:cxnLst/>
            <a:rect l="l" t="t" r="r" b="b"/>
            <a:pathLst>
              <a:path w="1774534" h="1064720">
                <a:moveTo>
                  <a:pt x="0" y="0"/>
                </a:moveTo>
                <a:lnTo>
                  <a:pt x="1774534" y="0"/>
                </a:lnTo>
                <a:lnTo>
                  <a:pt x="1774534" y="1064720"/>
                </a:lnTo>
                <a:lnTo>
                  <a:pt x="0" y="1064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TextBox 5"/>
          <p:cNvSpPr txBox="1"/>
          <p:nvPr/>
        </p:nvSpPr>
        <p:spPr>
          <a:xfrm>
            <a:off x="248049" y="588328"/>
            <a:ext cx="10200585"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Making contacts at university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5974736" y="1824950"/>
            <a:ext cx="6730217" cy="8030210"/>
          </a:xfrm>
          <a:prstGeom prst="rect">
            <a:avLst/>
          </a:prstGeom>
        </p:spPr>
        <p:txBody>
          <a:bodyPr lIns="0" tIns="0" rIns="0" bIns="0" rtlCol="0" anchor="t">
            <a:spAutoFit/>
          </a:bodyPr>
          <a:lstStyle/>
          <a:p>
            <a:pPr algn="ctr">
              <a:lnSpc>
                <a:spcPts val="3919"/>
              </a:lnSpc>
              <a:spcBef>
                <a:spcPct val="0"/>
              </a:spcBef>
            </a:pPr>
            <a:r>
              <a:rPr lang="en-US" sz="2799" b="1">
                <a:solidFill>
                  <a:srgbClr val="A3017C"/>
                </a:solidFill>
                <a:latin typeface="Canva Sans Bold"/>
                <a:ea typeface="Canva Sans Bold"/>
                <a:cs typeface="Canva Sans Bold"/>
                <a:sym typeface="Canva Sans Bold"/>
              </a:rPr>
              <a:t>AStA (= General Student Committee)</a:t>
            </a:r>
          </a:p>
          <a:p>
            <a:pPr algn="l">
              <a:lnSpc>
                <a:spcPts val="3360"/>
              </a:lnSpc>
              <a:spcBef>
                <a:spcPct val="0"/>
              </a:spcBef>
            </a:pPr>
            <a:r>
              <a:rPr lang="en-US" sz="2400">
                <a:solidFill>
                  <a:srgbClr val="000000"/>
                </a:solidFill>
                <a:latin typeface="Canva Sans"/>
                <a:ea typeface="Canva Sans"/>
                <a:cs typeface="Canva Sans"/>
                <a:sym typeface="Canva Sans"/>
              </a:rPr>
              <a:t>= (cross-faculty) student representation</a:t>
            </a:r>
          </a:p>
          <a:p>
            <a:pPr algn="l">
              <a:lnSpc>
                <a:spcPts val="3360"/>
              </a:lnSpc>
              <a:spcBef>
                <a:spcPct val="0"/>
              </a:spcBef>
            </a:pPr>
            <a:r>
              <a:rPr lang="en-US" sz="2400">
                <a:solidFill>
                  <a:srgbClr val="000000"/>
                </a:solidFill>
                <a:latin typeface="Canva Sans"/>
                <a:ea typeface="Canva Sans"/>
                <a:cs typeface="Canva Sans"/>
                <a:sym typeface="Canva Sans"/>
              </a:rPr>
              <a:t>⟶ organizes various projects</a:t>
            </a:r>
          </a:p>
          <a:p>
            <a:pPr algn="l">
              <a:lnSpc>
                <a:spcPts val="3360"/>
              </a:lnSpc>
              <a:spcBef>
                <a:spcPct val="0"/>
              </a:spcBef>
            </a:pPr>
            <a:r>
              <a:rPr lang="en-US" sz="2400">
                <a:solidFill>
                  <a:srgbClr val="000000"/>
                </a:solidFill>
                <a:latin typeface="Canva Sans"/>
                <a:ea typeface="Canva Sans"/>
                <a:cs typeface="Canva Sans"/>
                <a:sym typeface="Canva Sans"/>
              </a:rPr>
              <a:t>⟶ consists of the executive committee and departments dealing with the following topics:</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Queer</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Culture</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Public relations</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Anti-racism</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Digitalization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Society and political education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Gender and equality</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Health</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Higher education policy</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International affairs</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Social affairs and inclusion</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Student freedom</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Environment and climate</a:t>
            </a:r>
          </a:p>
        </p:txBody>
      </p:sp>
      <p:sp>
        <p:nvSpPr>
          <p:cNvPr id="4" name="Freeform 4"/>
          <p:cNvSpPr/>
          <p:nvPr/>
        </p:nvSpPr>
        <p:spPr>
          <a:xfrm>
            <a:off x="11624069" y="8641252"/>
            <a:ext cx="1234095" cy="1234095"/>
          </a:xfrm>
          <a:custGeom>
            <a:avLst/>
            <a:gdLst/>
            <a:ahLst/>
            <a:cxnLst/>
            <a:rect l="l" t="t" r="r" b="b"/>
            <a:pathLst>
              <a:path w="1234095" h="1234095">
                <a:moveTo>
                  <a:pt x="0" y="0"/>
                </a:moveTo>
                <a:lnTo>
                  <a:pt x="1234095" y="0"/>
                </a:lnTo>
                <a:lnTo>
                  <a:pt x="1234095" y="1234096"/>
                </a:lnTo>
                <a:lnTo>
                  <a:pt x="0" y="12340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TextBox 5"/>
          <p:cNvSpPr txBox="1"/>
          <p:nvPr/>
        </p:nvSpPr>
        <p:spPr>
          <a:xfrm>
            <a:off x="248049" y="588328"/>
            <a:ext cx="14647414" cy="795020"/>
          </a:xfrm>
          <a:prstGeom prst="rect">
            <a:avLst/>
          </a:prstGeom>
        </p:spPr>
        <p:txBody>
          <a:bodyPr lIns="0" tIns="0" rIns="0" bIns="0" rtlCol="0" anchor="t">
            <a:spAutoFit/>
          </a:bodyPr>
          <a:lstStyle/>
          <a:p>
            <a:pPr algn="ctr">
              <a:lnSpc>
                <a:spcPts val="6580"/>
              </a:lnSpc>
              <a:spcBef>
                <a:spcPct val="0"/>
              </a:spcBef>
            </a:pPr>
            <a:r>
              <a:rPr lang="en-US" sz="4700" b="1" dirty="0">
                <a:solidFill>
                  <a:srgbClr val="000000"/>
                </a:solidFill>
                <a:latin typeface="Canva Sans Bold"/>
                <a:ea typeface="Canva Sans Bold"/>
                <a:cs typeface="Canva Sans Bold"/>
                <a:sym typeface="Canva Sans Bold"/>
              </a:rPr>
              <a:t>Participation in university life - </a:t>
            </a:r>
            <a:r>
              <a:rPr lang="en-US" sz="4700" b="1" dirty="0">
                <a:solidFill>
                  <a:srgbClr val="000000"/>
                </a:solidFill>
                <a:latin typeface="Canva Sans Bold"/>
                <a:ea typeface="Canva Sans Bold"/>
                <a:cs typeface="Canva Sans Bold"/>
                <a:sym typeface="Canva Sans Bold"/>
                <a:hlinkClick r:id="rId5"/>
              </a:rPr>
              <a:t>G</a:t>
            </a:r>
            <a:r>
              <a:rPr lang="en-US" sz="4700" b="1" u="none" dirty="0">
                <a:solidFill>
                  <a:srgbClr val="000000"/>
                </a:solidFill>
                <a:latin typeface="Canva Sans Bold"/>
                <a:ea typeface="Canva Sans Bold"/>
                <a:cs typeface="Canva Sans Bold"/>
                <a:sym typeface="Canva Sans Bold"/>
                <a:hlinkClick r:id="rId5"/>
              </a:rPr>
              <a:t>e</a:t>
            </a:r>
            <a:r>
              <a:rPr lang="en-US" sz="4700" b="1" dirty="0">
                <a:solidFill>
                  <a:srgbClr val="000000"/>
                </a:solidFill>
                <a:latin typeface="Canva Sans Bold"/>
                <a:ea typeface="Canva Sans Bold"/>
                <a:cs typeface="Canva Sans Bold"/>
                <a:sym typeface="Canva Sans Bold"/>
                <a:hlinkClick r:id="rId5"/>
              </a:rPr>
              <a:t>t</a:t>
            </a:r>
            <a:r>
              <a:rPr lang="en-US" sz="4700" b="1" u="none" dirty="0">
                <a:solidFill>
                  <a:srgbClr val="000000"/>
                </a:solidFill>
                <a:latin typeface="Canva Sans Bold"/>
                <a:ea typeface="Canva Sans Bold"/>
                <a:cs typeface="Canva Sans Bold"/>
                <a:sym typeface="Canva Sans Bold"/>
                <a:hlinkClick r:id="rId5"/>
              </a:rPr>
              <a:t> i</a:t>
            </a:r>
            <a:r>
              <a:rPr lang="en-US" sz="4700" b="1" dirty="0">
                <a:solidFill>
                  <a:srgbClr val="000000"/>
                </a:solidFill>
                <a:latin typeface="Canva Sans Bold"/>
                <a:ea typeface="Canva Sans Bold"/>
                <a:cs typeface="Canva Sans Bold"/>
                <a:sym typeface="Canva Sans Bold"/>
                <a:hlinkClick r:id="rId5"/>
              </a:rPr>
              <a:t>nvolv</a:t>
            </a:r>
            <a:r>
              <a:rPr lang="en-US" sz="4700" b="1" u="none" dirty="0">
                <a:solidFill>
                  <a:srgbClr val="000000"/>
                </a:solidFill>
                <a:latin typeface="Canva Sans Bold"/>
                <a:ea typeface="Canva Sans Bold"/>
                <a:cs typeface="Canva Sans Bold"/>
                <a:sym typeface="Canva Sans Bold"/>
                <a:hlinkClick r:id="rId5"/>
              </a:rPr>
              <a:t>e</a:t>
            </a:r>
            <a:r>
              <a:rPr lang="en-US" sz="4700" b="1" dirty="0">
                <a:solidFill>
                  <a:srgbClr val="000000"/>
                </a:solidFill>
                <a:latin typeface="Canva Sans Bold"/>
                <a:ea typeface="Canva Sans Bold"/>
                <a:cs typeface="Canva Sans Bold"/>
                <a:sym typeface="Canva Sans Bold"/>
                <a:hlinkClick r:id="rId5"/>
              </a:rPr>
              <a:t>d</a:t>
            </a:r>
            <a:r>
              <a:rPr lang="en-US" sz="4700" b="1" u="none" dirty="0">
                <a:solidFill>
                  <a:srgbClr val="000000"/>
                </a:solidFill>
                <a:latin typeface="Canva Sans Bold"/>
                <a:ea typeface="Canva Sans Bold"/>
                <a:cs typeface="Canva Sans Bold"/>
                <a:sym typeface="Canva Sans Bold"/>
                <a:hlinkClick r:id="rId5"/>
              </a:rPr>
              <a:t>!</a:t>
            </a:r>
            <a:endParaRPr lang="en-US" sz="4700" b="1" u="none" dirty="0">
              <a:solidFill>
                <a:srgbClr val="000000"/>
              </a:solidFill>
              <a:latin typeface="Canva Sans Bold"/>
              <a:ea typeface="Canva Sans Bold"/>
              <a:cs typeface="Canva Sans Bold"/>
              <a:sym typeface="Canva Sans Bold"/>
            </a:endParaRPr>
          </a:p>
        </p:txBody>
      </p:sp>
      <p:sp>
        <p:nvSpPr>
          <p:cNvPr id="6" name="TextBox 6"/>
          <p:cNvSpPr txBox="1"/>
          <p:nvPr/>
        </p:nvSpPr>
        <p:spPr>
          <a:xfrm>
            <a:off x="588654" y="1824950"/>
            <a:ext cx="4978181" cy="6849110"/>
          </a:xfrm>
          <a:prstGeom prst="rect">
            <a:avLst/>
          </a:prstGeom>
        </p:spPr>
        <p:txBody>
          <a:bodyPr lIns="0" tIns="0" rIns="0" bIns="0" rtlCol="0" anchor="t">
            <a:spAutoFit/>
          </a:bodyPr>
          <a:lstStyle/>
          <a:p>
            <a:pPr algn="ctr">
              <a:lnSpc>
                <a:spcPts val="3919"/>
              </a:lnSpc>
              <a:spcBef>
                <a:spcPct val="0"/>
              </a:spcBef>
            </a:pPr>
            <a:r>
              <a:rPr lang="en-US" sz="2799" b="1">
                <a:solidFill>
                  <a:srgbClr val="A3017C"/>
                </a:solidFill>
                <a:latin typeface="Canva Sans Bold"/>
                <a:ea typeface="Canva Sans Bold"/>
                <a:cs typeface="Canva Sans Bold"/>
                <a:sym typeface="Canva Sans Bold"/>
              </a:rPr>
              <a:t>Fachschaft (= student association)</a:t>
            </a:r>
          </a:p>
          <a:p>
            <a:pPr algn="l">
              <a:lnSpc>
                <a:spcPts val="3360"/>
              </a:lnSpc>
              <a:spcBef>
                <a:spcPct val="0"/>
              </a:spcBef>
            </a:pPr>
            <a:r>
              <a:rPr lang="en-US" sz="2400">
                <a:solidFill>
                  <a:srgbClr val="000000"/>
                </a:solidFill>
                <a:latin typeface="Canva Sans"/>
                <a:ea typeface="Canva Sans"/>
                <a:cs typeface="Canva Sans"/>
                <a:sym typeface="Canva Sans"/>
              </a:rPr>
              <a:t>= A group of students from a particular degree program who act as support and contact persons for all students in that program. </a:t>
            </a:r>
          </a:p>
          <a:p>
            <a:pPr algn="l">
              <a:lnSpc>
                <a:spcPts val="3360"/>
              </a:lnSpc>
              <a:spcBef>
                <a:spcPct val="0"/>
              </a:spcBef>
            </a:pPr>
            <a:r>
              <a:rPr lang="en-US" sz="2400">
                <a:solidFill>
                  <a:srgbClr val="000000"/>
                </a:solidFill>
                <a:latin typeface="Canva Sans"/>
                <a:ea typeface="Canva Sans"/>
                <a:cs typeface="Canva Sans"/>
                <a:sym typeface="Canva Sans"/>
              </a:rPr>
              <a:t>⟶ They provide tips and recommendations for studying.</a:t>
            </a:r>
          </a:p>
          <a:p>
            <a:pPr algn="l">
              <a:lnSpc>
                <a:spcPts val="3360"/>
              </a:lnSpc>
              <a:spcBef>
                <a:spcPct val="0"/>
              </a:spcBef>
            </a:pPr>
            <a:r>
              <a:rPr lang="en-US" sz="2400">
                <a:solidFill>
                  <a:srgbClr val="000000"/>
                </a:solidFill>
                <a:latin typeface="Canva Sans"/>
                <a:ea typeface="Canva Sans"/>
                <a:cs typeface="Canva Sans"/>
                <a:sym typeface="Canva Sans"/>
              </a:rPr>
              <a:t>⟶ They often share lecture notes and old exams to help students prepare for exams.</a:t>
            </a:r>
          </a:p>
          <a:p>
            <a:pPr algn="l">
              <a:lnSpc>
                <a:spcPts val="3360"/>
              </a:lnSpc>
              <a:spcBef>
                <a:spcPct val="0"/>
              </a:spcBef>
            </a:pPr>
            <a:r>
              <a:rPr lang="en-US" sz="2400">
                <a:solidFill>
                  <a:srgbClr val="000000"/>
                </a:solidFill>
                <a:latin typeface="Canva Sans"/>
                <a:ea typeface="Canva Sans"/>
                <a:cs typeface="Canva Sans"/>
                <a:sym typeface="Canva Sans"/>
              </a:rPr>
              <a:t>⟶ They organize events.</a:t>
            </a:r>
          </a:p>
          <a:p>
            <a:pPr algn="l">
              <a:lnSpc>
                <a:spcPts val="3360"/>
              </a:lnSpc>
              <a:spcBef>
                <a:spcPct val="0"/>
              </a:spcBef>
            </a:pPr>
            <a:endParaRPr lang="en-US" sz="2400">
              <a:solidFill>
                <a:srgbClr val="000000"/>
              </a:solidFill>
              <a:latin typeface="Canva Sans"/>
              <a:ea typeface="Canva Sans"/>
              <a:cs typeface="Canva Sans"/>
              <a:sym typeface="Canva Sans"/>
            </a:endParaRPr>
          </a:p>
          <a:p>
            <a:pPr algn="l">
              <a:lnSpc>
                <a:spcPts val="3360"/>
              </a:lnSpc>
              <a:spcBef>
                <a:spcPct val="0"/>
              </a:spcBef>
            </a:pPr>
            <a:r>
              <a:rPr lang="en-US" sz="2400">
                <a:solidFill>
                  <a:srgbClr val="000000"/>
                </a:solidFill>
                <a:latin typeface="Canva Sans"/>
                <a:ea typeface="Canva Sans"/>
                <a:cs typeface="Canva Sans"/>
                <a:sym typeface="Canva Sans"/>
              </a:rPr>
              <a:t>Not every degree program has a student council, but most do.</a:t>
            </a:r>
          </a:p>
        </p:txBody>
      </p:sp>
      <p:sp>
        <p:nvSpPr>
          <p:cNvPr id="7" name="TextBox 7"/>
          <p:cNvSpPr txBox="1"/>
          <p:nvPr/>
        </p:nvSpPr>
        <p:spPr>
          <a:xfrm>
            <a:off x="13112853" y="1825862"/>
            <a:ext cx="5000048" cy="6353810"/>
          </a:xfrm>
          <a:prstGeom prst="rect">
            <a:avLst/>
          </a:prstGeom>
        </p:spPr>
        <p:txBody>
          <a:bodyPr lIns="0" tIns="0" rIns="0" bIns="0" rtlCol="0" anchor="t">
            <a:spAutoFit/>
          </a:bodyPr>
          <a:lstStyle/>
          <a:p>
            <a:pPr algn="ctr">
              <a:lnSpc>
                <a:spcPts val="3919"/>
              </a:lnSpc>
              <a:spcBef>
                <a:spcPct val="0"/>
              </a:spcBef>
            </a:pPr>
            <a:r>
              <a:rPr lang="en-US" sz="2799" b="1">
                <a:solidFill>
                  <a:srgbClr val="A3017C"/>
                </a:solidFill>
                <a:latin typeface="Canva Sans Bold"/>
                <a:ea typeface="Canva Sans Bold"/>
                <a:cs typeface="Canva Sans Bold"/>
                <a:sym typeface="Canva Sans Bold"/>
              </a:rPr>
              <a:t>Groups and initiatives</a:t>
            </a:r>
          </a:p>
          <a:p>
            <a:pPr marL="518160" lvl="1" indent="-259080" algn="l">
              <a:lnSpc>
                <a:spcPts val="3359"/>
              </a:lnSpc>
              <a:spcBef>
                <a:spcPct val="0"/>
              </a:spcBef>
              <a:buFont typeface="Arial"/>
              <a:buChar char="•"/>
            </a:pPr>
            <a:r>
              <a:rPr lang="en-US" sz="2400">
                <a:solidFill>
                  <a:srgbClr val="000000"/>
                </a:solidFill>
                <a:latin typeface="Canva Sans"/>
                <a:ea typeface="Canva Sans"/>
                <a:cs typeface="Canva Sans"/>
                <a:sym typeface="Canva Sans"/>
              </a:rPr>
              <a:t>Political university groups</a:t>
            </a:r>
          </a:p>
          <a:p>
            <a:pPr marL="518160" lvl="1" indent="-259080" algn="l">
              <a:lnSpc>
                <a:spcPts val="3359"/>
              </a:lnSpc>
              <a:spcBef>
                <a:spcPct val="0"/>
              </a:spcBef>
              <a:buFont typeface="Arial"/>
              <a:buChar char="•"/>
            </a:pPr>
            <a:r>
              <a:rPr lang="en-US" sz="2400">
                <a:solidFill>
                  <a:srgbClr val="000000"/>
                </a:solidFill>
                <a:latin typeface="Canva Sans"/>
                <a:ea typeface="Canva Sans"/>
                <a:cs typeface="Canva Sans"/>
                <a:sym typeface="Canva Sans"/>
              </a:rPr>
              <a:t>Amnesty International university group</a:t>
            </a:r>
          </a:p>
          <a:p>
            <a:pPr marL="518160" lvl="1" indent="-259080" algn="l">
              <a:lnSpc>
                <a:spcPts val="3359"/>
              </a:lnSpc>
              <a:spcBef>
                <a:spcPct val="0"/>
              </a:spcBef>
              <a:buFont typeface="Arial"/>
              <a:buChar char="•"/>
            </a:pPr>
            <a:r>
              <a:rPr lang="en-US" sz="2400">
                <a:solidFill>
                  <a:srgbClr val="000000"/>
                </a:solidFill>
                <a:latin typeface="Canva Sans"/>
                <a:ea typeface="Canva Sans"/>
                <a:cs typeface="Canva Sans"/>
                <a:sym typeface="Canva Sans"/>
              </a:rPr>
              <a:t>UNICEF university group</a:t>
            </a:r>
          </a:p>
          <a:p>
            <a:pPr marL="518160" lvl="1" indent="-259080" algn="l">
              <a:lnSpc>
                <a:spcPts val="3359"/>
              </a:lnSpc>
              <a:spcBef>
                <a:spcPct val="0"/>
              </a:spcBef>
              <a:buFont typeface="Arial"/>
              <a:buChar char="•"/>
            </a:pPr>
            <a:r>
              <a:rPr lang="en-US" sz="2400">
                <a:solidFill>
                  <a:srgbClr val="000000"/>
                </a:solidFill>
                <a:latin typeface="Canva Sans"/>
                <a:ea typeface="Canva Sans"/>
                <a:cs typeface="Canva Sans"/>
                <a:sym typeface="Canva Sans"/>
              </a:rPr>
              <a:t>OpenAfroAux</a:t>
            </a:r>
          </a:p>
          <a:p>
            <a:pPr marL="518160" lvl="1" indent="-259080" algn="l">
              <a:lnSpc>
                <a:spcPts val="3359"/>
              </a:lnSpc>
              <a:spcBef>
                <a:spcPct val="0"/>
              </a:spcBef>
              <a:buFont typeface="Arial"/>
              <a:buChar char="•"/>
            </a:pPr>
            <a:r>
              <a:rPr lang="en-US" sz="2400">
                <a:solidFill>
                  <a:srgbClr val="000000"/>
                </a:solidFill>
                <a:latin typeface="Canva Sans"/>
                <a:ea typeface="Canva Sans"/>
                <a:cs typeface="Canva Sans"/>
                <a:sym typeface="Canva Sans"/>
              </a:rPr>
              <a:t>Law Clinic Augsburg</a:t>
            </a:r>
          </a:p>
          <a:p>
            <a:pPr marL="518160" lvl="1" indent="-259080" algn="l">
              <a:lnSpc>
                <a:spcPts val="3359"/>
              </a:lnSpc>
              <a:spcBef>
                <a:spcPct val="0"/>
              </a:spcBef>
              <a:buFont typeface="Arial"/>
              <a:buChar char="•"/>
            </a:pPr>
            <a:r>
              <a:rPr lang="en-US" sz="2400">
                <a:solidFill>
                  <a:srgbClr val="000000"/>
                </a:solidFill>
                <a:latin typeface="Canva Sans"/>
                <a:ea typeface="Canva Sans"/>
                <a:cs typeface="Canva Sans"/>
                <a:sym typeface="Canva Sans"/>
              </a:rPr>
              <a:t>Chess club “Universität Augsburg Schach”</a:t>
            </a:r>
          </a:p>
          <a:p>
            <a:pPr marL="518160" lvl="1" indent="-259080" algn="l">
              <a:lnSpc>
                <a:spcPts val="3359"/>
              </a:lnSpc>
              <a:spcBef>
                <a:spcPct val="0"/>
              </a:spcBef>
              <a:buFont typeface="Arial"/>
              <a:buChar char="•"/>
            </a:pPr>
            <a:r>
              <a:rPr lang="en-US" sz="2400">
                <a:solidFill>
                  <a:srgbClr val="000000"/>
                </a:solidFill>
                <a:latin typeface="Canva Sans"/>
                <a:ea typeface="Canva Sans"/>
                <a:cs typeface="Canva Sans"/>
                <a:sym typeface="Canva Sans"/>
              </a:rPr>
              <a:t>CampusKunst (Art group)</a:t>
            </a:r>
          </a:p>
          <a:p>
            <a:pPr marL="518160" lvl="1" indent="-259080" algn="l">
              <a:lnSpc>
                <a:spcPts val="3359"/>
              </a:lnSpc>
              <a:spcBef>
                <a:spcPct val="0"/>
              </a:spcBef>
              <a:buFont typeface="Arial"/>
              <a:buChar char="•"/>
            </a:pPr>
            <a:r>
              <a:rPr lang="en-US" sz="2400">
                <a:solidFill>
                  <a:srgbClr val="000000"/>
                </a:solidFill>
                <a:latin typeface="Canva Sans"/>
                <a:ea typeface="Canva Sans"/>
                <a:cs typeface="Canva Sans"/>
                <a:sym typeface="Canva Sans"/>
              </a:rPr>
              <a:t>Theater groups</a:t>
            </a:r>
          </a:p>
          <a:p>
            <a:pPr marL="518160" lvl="1" indent="-259080" algn="l">
              <a:lnSpc>
                <a:spcPts val="3359"/>
              </a:lnSpc>
              <a:spcBef>
                <a:spcPct val="0"/>
              </a:spcBef>
              <a:buFont typeface="Arial"/>
              <a:buChar char="•"/>
            </a:pPr>
            <a:r>
              <a:rPr lang="en-US" sz="2400">
                <a:solidFill>
                  <a:srgbClr val="000000"/>
                </a:solidFill>
                <a:latin typeface="Canva Sans"/>
                <a:ea typeface="Canva Sans"/>
                <a:cs typeface="Canva Sans"/>
                <a:sym typeface="Canva Sans"/>
              </a:rPr>
              <a:t>Choir and orchestra</a:t>
            </a:r>
          </a:p>
          <a:p>
            <a:pPr algn="just">
              <a:lnSpc>
                <a:spcPts val="3359"/>
              </a:lnSpc>
              <a:spcBef>
                <a:spcPct val="0"/>
              </a:spcBef>
            </a:pPr>
            <a:endParaRPr lang="en-US" sz="2400">
              <a:solidFill>
                <a:srgbClr val="000000"/>
              </a:solidFill>
              <a:latin typeface="Canva Sans"/>
              <a:ea typeface="Canva Sans"/>
              <a:cs typeface="Canva Sans"/>
              <a:sym typeface="Canva Sans"/>
            </a:endParaRPr>
          </a:p>
          <a:p>
            <a:pPr algn="just">
              <a:lnSpc>
                <a:spcPts val="3359"/>
              </a:lnSpc>
              <a:spcBef>
                <a:spcPct val="0"/>
              </a:spcBef>
            </a:pPr>
            <a:r>
              <a:rPr lang="en-US" sz="2400" b="1">
                <a:solidFill>
                  <a:srgbClr val="000000"/>
                </a:solidFill>
                <a:latin typeface="Canva Sans Bold"/>
                <a:ea typeface="Canva Sans Bold"/>
                <a:cs typeface="Canva Sans Bold"/>
                <a:sym typeface="Canva Sans Bold"/>
              </a:rPr>
              <a:t>⟶ Keep an eye out for flyers and bulletin boards!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675240"/>
            <a:ext cx="16695286" cy="913961"/>
          </a:xfrm>
          <a:prstGeom prst="rect">
            <a:avLst/>
          </a:prstGeom>
        </p:spPr>
        <p:txBody>
          <a:bodyPr lIns="0" tIns="0" rIns="0" bIns="0" rtlCol="0" anchor="t">
            <a:spAutoFit/>
          </a:bodyPr>
          <a:lstStyle/>
          <a:p>
            <a:pPr algn="l">
              <a:lnSpc>
                <a:spcPts val="3699"/>
              </a:lnSpc>
              <a:spcBef>
                <a:spcPct val="0"/>
              </a:spcBef>
            </a:pPr>
            <a:r>
              <a:rPr lang="en-US" sz="2642" b="1">
                <a:solidFill>
                  <a:srgbClr val="A3017C"/>
                </a:solidFill>
                <a:latin typeface="Canva Sans Bold"/>
                <a:ea typeface="Canva Sans Bold"/>
                <a:cs typeface="Canva Sans Bold"/>
                <a:sym typeface="Canva Sans Bold"/>
              </a:rPr>
              <a:t>As a general rule, exact requirements vary from program to program — and sometimes even from lecturer to lecturer!</a:t>
            </a:r>
          </a:p>
        </p:txBody>
      </p:sp>
      <p:sp>
        <p:nvSpPr>
          <p:cNvPr id="4" name="TextBox 4"/>
          <p:cNvSpPr txBox="1"/>
          <p:nvPr/>
        </p:nvSpPr>
        <p:spPr>
          <a:xfrm>
            <a:off x="248049" y="588328"/>
            <a:ext cx="10485121"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Presentations and term papers</a:t>
            </a:r>
          </a:p>
        </p:txBody>
      </p:sp>
      <p:sp>
        <p:nvSpPr>
          <p:cNvPr id="5" name="TextBox 5"/>
          <p:cNvSpPr txBox="1"/>
          <p:nvPr/>
        </p:nvSpPr>
        <p:spPr>
          <a:xfrm>
            <a:off x="1028700" y="2884476"/>
            <a:ext cx="6575940" cy="5838565"/>
          </a:xfrm>
          <a:prstGeom prst="rect">
            <a:avLst/>
          </a:prstGeom>
        </p:spPr>
        <p:txBody>
          <a:bodyPr lIns="0" tIns="0" rIns="0" bIns="0" rtlCol="0" anchor="t">
            <a:spAutoFit/>
          </a:bodyPr>
          <a:lstStyle/>
          <a:p>
            <a:pPr algn="l">
              <a:lnSpc>
                <a:spcPts val="3829"/>
              </a:lnSpc>
            </a:pPr>
            <a:r>
              <a:rPr lang="en-US" sz="2735" b="1">
                <a:solidFill>
                  <a:srgbClr val="000000"/>
                </a:solidFill>
                <a:latin typeface="Canva Sans Bold"/>
                <a:ea typeface="Canva Sans Bold"/>
                <a:cs typeface="Canva Sans Bold"/>
                <a:sym typeface="Canva Sans Bold"/>
              </a:rPr>
              <a:t>Presentations:</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Present scientific discussion on a topic in a compact and comprehensible manner.</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Provide an overview of a field of research.</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Create a basis for discussion.</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Summarize and discuss theses.</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Present one or more texts.</a:t>
            </a:r>
          </a:p>
          <a:p>
            <a:pPr marL="547355" lvl="1" indent="-273678" algn="l">
              <a:lnSpc>
                <a:spcPts val="3549"/>
              </a:lnSpc>
              <a:buFont typeface="Arial"/>
              <a:buChar char="•"/>
            </a:pPr>
            <a:r>
              <a:rPr lang="en-US" sz="2535">
                <a:solidFill>
                  <a:srgbClr val="000000"/>
                </a:solidFill>
                <a:latin typeface="Canva Sans"/>
                <a:ea typeface="Canva Sans"/>
                <a:cs typeface="Canva Sans"/>
                <a:sym typeface="Canva Sans"/>
              </a:rPr>
              <a:t>“Preliminary stage” of the term paper.</a:t>
            </a:r>
          </a:p>
          <a:p>
            <a:pPr algn="l">
              <a:lnSpc>
                <a:spcPts val="3549"/>
              </a:lnSpc>
            </a:pPr>
            <a:endParaRPr lang="en-US" sz="2535">
              <a:solidFill>
                <a:srgbClr val="000000"/>
              </a:solidFill>
              <a:latin typeface="Canva Sans"/>
              <a:ea typeface="Canva Sans"/>
              <a:cs typeface="Canva Sans"/>
              <a:sym typeface="Canva Sans"/>
            </a:endParaRPr>
          </a:p>
          <a:p>
            <a:pPr marL="0" lvl="0" indent="0" algn="l">
              <a:lnSpc>
                <a:spcPts val="3549"/>
              </a:lnSpc>
              <a:spcBef>
                <a:spcPct val="0"/>
              </a:spcBef>
            </a:pPr>
            <a:r>
              <a:rPr lang="en-US" sz="2535">
                <a:solidFill>
                  <a:srgbClr val="000000"/>
                </a:solidFill>
                <a:latin typeface="Canva Sans"/>
                <a:ea typeface="Canva Sans"/>
                <a:cs typeface="Canva Sans"/>
                <a:sym typeface="Canva Sans"/>
              </a:rPr>
              <a:t>⟶ Pay attention to the lecturer's specific instructions!</a:t>
            </a:r>
          </a:p>
        </p:txBody>
      </p:sp>
      <p:sp>
        <p:nvSpPr>
          <p:cNvPr id="6" name="TextBox 6"/>
          <p:cNvSpPr txBox="1"/>
          <p:nvPr/>
        </p:nvSpPr>
        <p:spPr>
          <a:xfrm>
            <a:off x="8117719" y="2884476"/>
            <a:ext cx="10038957" cy="7148412"/>
          </a:xfrm>
          <a:prstGeom prst="rect">
            <a:avLst/>
          </a:prstGeom>
        </p:spPr>
        <p:txBody>
          <a:bodyPr lIns="0" tIns="0" rIns="0" bIns="0" rtlCol="0" anchor="t">
            <a:spAutoFit/>
          </a:bodyPr>
          <a:lstStyle/>
          <a:p>
            <a:pPr marL="0" lvl="0" indent="0" algn="l">
              <a:lnSpc>
                <a:spcPts val="3549"/>
              </a:lnSpc>
              <a:spcBef>
                <a:spcPct val="0"/>
              </a:spcBef>
            </a:pPr>
            <a:r>
              <a:rPr lang="en-US" sz="2535" b="1">
                <a:solidFill>
                  <a:srgbClr val="000000"/>
                </a:solidFill>
                <a:latin typeface="Canva Sans Bold"/>
                <a:ea typeface="Canva Sans Bold"/>
                <a:cs typeface="Canva Sans Bold"/>
                <a:sym typeface="Canva Sans Bold"/>
              </a:rPr>
              <a:t>Term p</a:t>
            </a:r>
            <a:r>
              <a:rPr lang="en-US" sz="2535" b="1" u="none" strike="noStrike">
                <a:solidFill>
                  <a:srgbClr val="000000"/>
                </a:solidFill>
                <a:latin typeface="Canva Sans Bold"/>
                <a:ea typeface="Canva Sans Bold"/>
                <a:cs typeface="Canva Sans Bold"/>
                <a:sym typeface="Canva Sans Bold"/>
              </a:rPr>
              <a:t>apers:</a:t>
            </a:r>
          </a:p>
          <a:p>
            <a:pPr marL="547355" lvl="1" indent="-273678"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Relate your own thinking to the opinions of others and contribute the results to scientific discourse.</a:t>
            </a:r>
          </a:p>
          <a:p>
            <a:pPr marL="547355" lvl="1" indent="-273678"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Objectivity: It is not about presenting a “universal truth,” but rather about arguing comprehensibly for a relevant thesis.</a:t>
            </a:r>
          </a:p>
          <a:p>
            <a:pPr marL="547355" lvl="1" indent="-273678"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Research:</a:t>
            </a:r>
          </a:p>
          <a:p>
            <a:pPr marL="1094710" lvl="2" indent="-364903"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Reading recommendations from lecturers/seminar syllabus.</a:t>
            </a:r>
          </a:p>
          <a:p>
            <a:pPr marL="1094710" lvl="2" indent="-364903"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If needed, take an introduction to using the library!</a:t>
            </a:r>
          </a:p>
          <a:p>
            <a:pPr marL="547355" lvl="1" indent="-273678"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Plagiarism = theft of intellectual property/ incorrect citation/lack of source references ⟶ can lead to dis-enrollment!</a:t>
            </a:r>
          </a:p>
          <a:p>
            <a:pPr marL="547355" lvl="1" indent="-273678" algn="l">
              <a:lnSpc>
                <a:spcPts val="3549"/>
              </a:lnSpc>
              <a:spcBef>
                <a:spcPct val="0"/>
              </a:spcBef>
              <a:buFont typeface="Arial"/>
              <a:buChar char="•"/>
            </a:pPr>
            <a:r>
              <a:rPr lang="en-US" sz="2535" u="none" strike="noStrike">
                <a:solidFill>
                  <a:srgbClr val="000000"/>
                </a:solidFill>
                <a:latin typeface="Canva Sans"/>
                <a:ea typeface="Canva Sans"/>
                <a:cs typeface="Canva Sans"/>
                <a:sym typeface="Canva Sans"/>
              </a:rPr>
              <a:t>Be careful when using AI!</a:t>
            </a:r>
          </a:p>
          <a:p>
            <a:pPr algn="l">
              <a:lnSpc>
                <a:spcPts val="3549"/>
              </a:lnSpc>
              <a:spcBef>
                <a:spcPct val="0"/>
              </a:spcBef>
            </a:pPr>
            <a:endParaRPr lang="en-US" sz="2535" u="none" strike="noStrike">
              <a:solidFill>
                <a:srgbClr val="000000"/>
              </a:solidFill>
              <a:latin typeface="Canva Sans"/>
              <a:ea typeface="Canva Sans"/>
              <a:cs typeface="Canva Sans"/>
              <a:sym typeface="Canva Sans"/>
            </a:endParaRPr>
          </a:p>
          <a:p>
            <a:pPr marL="0" lvl="0" indent="0" algn="l">
              <a:lnSpc>
                <a:spcPts val="3549"/>
              </a:lnSpc>
              <a:spcBef>
                <a:spcPct val="0"/>
              </a:spcBef>
            </a:pPr>
            <a:r>
              <a:rPr lang="en-US" sz="2535" u="none" strike="noStrike">
                <a:solidFill>
                  <a:srgbClr val="000000"/>
                </a:solidFill>
                <a:latin typeface="Canva Sans"/>
                <a:ea typeface="Canva Sans"/>
                <a:cs typeface="Canva Sans"/>
                <a:sym typeface="Canva Sans"/>
              </a:rPr>
              <a:t>⟶  Follow the </a:t>
            </a:r>
            <a:r>
              <a:rPr lang="en-US" sz="2535" b="1" u="none" strike="noStrike">
                <a:solidFill>
                  <a:srgbClr val="000000"/>
                </a:solidFill>
                <a:latin typeface="Canva Sans Bold"/>
                <a:ea typeface="Canva Sans Bold"/>
                <a:cs typeface="Canva Sans Bold"/>
                <a:sym typeface="Canva Sans Bold"/>
              </a:rPr>
              <a:t>style sheet</a:t>
            </a:r>
            <a:r>
              <a:rPr lang="en-US" sz="2535" u="none" strike="noStrike">
                <a:solidFill>
                  <a:srgbClr val="000000"/>
                </a:solidFill>
                <a:latin typeface="Canva Sans"/>
                <a:ea typeface="Canva Sans"/>
                <a:cs typeface="Canva Sans"/>
                <a:sym typeface="Canva Sans"/>
              </a:rPr>
              <a:t>/lecturer's instructions on topic selection, number of pages, AI use, etc.</a:t>
            </a:r>
          </a:p>
          <a:p>
            <a:pPr marL="0" lvl="0" indent="0" algn="l">
              <a:lnSpc>
                <a:spcPts val="3549"/>
              </a:lnSpc>
              <a:spcBef>
                <a:spcPct val="0"/>
              </a:spcBef>
            </a:pPr>
            <a:endParaRPr lang="en-US" sz="2535" u="none" strike="noStrike">
              <a:solidFill>
                <a:srgbClr val="000000"/>
              </a:solidFill>
              <a:latin typeface="Canva Sans"/>
              <a:ea typeface="Canva Sans"/>
              <a:cs typeface="Canva Sans"/>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956868"/>
            <a:ext cx="16463334" cy="6865620"/>
          </a:xfrm>
          <a:prstGeom prst="rect">
            <a:avLst/>
          </a:prstGeom>
        </p:spPr>
        <p:txBody>
          <a:bodyPr lIns="0" tIns="0" rIns="0" bIns="0" rtlCol="0" anchor="t">
            <a:spAutoFit/>
          </a:bodyPr>
          <a:lstStyle/>
          <a:p>
            <a:pPr algn="l">
              <a:lnSpc>
                <a:spcPts val="4199"/>
              </a:lnSpc>
              <a:spcBef>
                <a:spcPct val="0"/>
              </a:spcBef>
            </a:pPr>
            <a:r>
              <a:rPr lang="en-US" sz="2999" b="1">
                <a:solidFill>
                  <a:srgbClr val="A3017C"/>
                </a:solidFill>
                <a:latin typeface="Canva Sans Bold"/>
                <a:ea typeface="Canva Sans Bold"/>
                <a:cs typeface="Canva Sans Bold"/>
                <a:sym typeface="Canva Sans Bold"/>
              </a:rPr>
              <a:t>Why do students write emails to lecturers?</a:t>
            </a:r>
          </a:p>
          <a:p>
            <a:pPr algn="l">
              <a:lnSpc>
                <a:spcPts val="3919"/>
              </a:lnSpc>
              <a:spcBef>
                <a:spcPct val="0"/>
              </a:spcBef>
            </a:pPr>
            <a:endParaRPr lang="en-US" sz="2999" b="1">
              <a:solidFill>
                <a:srgbClr val="A3017C"/>
              </a:solidFill>
              <a:latin typeface="Canva Sans Bold"/>
              <a:ea typeface="Canva Sans Bold"/>
              <a:cs typeface="Canva Sans Bold"/>
              <a:sym typeface="Canva Sans Bold"/>
            </a:endParaRPr>
          </a:p>
          <a:p>
            <a:pPr algn="l">
              <a:lnSpc>
                <a:spcPts val="3360"/>
              </a:lnSpc>
              <a:spcBef>
                <a:spcPct val="0"/>
              </a:spcBef>
            </a:pPr>
            <a:r>
              <a:rPr lang="en-US" sz="2400" b="1">
                <a:solidFill>
                  <a:srgbClr val="000000"/>
                </a:solidFill>
                <a:latin typeface="Canva Sans Bold"/>
                <a:ea typeface="Canva Sans Bold"/>
                <a:cs typeface="Canva Sans Bold"/>
                <a:sym typeface="Canva Sans Bold"/>
              </a:rPr>
              <a:t>When you have clear questions that can be answered quickly:</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Requesting an appointment</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Postponing a deadline</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Short inquiries (bibliography, seminar start date, exam requirements)</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Registering for a course</a:t>
            </a:r>
          </a:p>
          <a:p>
            <a:pPr algn="l">
              <a:lnSpc>
                <a:spcPts val="3360"/>
              </a:lnSpc>
              <a:spcBef>
                <a:spcPct val="0"/>
              </a:spcBef>
            </a:pPr>
            <a:endParaRPr lang="en-US" sz="2400">
              <a:solidFill>
                <a:srgbClr val="000000"/>
              </a:solidFill>
              <a:latin typeface="Canva Sans"/>
              <a:ea typeface="Canva Sans"/>
              <a:cs typeface="Canva Sans"/>
              <a:sym typeface="Canva Sans"/>
            </a:endParaRPr>
          </a:p>
          <a:p>
            <a:pPr algn="l">
              <a:lnSpc>
                <a:spcPts val="3360"/>
              </a:lnSpc>
              <a:spcBef>
                <a:spcPct val="0"/>
              </a:spcBef>
            </a:pPr>
            <a:r>
              <a:rPr lang="en-US" sz="2400" b="1">
                <a:solidFill>
                  <a:srgbClr val="000000"/>
                </a:solidFill>
                <a:latin typeface="Canva Sans Bold"/>
                <a:ea typeface="Canva Sans Bold"/>
                <a:cs typeface="Canva Sans Bold"/>
                <a:sym typeface="Canva Sans Bold"/>
              </a:rPr>
              <a:t>Important:</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State the course title so that the recipient knows which course you are referring to </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Be polite but concise and brief, as lecturers receive many emails (avoid “filler sentences”).</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Read through your email again before sending it.</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For complex topics, visit the office hours (if necessary, you can also arrange an appointment for a phone call or Zoom meeting).</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Check your mailbox regularly for a reply.</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If an appointment has been suggested, confirm it (otherwise the lecturer may not be available).</a:t>
            </a:r>
          </a:p>
        </p:txBody>
      </p:sp>
      <p:sp>
        <p:nvSpPr>
          <p:cNvPr id="4" name="Freeform 4"/>
          <p:cNvSpPr/>
          <p:nvPr/>
        </p:nvSpPr>
        <p:spPr>
          <a:xfrm rot="870618">
            <a:off x="14789164" y="2190565"/>
            <a:ext cx="1701957" cy="1701957"/>
          </a:xfrm>
          <a:custGeom>
            <a:avLst/>
            <a:gdLst/>
            <a:ahLst/>
            <a:cxnLst/>
            <a:rect l="l" t="t" r="r" b="b"/>
            <a:pathLst>
              <a:path w="1701957" h="1701957">
                <a:moveTo>
                  <a:pt x="0" y="0"/>
                </a:moveTo>
                <a:lnTo>
                  <a:pt x="1701956" y="0"/>
                </a:lnTo>
                <a:lnTo>
                  <a:pt x="1701956" y="1701957"/>
                </a:lnTo>
                <a:lnTo>
                  <a:pt x="0" y="17019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TextBox 5"/>
          <p:cNvSpPr txBox="1"/>
          <p:nvPr/>
        </p:nvSpPr>
        <p:spPr>
          <a:xfrm>
            <a:off x="248049" y="588328"/>
            <a:ext cx="7202014"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Emails to lecturers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956868"/>
            <a:ext cx="16463334" cy="6865620"/>
          </a:xfrm>
          <a:prstGeom prst="rect">
            <a:avLst/>
          </a:prstGeom>
        </p:spPr>
        <p:txBody>
          <a:bodyPr lIns="0" tIns="0" rIns="0" bIns="0" rtlCol="0" anchor="t">
            <a:spAutoFit/>
          </a:bodyPr>
          <a:lstStyle/>
          <a:p>
            <a:pPr algn="l">
              <a:lnSpc>
                <a:spcPts val="4199"/>
              </a:lnSpc>
              <a:spcBef>
                <a:spcPct val="0"/>
              </a:spcBef>
            </a:pPr>
            <a:r>
              <a:rPr lang="en-US" sz="2999" b="1">
                <a:solidFill>
                  <a:srgbClr val="A3017C"/>
                </a:solidFill>
                <a:latin typeface="Canva Sans Bold"/>
                <a:ea typeface="Canva Sans Bold"/>
                <a:cs typeface="Canva Sans Bold"/>
                <a:sym typeface="Canva Sans Bold"/>
              </a:rPr>
              <a:t>Notes and recommendations:</a:t>
            </a:r>
          </a:p>
          <a:p>
            <a:pPr algn="l">
              <a:lnSpc>
                <a:spcPts val="3919"/>
              </a:lnSpc>
              <a:spcBef>
                <a:spcPct val="0"/>
              </a:spcBef>
            </a:pPr>
            <a:endParaRPr lang="en-US" sz="2999" b="1">
              <a:solidFill>
                <a:srgbClr val="A3017C"/>
              </a:solidFill>
              <a:latin typeface="Canva Sans Bold"/>
              <a:ea typeface="Canva Sans Bold"/>
              <a:cs typeface="Canva Sans Bold"/>
              <a:sym typeface="Canva Sans Bold"/>
            </a:endParaRPr>
          </a:p>
          <a:p>
            <a:pPr algn="l">
              <a:lnSpc>
                <a:spcPts val="3360"/>
              </a:lnSpc>
              <a:spcBef>
                <a:spcPct val="0"/>
              </a:spcBef>
            </a:pPr>
            <a:r>
              <a:rPr lang="en-US" sz="2400" b="1">
                <a:solidFill>
                  <a:srgbClr val="000000"/>
                </a:solidFill>
                <a:latin typeface="Canva Sans Bold"/>
                <a:ea typeface="Canva Sans Bold"/>
                <a:cs typeface="Canva Sans Bold"/>
                <a:sym typeface="Canva Sans Bold"/>
              </a:rPr>
              <a:t>Subject line:</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Provide a brief and specific subject line in keywords.</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Establish the relevant context for the recipient to help them place your message.</a:t>
            </a:r>
          </a:p>
          <a:p>
            <a:pPr algn="l">
              <a:lnSpc>
                <a:spcPts val="3360"/>
              </a:lnSpc>
              <a:spcBef>
                <a:spcPct val="0"/>
              </a:spcBef>
            </a:pPr>
            <a:endParaRPr lang="en-US" sz="2400">
              <a:solidFill>
                <a:srgbClr val="000000"/>
              </a:solidFill>
              <a:latin typeface="Canva Sans"/>
              <a:ea typeface="Canva Sans"/>
              <a:cs typeface="Canva Sans"/>
              <a:sym typeface="Canva Sans"/>
            </a:endParaRPr>
          </a:p>
          <a:p>
            <a:pPr algn="l">
              <a:lnSpc>
                <a:spcPts val="3360"/>
              </a:lnSpc>
              <a:spcBef>
                <a:spcPct val="0"/>
              </a:spcBef>
            </a:pPr>
            <a:r>
              <a:rPr lang="en-US" sz="2400" b="1">
                <a:solidFill>
                  <a:srgbClr val="000000"/>
                </a:solidFill>
                <a:latin typeface="Canva Sans Bold"/>
                <a:ea typeface="Canva Sans Bold"/>
                <a:cs typeface="Canva Sans Bold"/>
                <a:sym typeface="Canva Sans Bold"/>
              </a:rPr>
              <a:t>Form of address:</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‘Dear Ms. (Prof. / Dr.) + surname’</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‘Dear Mr. (Prof. / Dr.) + surname’</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Pay attention to how you are addressed and respond accordingly.</a:t>
            </a:r>
          </a:p>
          <a:p>
            <a:pPr algn="l">
              <a:lnSpc>
                <a:spcPts val="3360"/>
              </a:lnSpc>
              <a:spcBef>
                <a:spcPct val="0"/>
              </a:spcBef>
            </a:pPr>
            <a:endParaRPr lang="en-US" sz="2400">
              <a:solidFill>
                <a:srgbClr val="000000"/>
              </a:solidFill>
              <a:latin typeface="Canva Sans"/>
              <a:ea typeface="Canva Sans"/>
              <a:cs typeface="Canva Sans"/>
              <a:sym typeface="Canva Sans"/>
            </a:endParaRPr>
          </a:p>
          <a:p>
            <a:pPr algn="l">
              <a:lnSpc>
                <a:spcPts val="3360"/>
              </a:lnSpc>
              <a:spcBef>
                <a:spcPct val="0"/>
              </a:spcBef>
            </a:pPr>
            <a:r>
              <a:rPr lang="en-US" sz="2400" b="1">
                <a:solidFill>
                  <a:srgbClr val="000000"/>
                </a:solidFill>
                <a:latin typeface="Canva Sans Bold"/>
                <a:ea typeface="Canva Sans Bold"/>
                <a:cs typeface="Canva Sans Bold"/>
                <a:sym typeface="Canva Sans Bold"/>
              </a:rPr>
              <a:t>Closing:</a:t>
            </a:r>
          </a:p>
          <a:p>
            <a:pPr marL="518162" lvl="1" indent="-259081" algn="l">
              <a:lnSpc>
                <a:spcPts val="3360"/>
              </a:lnSpc>
              <a:spcBef>
                <a:spcPct val="0"/>
              </a:spcBef>
              <a:buFont typeface="Arial"/>
              <a:buChar char="•"/>
            </a:pPr>
            <a:r>
              <a:rPr lang="en-US" sz="2400">
                <a:solidFill>
                  <a:srgbClr val="000000"/>
                </a:solidFill>
                <a:latin typeface="Canva Sans"/>
                <a:ea typeface="Canva Sans"/>
                <a:cs typeface="Canva Sans"/>
                <a:sym typeface="Canva Sans"/>
              </a:rPr>
              <a:t>“Best regards” is always appropriate</a:t>
            </a:r>
          </a:p>
          <a:p>
            <a:pPr algn="l">
              <a:lnSpc>
                <a:spcPts val="3360"/>
              </a:lnSpc>
              <a:spcBef>
                <a:spcPct val="0"/>
              </a:spcBef>
            </a:pPr>
            <a:endParaRPr lang="en-US" sz="2400">
              <a:solidFill>
                <a:srgbClr val="000000"/>
              </a:solidFill>
              <a:latin typeface="Canva Sans"/>
              <a:ea typeface="Canva Sans"/>
              <a:cs typeface="Canva Sans"/>
              <a:sym typeface="Canva Sans"/>
            </a:endParaRPr>
          </a:p>
          <a:p>
            <a:pPr algn="l">
              <a:lnSpc>
                <a:spcPts val="3360"/>
              </a:lnSpc>
              <a:spcBef>
                <a:spcPct val="0"/>
              </a:spcBef>
            </a:pPr>
            <a:endParaRPr lang="en-US" sz="2400">
              <a:solidFill>
                <a:srgbClr val="000000"/>
              </a:solidFill>
              <a:latin typeface="Canva Sans"/>
              <a:ea typeface="Canva Sans"/>
              <a:cs typeface="Canva Sans"/>
              <a:sym typeface="Canva Sans"/>
            </a:endParaRPr>
          </a:p>
          <a:p>
            <a:pPr algn="l">
              <a:lnSpc>
                <a:spcPts val="3360"/>
              </a:lnSpc>
              <a:spcBef>
                <a:spcPct val="0"/>
              </a:spcBef>
            </a:pPr>
            <a:r>
              <a:rPr lang="en-US" sz="2400">
                <a:solidFill>
                  <a:srgbClr val="000000"/>
                </a:solidFill>
                <a:latin typeface="Canva Sans"/>
                <a:ea typeface="Canva Sans"/>
                <a:cs typeface="Canva Sans"/>
                <a:sym typeface="Canva Sans"/>
              </a:rPr>
              <a:t>⟶ </a:t>
            </a:r>
            <a:r>
              <a:rPr lang="en-US" sz="2400" b="1">
                <a:solidFill>
                  <a:srgbClr val="000000"/>
                </a:solidFill>
                <a:latin typeface="Canva Sans Bold"/>
                <a:ea typeface="Canva Sans Bold"/>
                <a:cs typeface="Canva Sans Bold"/>
                <a:sym typeface="Canva Sans Bold"/>
              </a:rPr>
              <a:t>Be sure to phrase your request politely!</a:t>
            </a:r>
          </a:p>
        </p:txBody>
      </p:sp>
      <p:sp>
        <p:nvSpPr>
          <p:cNvPr id="4" name="Freeform 4"/>
          <p:cNvSpPr/>
          <p:nvPr/>
        </p:nvSpPr>
        <p:spPr>
          <a:xfrm rot="870618">
            <a:off x="14789164" y="2190565"/>
            <a:ext cx="1701957" cy="1701957"/>
          </a:xfrm>
          <a:custGeom>
            <a:avLst/>
            <a:gdLst/>
            <a:ahLst/>
            <a:cxnLst/>
            <a:rect l="l" t="t" r="r" b="b"/>
            <a:pathLst>
              <a:path w="1701957" h="1701957">
                <a:moveTo>
                  <a:pt x="0" y="0"/>
                </a:moveTo>
                <a:lnTo>
                  <a:pt x="1701956" y="0"/>
                </a:lnTo>
                <a:lnTo>
                  <a:pt x="1701956" y="1701957"/>
                </a:lnTo>
                <a:lnTo>
                  <a:pt x="0" y="17019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TextBox 5"/>
          <p:cNvSpPr txBox="1"/>
          <p:nvPr/>
        </p:nvSpPr>
        <p:spPr>
          <a:xfrm>
            <a:off x="248049" y="588328"/>
            <a:ext cx="7048803"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Emails to lecturers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889217" cy="10062684"/>
          </a:xfrm>
          <a:custGeom>
            <a:avLst/>
            <a:gdLst/>
            <a:ahLst/>
            <a:cxnLst/>
            <a:rect l="l" t="t" r="r" b="b"/>
            <a:pathLst>
              <a:path w="17889217" h="10062684">
                <a:moveTo>
                  <a:pt x="0" y="0"/>
                </a:moveTo>
                <a:lnTo>
                  <a:pt x="17889217" y="0"/>
                </a:lnTo>
                <a:lnTo>
                  <a:pt x="17889217" y="10062684"/>
                </a:lnTo>
                <a:lnTo>
                  <a:pt x="0" y="1006268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028700" y="1947343"/>
            <a:ext cx="17125279" cy="7727315"/>
          </a:xfrm>
          <a:prstGeom prst="rect">
            <a:avLst/>
          </a:prstGeom>
        </p:spPr>
        <p:txBody>
          <a:bodyPr lIns="0" tIns="0" rIns="0" bIns="0" rtlCol="0" anchor="t">
            <a:spAutoFit/>
          </a:bodyPr>
          <a:lstStyle/>
          <a:p>
            <a:pPr algn="l">
              <a:lnSpc>
                <a:spcPts val="3919"/>
              </a:lnSpc>
              <a:spcBef>
                <a:spcPct val="0"/>
              </a:spcBef>
            </a:pPr>
            <a:r>
              <a:rPr lang="en-US" sz="2799" b="1">
                <a:solidFill>
                  <a:srgbClr val="A3017C"/>
                </a:solidFill>
                <a:latin typeface="Canva Sans Bold"/>
                <a:ea typeface="Canva Sans Bold"/>
                <a:cs typeface="Canva Sans Bold"/>
                <a:sym typeface="Canva Sans Bold"/>
              </a:rPr>
              <a:t>How can you prepare well for consultation appointments?</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Find out where the consultation hour takes place so you don't arrive late.</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What information can you easily find elsewhere? (Website, Digicampus, etc.)</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Think about the topic, structure, and secondary literature for an upcoming presentation/term paper in advance.</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Write down specific questions.</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Think about possible solutions to problems you want to address.</a:t>
            </a:r>
          </a:p>
          <a:p>
            <a:pPr algn="l">
              <a:lnSpc>
                <a:spcPts val="4080"/>
              </a:lnSpc>
            </a:pPr>
            <a:endParaRPr lang="en-US" sz="2400">
              <a:solidFill>
                <a:srgbClr val="000000"/>
              </a:solidFill>
              <a:latin typeface="Canva Sans"/>
              <a:ea typeface="Canva Sans"/>
              <a:cs typeface="Canva Sans"/>
              <a:sym typeface="Canva Sans"/>
            </a:endParaRPr>
          </a:p>
          <a:p>
            <a:pPr algn="l">
              <a:lnSpc>
                <a:spcPts val="4759"/>
              </a:lnSpc>
            </a:pPr>
            <a:r>
              <a:rPr lang="en-US" sz="2799" b="1">
                <a:solidFill>
                  <a:srgbClr val="A3017C"/>
                </a:solidFill>
                <a:latin typeface="Canva Sans Bold"/>
                <a:ea typeface="Canva Sans Bold"/>
                <a:cs typeface="Canva Sans Bold"/>
                <a:sym typeface="Canva Sans Bold"/>
              </a:rPr>
              <a:t>How can you make your consultation appointments more effective?</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Be on time for appointments ⟶ don't show up at the end of the consultation hour.</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Introduce yourself (name, context, seminar).</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Inform the lecturer about your own preparatory work (research, topic suggestions, etc.).</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Ask specific questions and ask for clarification if you don't understand something</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Take notes on important points</a:t>
            </a:r>
          </a:p>
          <a:p>
            <a:pPr marL="518162" lvl="1" indent="-259081" algn="l">
              <a:lnSpc>
                <a:spcPts val="4080"/>
              </a:lnSpc>
              <a:buFont typeface="Arial"/>
              <a:buChar char="•"/>
            </a:pPr>
            <a:r>
              <a:rPr lang="en-US" sz="2400">
                <a:solidFill>
                  <a:srgbClr val="000000"/>
                </a:solidFill>
                <a:latin typeface="Canva Sans"/>
                <a:ea typeface="Canva Sans"/>
                <a:cs typeface="Canva Sans"/>
                <a:sym typeface="Canva Sans"/>
              </a:rPr>
              <a:t>Don't talk about personal concerns (unless explicitly asked)</a:t>
            </a:r>
          </a:p>
          <a:p>
            <a:pPr marL="518162" lvl="1" indent="-259081" algn="l">
              <a:lnSpc>
                <a:spcPts val="4080"/>
              </a:lnSpc>
              <a:spcBef>
                <a:spcPct val="0"/>
              </a:spcBef>
              <a:buFont typeface="Arial"/>
              <a:buChar char="•"/>
            </a:pPr>
            <a:r>
              <a:rPr lang="en-US" sz="2400">
                <a:solidFill>
                  <a:srgbClr val="000000"/>
                </a:solidFill>
                <a:latin typeface="Canva Sans"/>
                <a:ea typeface="Canva Sans"/>
                <a:cs typeface="Canva Sans"/>
                <a:sym typeface="Canva Sans"/>
              </a:rPr>
              <a:t>It is not customary to give gifts (could be misunderstood)</a:t>
            </a:r>
          </a:p>
        </p:txBody>
      </p:sp>
      <p:sp>
        <p:nvSpPr>
          <p:cNvPr id="4" name="Freeform 4"/>
          <p:cNvSpPr/>
          <p:nvPr/>
        </p:nvSpPr>
        <p:spPr>
          <a:xfrm>
            <a:off x="15041406" y="5837720"/>
            <a:ext cx="1886880" cy="1761874"/>
          </a:xfrm>
          <a:custGeom>
            <a:avLst/>
            <a:gdLst/>
            <a:ahLst/>
            <a:cxnLst/>
            <a:rect l="l" t="t" r="r" b="b"/>
            <a:pathLst>
              <a:path w="1886880" h="1761874">
                <a:moveTo>
                  <a:pt x="0" y="0"/>
                </a:moveTo>
                <a:lnTo>
                  <a:pt x="1886880" y="0"/>
                </a:lnTo>
                <a:lnTo>
                  <a:pt x="1886880" y="1761874"/>
                </a:lnTo>
                <a:lnTo>
                  <a:pt x="0" y="17618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TextBox 5"/>
          <p:cNvSpPr txBox="1"/>
          <p:nvPr/>
        </p:nvSpPr>
        <p:spPr>
          <a:xfrm>
            <a:off x="248049" y="588328"/>
            <a:ext cx="11294954" cy="795020"/>
          </a:xfrm>
          <a:prstGeom prst="rect">
            <a:avLst/>
          </a:prstGeom>
        </p:spPr>
        <p:txBody>
          <a:bodyPr lIns="0" tIns="0" rIns="0" bIns="0" rtlCol="0" anchor="t">
            <a:spAutoFit/>
          </a:bodyPr>
          <a:lstStyle/>
          <a:p>
            <a:pPr algn="ctr">
              <a:lnSpc>
                <a:spcPts val="6580"/>
              </a:lnSpc>
              <a:spcBef>
                <a:spcPct val="0"/>
              </a:spcBef>
            </a:pPr>
            <a:r>
              <a:rPr lang="en-US" sz="4700" b="1">
                <a:solidFill>
                  <a:srgbClr val="000000"/>
                </a:solidFill>
                <a:latin typeface="Canva Sans Bold"/>
                <a:ea typeface="Canva Sans Bold"/>
                <a:cs typeface="Canva Sans Bold"/>
                <a:sym typeface="Canva Sans Bold"/>
              </a:rPr>
              <a:t>Consultation hours with lecturers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1342</Words>
  <Application>Microsoft Office PowerPoint</Application>
  <PresentationFormat>Benutzerdefiniert</PresentationFormat>
  <Paragraphs>149</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Canva Sans</vt:lpstr>
      <vt:lpstr>Calibri</vt:lpstr>
      <vt:lpstr>Canva Sans Italics</vt:lpstr>
      <vt:lpstr>Arial</vt:lpstr>
      <vt:lpstr>Canva Sans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Study strategies</dc:title>
  <cp:lastModifiedBy>Olivia Mannes</cp:lastModifiedBy>
  <cp:revision>6</cp:revision>
  <dcterms:created xsi:type="dcterms:W3CDTF">2006-08-16T00:00:00Z</dcterms:created>
  <dcterms:modified xsi:type="dcterms:W3CDTF">2026-03-23T15:15:42Z</dcterms:modified>
  <dc:identifier>DAHDdDSC2rg</dc:identifier>
</cp:coreProperties>
</file>