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.jpeg" ContentType="image/jpeg"/>
  <Override PartName="/ppt/media/image11.png" ContentType="image/png"/>
  <Override PartName="/ppt/media/image6.png" ContentType="image/png"/>
  <Override PartName="/ppt/media/image4.png" ContentType="image/png"/>
  <Override PartName="/ppt/media/image3.png" ContentType="image/png"/>
  <Override PartName="/ppt/media/image2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5.png" ContentType="image/png"/>
  <Override PartName="/ppt/media/image10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23.xml.rels" ContentType="application/vnd.openxmlformats-package.relationships+xml"/>
  <Override PartName="/ppt/slides/_rels/slide11.xml.rels" ContentType="application/vnd.openxmlformats-package.relationships+xml"/>
  <Override PartName="/ppt/slides/_rels/slide24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64104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56244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72000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64104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56244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720000" y="300960"/>
            <a:ext cx="8855640" cy="585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364104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6562440" y="216000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72000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364104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6562440" y="4450320"/>
            <a:ext cx="278172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720000" y="300960"/>
            <a:ext cx="8855640" cy="585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147280" y="445032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147280" y="2160000"/>
            <a:ext cx="421596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720000" y="4450320"/>
            <a:ext cx="8640000" cy="2091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92000" y="4104000"/>
            <a:ext cx="8568000" cy="1440000"/>
          </a:xfrm>
          <a:prstGeom prst="rect">
            <a:avLst/>
          </a:prstGeom>
        </p:spPr>
        <p:txBody>
          <a:bodyPr lIns="0" rIns="0" tIns="0" bIns="0" anchor="ctr">
            <a:normAutofit fontScale="80000"/>
          </a:bodyPr>
          <a:p>
            <a:r>
              <a:rPr b="1" lang="en-GB" sz="4800" spc="-1" strike="noStrike">
                <a:solidFill>
                  <a:srgbClr val="333333"/>
                </a:solidFill>
                <a:latin typeface="Noto Sans"/>
              </a:rPr>
              <a:t>Format des Titeltextes durch Klicken bearbeiten</a:t>
            </a:r>
            <a:endParaRPr b="1" lang="en-GB" sz="4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92000" y="5904000"/>
            <a:ext cx="8568000" cy="982440"/>
          </a:xfrm>
          <a:prstGeom prst="rect">
            <a:avLst/>
          </a:prstGeom>
        </p:spPr>
        <p:txBody>
          <a:bodyPr lIns="0" rIns="0" tIns="0" bIns="0">
            <a:normAutofit fontScale="13000"/>
          </a:bodyPr>
          <a:p>
            <a:pPr marL="432000" indent="-324000">
              <a:spcAft>
                <a:spcPts val="1879"/>
              </a:spcAft>
              <a:buClr>
                <a:srgbClr val="333333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Format des Gliederungstextes durch Klicken bearbeiten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497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Zweite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2" marL="1296000" indent="-288000">
              <a:spcAft>
                <a:spcPts val="1120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Dritte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3" marL="1728000" indent="-216000">
              <a:spcAft>
                <a:spcPts val="743"/>
              </a:spcAft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Vierte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4" marL="2160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Fünfte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5" marL="2592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Sechste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  <a:p>
            <a:pPr lvl="6" marL="3024000" indent="-216000">
              <a:spcAft>
                <a:spcPts val="366"/>
              </a:spcAft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333333"/>
                </a:solidFill>
                <a:latin typeface="Noto Sans"/>
              </a:rPr>
              <a:t>Siebte Gliederungsebene</a:t>
            </a:r>
            <a:endParaRPr b="0" lang="en-GB" sz="2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644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Noto Sans"/>
              </a:rPr>
              <a:t>&lt;Datum/Uhrzeit&gt;</a:t>
            </a:r>
            <a:endParaRPr b="0" lang="en-GB" sz="1400" spc="-1" strike="noStrike">
              <a:latin typeface="Noto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644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Noto Sans"/>
              </a:rPr>
              <a:t>&lt;Fußzeile&gt;</a:t>
            </a:r>
            <a:endParaRPr b="0" lang="en-GB" sz="1400" spc="-1" strike="noStrike">
              <a:latin typeface="Noto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44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4EB59A8-49F9-44A3-BB64-41D55D27191B}" type="slidenum">
              <a:rPr b="0" lang="en-GB" sz="1400" spc="-1" strike="noStrike">
                <a:latin typeface="Noto Sans"/>
              </a:rPr>
              <a:t>&lt;Foliennummer&gt;</a:t>
            </a:fld>
            <a:r>
              <a:rPr b="0" lang="en-GB" sz="1400" spc="-1" strike="noStrike">
                <a:latin typeface="Noto Sans"/>
              </a:rPr>
              <a:t> / </a:t>
            </a:r>
            <a:fld id="{4E89B819-4203-4A5D-BCC4-3ED48DD0CA4E}" type="slidecount">
              <a:rPr b="0" lang="en-GB" sz="1400" spc="-1" strike="noStrike">
                <a:latin typeface="Noto Sans"/>
              </a:rPr>
              <a:t>&lt;Anzahl&gt;</a:t>
            </a:fld>
            <a:endParaRPr b="0" lang="en-GB" sz="1400" spc="-1" strike="noStrike">
              <a:latin typeface="Noto Sans"/>
            </a:endParaRPr>
          </a:p>
        </p:txBody>
      </p:sp>
      <p:sp>
        <p:nvSpPr>
          <p:cNvPr id="5" name="CustomShape 6"/>
          <p:cNvSpPr/>
          <p:nvPr/>
        </p:nvSpPr>
        <p:spPr>
          <a:xfrm>
            <a:off x="0" y="4320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20000" y="300960"/>
            <a:ext cx="8855640" cy="126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Format des Titeltextes durch Klicken bearbeiten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20000" y="2160000"/>
            <a:ext cx="864000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Format des Gliederungstextes durch Klicken bearbeiten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Zweite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2" marL="1296000" indent="-288000">
              <a:spcAft>
                <a:spcPts val="845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Dritte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3" marL="1728000" indent="-216000">
              <a:spcAft>
                <a:spcPts val="567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Vierte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4" marL="2160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Fünfte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5" marL="2592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Sechste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lvl="6" marL="3024000" indent="-216000">
              <a:spcAft>
                <a:spcPts val="283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Siebte Gliederungsebene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Noto Sans"/>
              </a:rPr>
              <a:t>&lt;Datum/Uhrzeit&gt;</a:t>
            </a:r>
            <a:endParaRPr b="0" lang="en-GB" sz="1400" spc="-1" strike="noStrike">
              <a:latin typeface="Noto Sans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Noto Sans"/>
              </a:rPr>
              <a:t>&lt;Fußzeile&gt;</a:t>
            </a:r>
            <a:endParaRPr b="0" lang="en-GB" sz="1400" spc="-1" strike="noStrike">
              <a:latin typeface="Noto Sans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0218E964-981D-4E22-809F-CD2826F59325}" type="slidenum">
              <a:rPr b="0" lang="en-GB" sz="1400" spc="-1" strike="noStrike">
                <a:latin typeface="Noto Sans"/>
              </a:rPr>
              <a:t>&lt;Foliennummer&gt;</a:t>
            </a:fld>
            <a:r>
              <a:rPr b="0" lang="en-GB" sz="1400" spc="-1" strike="noStrike">
                <a:latin typeface="Noto Sans"/>
              </a:rPr>
              <a:t> / </a:t>
            </a:r>
            <a:fld id="{049218D0-AC64-4E57-8CE6-4EE951DEC2CF}" type="slidecount">
              <a:rPr b="0" lang="en-GB" sz="1400" spc="-1" strike="noStrike">
                <a:latin typeface="Noto Sans"/>
              </a:rPr>
              <a:t>24</a:t>
            </a:fld>
            <a:endParaRPr b="0" lang="en-GB" sz="1400" spc="-1" strike="noStrike">
              <a:latin typeface="Noto Sans"/>
            </a:endParaRPr>
          </a:p>
        </p:txBody>
      </p:sp>
      <p:sp>
        <p:nvSpPr>
          <p:cNvPr id="47" name="CustomShape 6"/>
          <p:cNvSpPr/>
          <p:nvPr/>
        </p:nvSpPr>
        <p:spPr>
          <a:xfrm>
            <a:off x="0" y="288000"/>
            <a:ext cx="504000" cy="1080000"/>
          </a:xfrm>
          <a:prstGeom prst="rect">
            <a:avLst/>
          </a:prstGeom>
          <a:solidFill>
            <a:srgbClr val="ef2929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6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6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6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6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6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6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6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6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6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6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6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6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792000" y="3993480"/>
            <a:ext cx="8568000" cy="1661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rmAutofit/>
          </a:bodyPr>
          <a:p>
            <a:r>
              <a:rPr b="1" lang="en-GB" sz="4800" spc="-1" strike="noStrike">
                <a:solidFill>
                  <a:srgbClr val="333333"/>
                </a:solidFill>
                <a:latin typeface="Noto Sans"/>
              </a:rPr>
              <a:t>Bacchae Costume Concepts</a:t>
            </a:r>
            <a:endParaRPr b="1" lang="en-GB" sz="48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85" name="TextShape 2"/>
          <p:cNvSpPr txBox="1"/>
          <p:nvPr/>
        </p:nvSpPr>
        <p:spPr>
          <a:xfrm>
            <a:off x="792000" y="5904000"/>
            <a:ext cx="8568000" cy="98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2800" spc="-1" strike="noStrike">
                <a:latin typeface="Noto Sans"/>
              </a:rPr>
              <a:t>Concepts by Neo, Michael, Janet, Sydney and Elfi</a:t>
            </a:r>
            <a:br/>
            <a:r>
              <a:rPr b="0" lang="en-GB" sz="2800" spc="-1" strike="noStrike">
                <a:latin typeface="Noto Sans"/>
              </a:rPr>
              <a:t>Sketches by Neo and Elfi</a:t>
            </a:r>
            <a:endParaRPr b="0" lang="en-GB" sz="2800" spc="-1" strike="noStrike"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(Mirjam)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13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14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High Ponytail, potentially crimped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Simple white t-shirt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Black disco-esque pants (flared)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Crochet headband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(Paula)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17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Wrap top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Big black belt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Striped, tightly gathered skirt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Knee high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Crochet flowers in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Cadmos 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/>
          <a:stretch/>
        </p:blipFill>
        <p:spPr>
          <a:xfrm>
            <a:off x="792000" y="1472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20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Old Ex-King → “older military coat”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Modified with fishnets for going to Dionysus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Crocs with “lion” fur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jeans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Dionysus (humanoid)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756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23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Purple Quilted Jacket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Gold details (+ Boots)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red pants, flared like disco pants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coloured swirls in the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Dionysus (Goddex)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756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26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“</a:t>
            </a: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liquid” formed top ^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Shorts (the rest of the pants are tear-away)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“</a:t>
            </a: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wine” Cape from fabric which looks liquid → 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Gold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27" name="" descr=""/>
          <p:cNvPicPr/>
          <p:nvPr/>
        </p:nvPicPr>
        <p:blipFill>
          <a:blip r:embed="rId2"/>
          <a:srcRect l="7400" t="16987" r="7960" b="35388"/>
          <a:stretch/>
        </p:blipFill>
        <p:spPr>
          <a:xfrm>
            <a:off x="7635240" y="4896000"/>
            <a:ext cx="1728000" cy="172800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6192000" y="144000"/>
            <a:ext cx="2736000" cy="1898280"/>
          </a:xfrm>
          <a:prstGeom prst="rect">
            <a:avLst/>
          </a:prstGeom>
          <a:ln>
            <a:noFill/>
          </a:ln>
        </p:spPr>
      </p:pic>
      <p:sp>
        <p:nvSpPr>
          <p:cNvPr id="129" name="TextShape 3"/>
          <p:cNvSpPr txBox="1"/>
          <p:nvPr/>
        </p:nvSpPr>
        <p:spPr>
          <a:xfrm>
            <a:off x="8928000" y="300960"/>
            <a:ext cx="1171440" cy="68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400" spc="-1" strike="noStrike">
                <a:latin typeface="Arial"/>
              </a:rPr>
              <a:t>Met Gala </a:t>
            </a:r>
            <a:endParaRPr b="0" lang="en-GB" sz="1400" spc="-1" strike="noStrike">
              <a:latin typeface="Arial"/>
            </a:endParaRPr>
          </a:p>
          <a:p>
            <a:r>
              <a:rPr b="0" lang="en-GB" sz="1400" spc="-1" strike="noStrike">
                <a:latin typeface="Arial"/>
              </a:rPr>
              <a:t>2019</a:t>
            </a:r>
            <a:endParaRPr b="0" lang="en-GB" sz="1400" spc="-1" strike="noStrike">
              <a:latin typeface="Arial"/>
            </a:endParaRPr>
          </a:p>
          <a:p>
            <a:r>
              <a:rPr b="0" lang="en-GB" sz="1400" spc="-1" strike="noStrike">
                <a:latin typeface="Arial"/>
              </a:rPr>
              <a:t>Nina Dobrev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Messenger(s)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31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32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Basic grey overalls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White t-shirts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Sport shoes for “running messages”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Messenger (s) - Accessorized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720000" y="1448640"/>
            <a:ext cx="3729600" cy="5276160"/>
          </a:xfrm>
          <a:prstGeom prst="rect">
            <a:avLst/>
          </a:prstGeom>
          <a:ln>
            <a:noFill/>
          </a:ln>
        </p:spPr>
      </p:pic>
      <p:sp>
        <p:nvSpPr>
          <p:cNvPr id="135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Newspaper poncho/jacket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Or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Newspaper carrier bag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Either printed fabric or newspaper adhered to fabric with fabric glue/medium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Pentheus (base layer)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38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Red headband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“</a:t>
            </a: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lions-mane”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White tanktop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cargo/camouflage shorts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Heavy black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Pentheus (Coat)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41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Green military coat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Not worn properly, more like a cape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Gold chains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“</a:t>
            </a: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lion” fur on the shoulders like epoulettes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Pentheus (Disguise)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43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44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Adding a veil (same fabric as the bag with his “head” inside later)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The corset: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Our first Idea was a mirror dress, but that is difficult to achieve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Since Pentheus is trying to blend in with what he thinks will be debauched women, the corset could have pictures of women in lingerie, ancient greek statues/renaissance paintings of women on it. 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The corset could even be stuffed with fake organs, which the Bacchae could throw about while “ripping him apart”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Colour/Saturation Divide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87" name="" descr=""/>
          <p:cNvPicPr/>
          <p:nvPr/>
        </p:nvPicPr>
        <p:blipFill>
          <a:blip r:embed="rId1"/>
          <a:stretch/>
        </p:blipFill>
        <p:spPr>
          <a:xfrm>
            <a:off x="720000" y="3120480"/>
            <a:ext cx="8640000" cy="2463480"/>
          </a:xfrm>
          <a:prstGeom prst="rect">
            <a:avLst/>
          </a:prstGeom>
          <a:ln>
            <a:noFill/>
          </a:ln>
        </p:spPr>
      </p:pic>
      <p:sp>
        <p:nvSpPr>
          <p:cNvPr id="88" name="TextShape 2"/>
          <p:cNvSpPr txBox="1"/>
          <p:nvPr/>
        </p:nvSpPr>
        <p:spPr>
          <a:xfrm>
            <a:off x="8286840" y="2664000"/>
            <a:ext cx="929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Arial"/>
              </a:rPr>
              <a:t>By Neo</a:t>
            </a:r>
            <a:endParaRPr b="0" lang="en-GB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Retinue (Tactical Kilts)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>
            <a:off x="720000" y="1442520"/>
            <a:ext cx="3657600" cy="5174280"/>
          </a:xfrm>
          <a:prstGeom prst="rect">
            <a:avLst/>
          </a:prstGeom>
          <a:ln>
            <a:noFill/>
          </a:ln>
        </p:spPr>
      </p:pic>
      <p:sp>
        <p:nvSpPr>
          <p:cNvPr id="147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The kilts would somewhat give the silhouette of ancient greek soldiers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The berets could also made red (Michael has us covered in reagrds to the hats)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Retinue (Basic Pants Version)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49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50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Very basic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Again hat could be red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Tiresias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52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53" name="TextShape 2"/>
          <p:cNvSpPr txBox="1"/>
          <p:nvPr/>
        </p:nvSpPr>
        <p:spPr>
          <a:xfrm>
            <a:off x="5112000" y="13752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Keeping their colours pretty monotone, except for a maroon shirt and the blind-awareness armband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Why The Bucket: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We had different ideas: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2" marL="1296000" indent="-288000">
              <a:spcAft>
                <a:spcPts val="845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modern take of “doomers” going around with a sign of “the end is here”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2" marL="1296000" indent="-288000">
              <a:spcAft>
                <a:spcPts val="845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Cyber prophet, who knows the end of the play because of internet access (visualization being a VR-Headset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The Bucket is somewhat a combination of the above. Tiresias is not only blind physically, but also metaphorically (?), but still proclaims his use in that he “can see” what others can not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Questions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720000" y="2160000"/>
            <a:ext cx="864000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How gory should the costumes (expected to) be?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Should the soldiers differentiate beyond facial differences?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On a scale from “ancient” to “futuristic” how modern should the costumes be?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Ratio of comedic elements in the costuming in relation to the tragedy of the play?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 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720000" y="300960"/>
            <a:ext cx="8855640" cy="5853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Arial"/>
              </a:rPr>
              <a:t>Thanks for your Attention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Queen Agave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040000" y="21672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Braided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scarf/gloves 1950’s esque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Green military coat, with “lion”-fur at cuffs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Red skirt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704160" y="1429200"/>
            <a:ext cx="3620880" cy="5122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Queen Agave (Murder)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93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94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Hair open (scarf and braided hair as one piece)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Hands “stained with blood”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Skirt torn open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No shoes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(Travelling Aspect)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720000" y="1296000"/>
            <a:ext cx="2414880" cy="3416400"/>
          </a:xfrm>
          <a:prstGeom prst="rect">
            <a:avLst/>
          </a:prstGeom>
          <a:ln>
            <a:noFill/>
          </a:ln>
        </p:spPr>
      </p:pic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2232000" y="2664000"/>
            <a:ext cx="2738160" cy="3873960"/>
          </a:xfrm>
          <a:prstGeom prst="rect">
            <a:avLst/>
          </a:prstGeom>
          <a:ln>
            <a:noFill/>
          </a:ln>
        </p:spPr>
      </p:pic>
      <p:pic>
        <p:nvPicPr>
          <p:cNvPr id="98" name="" descr=""/>
          <p:cNvPicPr/>
          <p:nvPr/>
        </p:nvPicPr>
        <p:blipFill>
          <a:blip r:embed="rId3"/>
          <a:stretch/>
        </p:blipFill>
        <p:spPr>
          <a:xfrm>
            <a:off x="720000" y="4503600"/>
            <a:ext cx="2414880" cy="3416400"/>
          </a:xfrm>
          <a:prstGeom prst="rect">
            <a:avLst/>
          </a:prstGeom>
          <a:ln>
            <a:noFill/>
          </a:ln>
        </p:spPr>
      </p:pic>
      <p:sp>
        <p:nvSpPr>
          <p:cNvPr id="99" name="TextShape 2"/>
          <p:cNvSpPr txBox="1"/>
          <p:nvPr/>
        </p:nvSpPr>
        <p:spPr>
          <a:xfrm>
            <a:off x="5147280" y="1440000"/>
            <a:ext cx="4215960" cy="5101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In general I can see the Bacchae wearing rain-coats, hiking jackets when they first enter. 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Though I think that keeping them in travelling clothes the entire time is a bit much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lvl="1" marL="864000" indent="-324000">
              <a:spcAft>
                <a:spcPts val="1134"/>
              </a:spcAft>
              <a:buClr>
                <a:srgbClr val="ef2929"/>
              </a:buClr>
              <a:buSzPct val="75000"/>
              <a:buFont typeface="Symbol" charset="2"/>
              <a:buChar char="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Instead, once they have reached their current destination (woods of Thebes), I think they would shed their travelling gear and start partying in just their party clothes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1600" spc="-1" strike="noStrike">
                <a:solidFill>
                  <a:srgbClr val="333333"/>
                </a:solidFill>
                <a:latin typeface="Noto Sans"/>
              </a:rPr>
              <a:t>I also think that trolleys/bags and backpacks are definitely possible and could even potentially be used to “mark” the space of the Bacchae on the stage</a:t>
            </a:r>
            <a:endParaRPr b="0" lang="en-GB" sz="16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(Diana)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732960" y="1440000"/>
            <a:ext cx="3608640" cy="5104800"/>
          </a:xfrm>
          <a:prstGeom prst="rect">
            <a:avLst/>
          </a:prstGeom>
          <a:ln>
            <a:noFill/>
          </a:ln>
        </p:spPr>
      </p:pic>
      <p:sp>
        <p:nvSpPr>
          <p:cNvPr id="102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Distressed jeans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Taken apart and repaired top (crochet patches)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Maybe ballet shoes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(Janet)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04" name="" descr=""/>
          <p:cNvPicPr/>
          <p:nvPr/>
        </p:nvPicPr>
        <p:blipFill>
          <a:blip r:embed="rId1"/>
          <a:stretch/>
        </p:blipFill>
        <p:spPr>
          <a:xfrm>
            <a:off x="756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05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Statement necklace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Big 80’s-ish hair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Jeans with crochet patches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Hiking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(Lenja)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07" name="" descr=""/>
          <p:cNvPicPr/>
          <p:nvPr/>
        </p:nvPicPr>
        <p:blipFill>
          <a:blip r:embed="rId1"/>
          <a:stretch/>
        </p:blipFill>
        <p:spPr>
          <a:xfrm>
            <a:off x="756000" y="1442520"/>
            <a:ext cx="3657600" cy="5174280"/>
          </a:xfrm>
          <a:prstGeom prst="rect">
            <a:avLst/>
          </a:prstGeom>
          <a:ln>
            <a:noFill/>
          </a:ln>
        </p:spPr>
      </p:pic>
      <p:sp>
        <p:nvSpPr>
          <p:cNvPr id="108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Silk dress (like pyjamas)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Fishnet tights and halter-top underneath dress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Hiking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extShape 1"/>
          <p:cNvSpPr txBox="1"/>
          <p:nvPr/>
        </p:nvSpPr>
        <p:spPr>
          <a:xfrm>
            <a:off x="720000" y="300960"/>
            <a:ext cx="885564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r>
              <a:rPr b="1" lang="en-GB" sz="4400" spc="-1" strike="noStrike">
                <a:solidFill>
                  <a:srgbClr val="333333"/>
                </a:solidFill>
                <a:latin typeface="Noto Sans"/>
              </a:rPr>
              <a:t>Bacchae (Melina)</a:t>
            </a:r>
            <a:endParaRPr b="1" lang="en-GB" sz="4400" spc="-1" strike="noStrike">
              <a:solidFill>
                <a:srgbClr val="333333"/>
              </a:solidFill>
              <a:latin typeface="Noto Sans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720000" y="1436400"/>
            <a:ext cx="3585600" cy="5072400"/>
          </a:xfrm>
          <a:prstGeom prst="rect">
            <a:avLst/>
          </a:prstGeom>
          <a:ln>
            <a:noFill/>
          </a:ln>
        </p:spPr>
      </p:pic>
      <p:sp>
        <p:nvSpPr>
          <p:cNvPr id="111" name="TextShape 2"/>
          <p:cNvSpPr txBox="1"/>
          <p:nvPr/>
        </p:nvSpPr>
        <p:spPr>
          <a:xfrm>
            <a:off x="5147280" y="2160000"/>
            <a:ext cx="421596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Wine Stains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Shirt patches with crochet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Jeans skirt (out of different jeans)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  <a:p>
            <a:pPr marL="432000" indent="-324000">
              <a:spcAft>
                <a:spcPts val="1414"/>
              </a:spcAft>
              <a:buClr>
                <a:srgbClr val="ef2929"/>
              </a:buClr>
              <a:buSzPct val="45000"/>
              <a:buFont typeface="Wingdings" charset="2"/>
              <a:buChar char=""/>
            </a:pPr>
            <a:r>
              <a:rPr b="0" lang="en-GB" sz="2800" spc="-1" strike="noStrike">
                <a:solidFill>
                  <a:srgbClr val="333333"/>
                </a:solidFill>
                <a:latin typeface="Noto Sans"/>
              </a:rPr>
              <a:t>Hiking boots</a:t>
            </a:r>
            <a:endParaRPr b="0" lang="en-GB" sz="2800" spc="-1" strike="noStrike">
              <a:solidFill>
                <a:srgbClr val="333333"/>
              </a:solidFill>
              <a:latin typeface="Noto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2025-03-17T04:10:42Z</dcterms:created>
  <dc:creator/>
  <dc:description/>
  <dc:language>de-DE</dc:language>
  <cp:lastModifiedBy/>
  <dcterms:modified xsi:type="dcterms:W3CDTF">2025-03-17T05:12:13Z</dcterms:modified>
  <cp:revision>8</cp:revision>
  <dc:subject/>
  <dc:title>Impress</dc:title>
</cp:coreProperties>
</file>