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Canva Sans" panose="020B0604020202020204" charset="0"/>
      <p:regular r:id="rId10"/>
    </p:embeddedFont>
    <p:embeddedFont>
      <p:font typeface="Canva Sans Bold" panose="020B0604020202020204" charset="0"/>
      <p:regular r:id="rId11"/>
    </p:embeddedFont>
    <p:embeddedFont>
      <p:font typeface="Canva Sans Italics" panose="020B0604020202020204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81" d="100"/>
          <a:sy n="81" d="100"/>
        </p:scale>
        <p:origin x="17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-augsburg.de/en/portal/internationals/abschluss/study-preparation-course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17" Type="http://schemas.openxmlformats.org/officeDocument/2006/relationships/image" Target="../media/image21.svg"/><Relationship Id="rId2" Type="http://schemas.openxmlformats.org/officeDocument/2006/relationships/image" Target="../media/image3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19" Type="http://schemas.openxmlformats.org/officeDocument/2006/relationships/image" Target="../media/image23.sv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png"/><Relationship Id="rId7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uni-augsburg.de/en/portal/internationals/interkulturelles/" TargetMode="Externa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ugsburg.esn-germany.de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grpSp>
        <p:nvGrpSpPr>
          <p:cNvPr id="3" name="Group 3"/>
          <p:cNvGrpSpPr/>
          <p:nvPr/>
        </p:nvGrpSpPr>
        <p:grpSpPr>
          <a:xfrm>
            <a:off x="8696163" y="0"/>
            <a:ext cx="8563137" cy="8771459"/>
            <a:chOff x="0" y="0"/>
            <a:chExt cx="2255312" cy="23101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255312" cy="2310179"/>
            </a:xfrm>
            <a:custGeom>
              <a:avLst/>
              <a:gdLst/>
              <a:ahLst/>
              <a:cxnLst/>
              <a:rect l="l" t="t" r="r" b="b"/>
              <a:pathLst>
                <a:path w="2255312" h="2310179">
                  <a:moveTo>
                    <a:pt x="0" y="0"/>
                  </a:moveTo>
                  <a:lnTo>
                    <a:pt x="2255312" y="0"/>
                  </a:lnTo>
                  <a:lnTo>
                    <a:pt x="2255312" y="2310179"/>
                  </a:lnTo>
                  <a:lnTo>
                    <a:pt x="0" y="2310179"/>
                  </a:lnTo>
                  <a:close/>
                </a:path>
              </a:pathLst>
            </a:custGeom>
            <a:solidFill>
              <a:srgbClr val="A3017C">
                <a:alpha val="88627"/>
              </a:srgbClr>
            </a:solidFill>
          </p:spPr>
          <p:txBody>
            <a:bodyPr/>
            <a:lstStyle/>
            <a:p>
              <a:endParaRPr lang="de-DE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255312" cy="23482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75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238006" y="894406"/>
            <a:ext cx="4127691" cy="1330790"/>
          </a:xfrm>
          <a:custGeom>
            <a:avLst/>
            <a:gdLst/>
            <a:ahLst/>
            <a:cxnLst/>
            <a:rect l="l" t="t" r="r" b="b"/>
            <a:pathLst>
              <a:path w="4127691" h="1330790">
                <a:moveTo>
                  <a:pt x="0" y="0"/>
                </a:moveTo>
                <a:lnTo>
                  <a:pt x="4127691" y="0"/>
                </a:lnTo>
                <a:lnTo>
                  <a:pt x="4127691" y="1330790"/>
                </a:lnTo>
                <a:lnTo>
                  <a:pt x="0" y="13307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366"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TextBox 7"/>
          <p:cNvSpPr txBox="1"/>
          <p:nvPr/>
        </p:nvSpPr>
        <p:spPr>
          <a:xfrm>
            <a:off x="9144000" y="3995079"/>
            <a:ext cx="7214425" cy="1564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7"/>
              </a:lnSpc>
            </a:pPr>
            <a:r>
              <a:rPr lang="en-US" sz="451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Welcome to the </a:t>
            </a:r>
          </a:p>
          <a:p>
            <a:pPr algn="l">
              <a:lnSpc>
                <a:spcPts val="6327"/>
              </a:lnSpc>
              <a:spcBef>
                <a:spcPct val="0"/>
              </a:spcBef>
            </a:pPr>
            <a:r>
              <a:rPr lang="en-US" sz="451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University of Augsburg!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TextBox 3"/>
          <p:cNvSpPr txBox="1"/>
          <p:nvPr/>
        </p:nvSpPr>
        <p:spPr>
          <a:xfrm>
            <a:off x="1028700" y="4258582"/>
            <a:ext cx="16072052" cy="5320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endParaRPr dirty="0"/>
          </a:p>
          <a:p>
            <a:pPr algn="just">
              <a:lnSpc>
                <a:spcPts val="4690"/>
              </a:lnSpc>
              <a:spcBef>
                <a:spcPct val="0"/>
              </a:spcBef>
            </a:pPr>
            <a:r>
              <a:rPr lang="en-US" sz="3350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presentation is the first of seven. </a:t>
            </a: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We recommend that you review all presentations carefully to ensure you are well prepared to begin your studies and to clarify any important questions.</a:t>
            </a:r>
          </a:p>
          <a:p>
            <a:pPr algn="just">
              <a:lnSpc>
                <a:spcPts val="4690"/>
              </a:lnSpc>
              <a:spcBef>
                <a:spcPct val="0"/>
              </a:spcBef>
            </a:pPr>
            <a:endParaRPr lang="en-US" sz="335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690"/>
              </a:lnSpc>
              <a:spcBef>
                <a:spcPct val="0"/>
              </a:spcBef>
            </a:pPr>
            <a:r>
              <a:rPr lang="en-US" sz="335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All presentations are available online and can be downloaded via the following link:</a:t>
            </a:r>
          </a:p>
          <a:p>
            <a:pPr algn="just">
              <a:lnSpc>
                <a:spcPts val="4690"/>
              </a:lnSpc>
              <a:spcBef>
                <a:spcPct val="0"/>
              </a:spcBef>
            </a:pPr>
            <a:r>
              <a:rPr lang="en-US" sz="3350" u="sng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3" tooltip="https://www.uni-augsburg.de/en/portal/internationals/abschluss/study-preparation-course/"/>
              </a:rPr>
              <a:t>https://www.uni-augsburg.de/en/portal/internationals/abschluss/study-preparation-course/ </a:t>
            </a:r>
          </a:p>
        </p:txBody>
      </p:sp>
      <p:sp>
        <p:nvSpPr>
          <p:cNvPr id="4" name="Freeform 4"/>
          <p:cNvSpPr/>
          <p:nvPr/>
        </p:nvSpPr>
        <p:spPr>
          <a:xfrm>
            <a:off x="14764144" y="2038601"/>
            <a:ext cx="2336608" cy="2277131"/>
          </a:xfrm>
          <a:custGeom>
            <a:avLst/>
            <a:gdLst/>
            <a:ahLst/>
            <a:cxnLst/>
            <a:rect l="l" t="t" r="r" b="b"/>
            <a:pathLst>
              <a:path w="2336608" h="2277131">
                <a:moveTo>
                  <a:pt x="0" y="0"/>
                </a:moveTo>
                <a:lnTo>
                  <a:pt x="2336608" y="0"/>
                </a:lnTo>
                <a:lnTo>
                  <a:pt x="2336608" y="2277131"/>
                </a:lnTo>
                <a:lnTo>
                  <a:pt x="0" y="22771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934694" y="588327"/>
            <a:ext cx="15120857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Important information before starting your studies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971926"/>
            <a:ext cx="12757274" cy="23438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4688"/>
              </a:lnSpc>
              <a:spcBef>
                <a:spcPct val="0"/>
              </a:spcBef>
            </a:pPr>
            <a:r>
              <a:rPr lang="en-US" sz="334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3349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 International Office of the University of Augsburg has put together a series of presentations for international first-year students with the most important information about studying and living in Augsburg.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1430551" y="2522351"/>
            <a:ext cx="6254781" cy="5590210"/>
          </a:xfrm>
          <a:custGeom>
            <a:avLst/>
            <a:gdLst/>
            <a:ahLst/>
            <a:cxnLst/>
            <a:rect l="l" t="t" r="r" b="b"/>
            <a:pathLst>
              <a:path w="6254781" h="5590210">
                <a:moveTo>
                  <a:pt x="0" y="0"/>
                </a:moveTo>
                <a:lnTo>
                  <a:pt x="6254780" y="0"/>
                </a:lnTo>
                <a:lnTo>
                  <a:pt x="6254780" y="5590211"/>
                </a:lnTo>
                <a:lnTo>
                  <a:pt x="0" y="5590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TextBox 4"/>
          <p:cNvSpPr txBox="1"/>
          <p:nvPr/>
        </p:nvSpPr>
        <p:spPr>
          <a:xfrm>
            <a:off x="1028700" y="597852"/>
            <a:ext cx="11849100" cy="752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Learn about the University of Augsburg!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001568"/>
            <a:ext cx="9718511" cy="7669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Numbers and facts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University of Augsburg was founded in 1970 as the sixth university in Bavaria and celebrated its 50th anniversary in 2020.</a:t>
            </a:r>
          </a:p>
          <a:p>
            <a:pPr marL="604515" lvl="1" indent="-302257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There are eight faculties offering:</a:t>
            </a:r>
          </a:p>
          <a:p>
            <a:pPr marL="1209029" lvl="2" indent="-403010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92 degree programs (43 Bachelor's and 49 Master's programs)</a:t>
            </a:r>
          </a:p>
          <a:p>
            <a:pPr marL="1209029" lvl="2" indent="-403010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17.879 students, 1.668 of them are international students</a:t>
            </a:r>
          </a:p>
          <a:p>
            <a:pPr marL="1209029" lvl="2" indent="-403010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309 professors</a:t>
            </a:r>
          </a:p>
          <a:p>
            <a:pPr marL="1209029" lvl="2" indent="-403010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1.237 academic staff members</a:t>
            </a:r>
          </a:p>
          <a:p>
            <a:pPr marL="1209029" lvl="2" indent="-403010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989 administrative and service staff members (so-called academic support staff)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i="1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As of: summer semester 2025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4278047"/>
            <a:ext cx="1422748" cy="1090181"/>
          </a:xfrm>
          <a:custGeom>
            <a:avLst/>
            <a:gdLst/>
            <a:ahLst/>
            <a:cxnLst/>
            <a:rect l="l" t="t" r="r" b="b"/>
            <a:pathLst>
              <a:path w="1422748" h="1090181">
                <a:moveTo>
                  <a:pt x="0" y="0"/>
                </a:moveTo>
                <a:lnTo>
                  <a:pt x="1422748" y="0"/>
                </a:lnTo>
                <a:lnTo>
                  <a:pt x="1422748" y="1090181"/>
                </a:lnTo>
                <a:lnTo>
                  <a:pt x="0" y="1090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028700" y="5986573"/>
            <a:ext cx="1422748" cy="1426314"/>
          </a:xfrm>
          <a:custGeom>
            <a:avLst/>
            <a:gdLst/>
            <a:ahLst/>
            <a:cxnLst/>
            <a:rect l="l" t="t" r="r" b="b"/>
            <a:pathLst>
              <a:path w="1422748" h="1426314">
                <a:moveTo>
                  <a:pt x="0" y="0"/>
                </a:moveTo>
                <a:lnTo>
                  <a:pt x="1422748" y="0"/>
                </a:lnTo>
                <a:lnTo>
                  <a:pt x="1422748" y="1426314"/>
                </a:lnTo>
                <a:lnTo>
                  <a:pt x="0" y="14263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028700" y="8032012"/>
            <a:ext cx="1422748" cy="1403186"/>
          </a:xfrm>
          <a:custGeom>
            <a:avLst/>
            <a:gdLst/>
            <a:ahLst/>
            <a:cxnLst/>
            <a:rect l="l" t="t" r="r" b="b"/>
            <a:pathLst>
              <a:path w="1422748" h="1403186">
                <a:moveTo>
                  <a:pt x="0" y="0"/>
                </a:moveTo>
                <a:lnTo>
                  <a:pt x="1422748" y="0"/>
                </a:lnTo>
                <a:lnTo>
                  <a:pt x="1422748" y="1403186"/>
                </a:lnTo>
                <a:lnTo>
                  <a:pt x="0" y="14031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9862290" y="2436139"/>
            <a:ext cx="1418625" cy="1223564"/>
          </a:xfrm>
          <a:custGeom>
            <a:avLst/>
            <a:gdLst/>
            <a:ahLst/>
            <a:cxnLst/>
            <a:rect l="l" t="t" r="r" b="b"/>
            <a:pathLst>
              <a:path w="1418625" h="1223564">
                <a:moveTo>
                  <a:pt x="0" y="0"/>
                </a:moveTo>
                <a:lnTo>
                  <a:pt x="1418625" y="0"/>
                </a:lnTo>
                <a:lnTo>
                  <a:pt x="1418625" y="1223564"/>
                </a:lnTo>
                <a:lnTo>
                  <a:pt x="0" y="12235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9928080" y="4105317"/>
            <a:ext cx="1287044" cy="1262912"/>
          </a:xfrm>
          <a:custGeom>
            <a:avLst/>
            <a:gdLst/>
            <a:ahLst/>
            <a:cxnLst/>
            <a:rect l="l" t="t" r="r" b="b"/>
            <a:pathLst>
              <a:path w="1287044" h="1262912">
                <a:moveTo>
                  <a:pt x="0" y="0"/>
                </a:moveTo>
                <a:lnTo>
                  <a:pt x="1287044" y="0"/>
                </a:lnTo>
                <a:lnTo>
                  <a:pt x="1287044" y="1262911"/>
                </a:lnTo>
                <a:lnTo>
                  <a:pt x="0" y="12629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9954354" y="5986573"/>
            <a:ext cx="1234496" cy="1262912"/>
          </a:xfrm>
          <a:custGeom>
            <a:avLst/>
            <a:gdLst/>
            <a:ahLst/>
            <a:cxnLst/>
            <a:rect l="l" t="t" r="r" b="b"/>
            <a:pathLst>
              <a:path w="1234496" h="1262912">
                <a:moveTo>
                  <a:pt x="0" y="0"/>
                </a:moveTo>
                <a:lnTo>
                  <a:pt x="1234497" y="0"/>
                </a:lnTo>
                <a:lnTo>
                  <a:pt x="1234497" y="1262912"/>
                </a:lnTo>
                <a:lnTo>
                  <a:pt x="0" y="126291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0" name="Freeform 10"/>
          <p:cNvSpPr/>
          <p:nvPr/>
        </p:nvSpPr>
        <p:spPr>
          <a:xfrm>
            <a:off x="9991194" y="7855114"/>
            <a:ext cx="1160817" cy="1403186"/>
          </a:xfrm>
          <a:custGeom>
            <a:avLst/>
            <a:gdLst/>
            <a:ahLst/>
            <a:cxnLst/>
            <a:rect l="l" t="t" r="r" b="b"/>
            <a:pathLst>
              <a:path w="1160817" h="1403186">
                <a:moveTo>
                  <a:pt x="0" y="0"/>
                </a:moveTo>
                <a:lnTo>
                  <a:pt x="1160817" y="0"/>
                </a:lnTo>
                <a:lnTo>
                  <a:pt x="1160817" y="1403186"/>
                </a:lnTo>
                <a:lnTo>
                  <a:pt x="0" y="140318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1" name="Freeform 11"/>
          <p:cNvSpPr/>
          <p:nvPr/>
        </p:nvSpPr>
        <p:spPr>
          <a:xfrm>
            <a:off x="1028700" y="2436139"/>
            <a:ext cx="1422748" cy="1223564"/>
          </a:xfrm>
          <a:custGeom>
            <a:avLst/>
            <a:gdLst/>
            <a:ahLst/>
            <a:cxnLst/>
            <a:rect l="l" t="t" r="r" b="b"/>
            <a:pathLst>
              <a:path w="1422748" h="1223564">
                <a:moveTo>
                  <a:pt x="0" y="0"/>
                </a:moveTo>
                <a:lnTo>
                  <a:pt x="1422748" y="0"/>
                </a:lnTo>
                <a:lnTo>
                  <a:pt x="1422748" y="1223564"/>
                </a:lnTo>
                <a:lnTo>
                  <a:pt x="0" y="122356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12" name="TextBox 12"/>
          <p:cNvSpPr txBox="1"/>
          <p:nvPr/>
        </p:nvSpPr>
        <p:spPr>
          <a:xfrm>
            <a:off x="1028700" y="588327"/>
            <a:ext cx="4305300" cy="795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faculties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138249" y="2587920"/>
            <a:ext cx="4618504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Catholic Theology:</a:t>
            </a:r>
          </a:p>
          <a:p>
            <a:pPr algn="l">
              <a:lnSpc>
                <a:spcPts val="2875"/>
              </a:lnSpc>
              <a:spcBef>
                <a:spcPct val="0"/>
              </a:spcBef>
            </a:pPr>
            <a:r>
              <a:rPr lang="en-US" sz="20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Catholic Theology</a:t>
            </a:r>
          </a:p>
          <a:p>
            <a:pPr algn="l">
              <a:lnSpc>
                <a:spcPts val="2875"/>
              </a:lnSpc>
              <a:spcBef>
                <a:spcPct val="0"/>
              </a:spcBef>
            </a:pPr>
            <a:r>
              <a:rPr lang="en-US" sz="2053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(290 students)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138249" y="4201836"/>
            <a:ext cx="5252481" cy="14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</a:t>
            </a: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ty of Business and Economics: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Business Administration, Economics, Global Business Management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(2.352 students)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138249" y="6197148"/>
            <a:ext cx="2015966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Law: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Law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(2.635 students)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138249" y="7830510"/>
            <a:ext cx="5390038" cy="14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</a:t>
            </a: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Philosophy and Social Sciences: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Education, music, art, social sciences, 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media, philosophy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(2.685 students)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66715" y="2146998"/>
            <a:ext cx="4845685" cy="14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</a:t>
            </a: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Philology and History: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Linguistics, literature, cultural studies, 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and historical subjects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(4.586 students)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966715" y="4162350"/>
            <a:ext cx="6321285" cy="1433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</a:t>
            </a: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Mathematics and Natural Sciences: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Physics, Mathematics, Materials Science, Industrial Engineering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(2.076 students)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966715" y="6177701"/>
            <a:ext cx="4931251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Applied Computer Sciences: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Computer science, geography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(2.517 students)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966715" y="7830510"/>
            <a:ext cx="5218366" cy="1071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Faculty of </a:t>
            </a:r>
            <a:r>
              <a:rPr lang="en-US" sz="2053" b="1" u="none" strike="noStrike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Medicine: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Medicine, midwifery</a:t>
            </a:r>
          </a:p>
          <a:p>
            <a:pPr marL="0" lvl="0" indent="0" algn="l">
              <a:lnSpc>
                <a:spcPts val="2875"/>
              </a:lnSpc>
              <a:spcBef>
                <a:spcPct val="0"/>
              </a:spcBef>
            </a:pPr>
            <a:r>
              <a:rPr lang="en-US" sz="2053" u="none" strike="noStrik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(738 students)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2094994"/>
            <a:ext cx="3784621" cy="3314930"/>
          </a:xfrm>
          <a:custGeom>
            <a:avLst/>
            <a:gdLst/>
            <a:ahLst/>
            <a:cxnLst/>
            <a:rect l="l" t="t" r="r" b="b"/>
            <a:pathLst>
              <a:path w="3784621" h="3314930">
                <a:moveTo>
                  <a:pt x="0" y="0"/>
                </a:moveTo>
                <a:lnTo>
                  <a:pt x="3784621" y="0"/>
                </a:lnTo>
                <a:lnTo>
                  <a:pt x="3784621" y="3314930"/>
                </a:lnTo>
                <a:lnTo>
                  <a:pt x="0" y="33149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381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5532668" y="2094994"/>
            <a:ext cx="3784621" cy="3314930"/>
          </a:xfrm>
          <a:custGeom>
            <a:avLst/>
            <a:gdLst/>
            <a:ahLst/>
            <a:cxnLst/>
            <a:rect l="l" t="t" r="r" b="b"/>
            <a:pathLst>
              <a:path w="3784621" h="3314930">
                <a:moveTo>
                  <a:pt x="0" y="0"/>
                </a:moveTo>
                <a:lnTo>
                  <a:pt x="3784621" y="0"/>
                </a:lnTo>
                <a:lnTo>
                  <a:pt x="3784621" y="3314930"/>
                </a:lnTo>
                <a:lnTo>
                  <a:pt x="0" y="3314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381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6" name="Freeform 6"/>
          <p:cNvSpPr/>
          <p:nvPr/>
        </p:nvSpPr>
        <p:spPr>
          <a:xfrm>
            <a:off x="10036636" y="2094994"/>
            <a:ext cx="7852581" cy="3314930"/>
          </a:xfrm>
          <a:custGeom>
            <a:avLst/>
            <a:gdLst/>
            <a:ahLst/>
            <a:cxnLst/>
            <a:rect l="l" t="t" r="r" b="b"/>
            <a:pathLst>
              <a:path w="7852581" h="3314930">
                <a:moveTo>
                  <a:pt x="0" y="0"/>
                </a:moveTo>
                <a:lnTo>
                  <a:pt x="7852581" y="0"/>
                </a:lnTo>
                <a:lnTo>
                  <a:pt x="7852581" y="3314930"/>
                </a:lnTo>
                <a:lnTo>
                  <a:pt x="0" y="33149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381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7" name="Freeform 7"/>
          <p:cNvSpPr/>
          <p:nvPr/>
        </p:nvSpPr>
        <p:spPr>
          <a:xfrm>
            <a:off x="1026688" y="5849363"/>
            <a:ext cx="5823771" cy="3314930"/>
          </a:xfrm>
          <a:custGeom>
            <a:avLst/>
            <a:gdLst/>
            <a:ahLst/>
            <a:cxnLst/>
            <a:rect l="l" t="t" r="r" b="b"/>
            <a:pathLst>
              <a:path w="5823771" h="3314930">
                <a:moveTo>
                  <a:pt x="0" y="0"/>
                </a:moveTo>
                <a:lnTo>
                  <a:pt x="5823771" y="0"/>
                </a:lnTo>
                <a:lnTo>
                  <a:pt x="5823771" y="3314931"/>
                </a:lnTo>
                <a:lnTo>
                  <a:pt x="0" y="33149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ln w="381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8" name="Freeform 8"/>
          <p:cNvSpPr/>
          <p:nvPr/>
        </p:nvSpPr>
        <p:spPr>
          <a:xfrm>
            <a:off x="7573353" y="5849363"/>
            <a:ext cx="5823771" cy="3314930"/>
          </a:xfrm>
          <a:custGeom>
            <a:avLst/>
            <a:gdLst/>
            <a:ahLst/>
            <a:cxnLst/>
            <a:rect l="l" t="t" r="r" b="b"/>
            <a:pathLst>
              <a:path w="5823771" h="3314930">
                <a:moveTo>
                  <a:pt x="0" y="0"/>
                </a:moveTo>
                <a:lnTo>
                  <a:pt x="5823771" y="0"/>
                </a:lnTo>
                <a:lnTo>
                  <a:pt x="5823771" y="3314931"/>
                </a:lnTo>
                <a:lnTo>
                  <a:pt x="0" y="33149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9" name="Freeform 9"/>
          <p:cNvSpPr/>
          <p:nvPr/>
        </p:nvSpPr>
        <p:spPr>
          <a:xfrm>
            <a:off x="14121024" y="5849363"/>
            <a:ext cx="3769199" cy="3314930"/>
          </a:xfrm>
          <a:custGeom>
            <a:avLst/>
            <a:gdLst/>
            <a:ahLst/>
            <a:cxnLst/>
            <a:rect l="l" t="t" r="r" b="b"/>
            <a:pathLst>
              <a:path w="3769199" h="3314930">
                <a:moveTo>
                  <a:pt x="0" y="0"/>
                </a:moveTo>
                <a:lnTo>
                  <a:pt x="3769199" y="0"/>
                </a:lnTo>
                <a:lnTo>
                  <a:pt x="3769199" y="3314931"/>
                </a:lnTo>
                <a:lnTo>
                  <a:pt x="0" y="331493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ln w="381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10" name="TextBox 10"/>
          <p:cNvSpPr txBox="1"/>
          <p:nvPr/>
        </p:nvSpPr>
        <p:spPr>
          <a:xfrm>
            <a:off x="1028700" y="588327"/>
            <a:ext cx="8022327" cy="795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Impressions of the campus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12046297" y="7649998"/>
            <a:ext cx="1941853" cy="1941853"/>
          </a:xfrm>
          <a:custGeom>
            <a:avLst/>
            <a:gdLst/>
            <a:ahLst/>
            <a:cxnLst/>
            <a:rect l="l" t="t" r="r" b="b"/>
            <a:pathLst>
              <a:path w="1941853" h="1941853">
                <a:moveTo>
                  <a:pt x="0" y="0"/>
                </a:moveTo>
                <a:lnTo>
                  <a:pt x="1941853" y="0"/>
                </a:lnTo>
                <a:lnTo>
                  <a:pt x="1941853" y="1941853"/>
                </a:lnTo>
                <a:lnTo>
                  <a:pt x="0" y="1941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1028700" y="8241190"/>
            <a:ext cx="759469" cy="759469"/>
          </a:xfrm>
          <a:custGeom>
            <a:avLst/>
            <a:gdLst/>
            <a:ahLst/>
            <a:cxnLst/>
            <a:rect l="l" t="t" r="r" b="b"/>
            <a:pathLst>
              <a:path w="759469" h="759469">
                <a:moveTo>
                  <a:pt x="0" y="0"/>
                </a:moveTo>
                <a:lnTo>
                  <a:pt x="759469" y="0"/>
                </a:lnTo>
                <a:lnTo>
                  <a:pt x="759469" y="759469"/>
                </a:lnTo>
                <a:lnTo>
                  <a:pt x="0" y="759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5" name="TextBox 5"/>
          <p:cNvSpPr txBox="1"/>
          <p:nvPr/>
        </p:nvSpPr>
        <p:spPr>
          <a:xfrm>
            <a:off x="1028700" y="1958414"/>
            <a:ext cx="15635483" cy="5887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90"/>
              </a:lnSpc>
            </a:pP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The University of Augsburg offers a variety of events for international students. City tours, cultural nights, quiz nights, Christmas parties, and summer festivals are organized to help students settle into life in Augsburg, m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ake n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ew 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ri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en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ds,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nd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mo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about th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ulture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 of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fellow s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tuden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ts!</a:t>
            </a:r>
          </a:p>
          <a:p>
            <a:pPr algn="just">
              <a:lnSpc>
                <a:spcPts val="4690"/>
              </a:lnSpc>
            </a:pPr>
            <a:endParaRPr lang="en-US" sz="335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690"/>
              </a:lnSpc>
            </a:pP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ur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he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 i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nf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ormation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is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ava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labl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 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 th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is we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bs</a:t>
            </a:r>
            <a:r>
              <a:rPr lang="en-US" sz="3350" u="none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ite:</a:t>
            </a:r>
          </a:p>
          <a:p>
            <a:pPr algn="just">
              <a:lnSpc>
                <a:spcPts val="4690"/>
              </a:lnSpc>
            </a:pPr>
            <a:r>
              <a:rPr lang="en-US" sz="3350" u="sng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  <a:hlinkClick r:id="rId6" tooltip="https://www.uni-augsburg.de/en/portal/internationals/interkulturelles/"/>
              </a:rPr>
              <a:t>https://www.uni-augsburg.de/en/portal/internationals/interkulturelles/</a:t>
            </a:r>
            <a:r>
              <a:rPr lang="en-US" sz="33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</a:t>
            </a:r>
          </a:p>
          <a:p>
            <a:pPr algn="just">
              <a:lnSpc>
                <a:spcPts val="4690"/>
              </a:lnSpc>
            </a:pPr>
            <a:endParaRPr lang="en-US" sz="335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just">
              <a:lnSpc>
                <a:spcPts val="4690"/>
              </a:lnSpc>
              <a:spcBef>
                <a:spcPct val="0"/>
              </a:spcBef>
            </a:pPr>
            <a:endParaRPr lang="en-US" sz="335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97852"/>
            <a:ext cx="9496451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Events for international students!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20089" y="8301519"/>
            <a:ext cx="10071911" cy="572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ts val="4690"/>
              </a:lnSpc>
              <a:spcBef>
                <a:spcPct val="0"/>
              </a:spcBef>
            </a:pPr>
            <a:r>
              <a:rPr lang="en-US" sz="3350" u="none" strike="noStrike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Instagram account of the International Office: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5445662" y="2267706"/>
            <a:ext cx="6997892" cy="2954127"/>
          </a:xfrm>
          <a:custGeom>
            <a:avLst/>
            <a:gdLst/>
            <a:ahLst/>
            <a:cxnLst/>
            <a:rect l="l" t="t" r="r" b="b"/>
            <a:pathLst>
              <a:path w="6997892" h="2954127">
                <a:moveTo>
                  <a:pt x="0" y="0"/>
                </a:moveTo>
                <a:lnTo>
                  <a:pt x="6997892" y="0"/>
                </a:lnTo>
                <a:lnTo>
                  <a:pt x="6997892" y="2954127"/>
                </a:lnTo>
                <a:lnTo>
                  <a:pt x="0" y="295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143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604649" y="1955012"/>
            <a:ext cx="4287300" cy="7621866"/>
          </a:xfrm>
          <a:custGeom>
            <a:avLst/>
            <a:gdLst/>
            <a:ahLst/>
            <a:cxnLst/>
            <a:rect l="l" t="t" r="r" b="b"/>
            <a:pathLst>
              <a:path w="4287300" h="7621866">
                <a:moveTo>
                  <a:pt x="0" y="0"/>
                </a:moveTo>
                <a:lnTo>
                  <a:pt x="4287299" y="0"/>
                </a:lnTo>
                <a:lnTo>
                  <a:pt x="4287299" y="7621866"/>
                </a:lnTo>
                <a:lnTo>
                  <a:pt x="0" y="7621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143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2996004" y="3744769"/>
            <a:ext cx="4783320" cy="4387308"/>
          </a:xfrm>
          <a:custGeom>
            <a:avLst/>
            <a:gdLst/>
            <a:ahLst/>
            <a:cxnLst/>
            <a:rect l="l" t="t" r="r" b="b"/>
            <a:pathLst>
              <a:path w="4783320" h="4387308">
                <a:moveTo>
                  <a:pt x="0" y="0"/>
                </a:moveTo>
                <a:lnTo>
                  <a:pt x="4783320" y="0"/>
                </a:lnTo>
                <a:lnTo>
                  <a:pt x="4783320" y="4387308"/>
                </a:lnTo>
                <a:lnTo>
                  <a:pt x="0" y="4387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143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1" y="597852"/>
            <a:ext cx="9715500" cy="752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Events for international students!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602244" y="5502862"/>
            <a:ext cx="6684728" cy="83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5"/>
              </a:lnSpc>
              <a:spcBef>
                <a:spcPct val="0"/>
              </a:spcBef>
            </a:pPr>
            <a:r>
              <a:rPr lang="en-US" sz="2453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The International Office organizes city tours in Augsburg!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11862" y="8315230"/>
            <a:ext cx="4655621" cy="126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35"/>
              </a:lnSpc>
              <a:spcBef>
                <a:spcPct val="0"/>
              </a:spcBef>
            </a:pPr>
            <a:r>
              <a:rPr lang="en-US" sz="2453" u="none" strike="noStrike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Students have the opportunity to present their country and culture at the Cultural Nights!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332904" y="8315230"/>
            <a:ext cx="4109520" cy="83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35"/>
              </a:lnSpc>
              <a:spcBef>
                <a:spcPct val="0"/>
              </a:spcBef>
            </a:pPr>
            <a:r>
              <a:rPr lang="en-US" sz="2453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At</a:t>
            </a:r>
            <a:r>
              <a:rPr lang="en-US" sz="2453" u="none" strike="noStrike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 Quiz Nights, students compete in teams to win!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7889217" cy="10062684"/>
          </a:xfrm>
          <a:custGeom>
            <a:avLst/>
            <a:gdLst/>
            <a:ahLst/>
            <a:cxnLst/>
            <a:rect l="l" t="t" r="r" b="b"/>
            <a:pathLst>
              <a:path w="17889217" h="10062684">
                <a:moveTo>
                  <a:pt x="0" y="0"/>
                </a:moveTo>
                <a:lnTo>
                  <a:pt x="17889217" y="0"/>
                </a:lnTo>
                <a:lnTo>
                  <a:pt x="17889217" y="10062684"/>
                </a:lnTo>
                <a:lnTo>
                  <a:pt x="0" y="100626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de-DE"/>
          </a:p>
        </p:txBody>
      </p:sp>
      <p:sp>
        <p:nvSpPr>
          <p:cNvPr id="3" name="Freeform 3"/>
          <p:cNvSpPr/>
          <p:nvPr/>
        </p:nvSpPr>
        <p:spPr>
          <a:xfrm>
            <a:off x="692098" y="2041128"/>
            <a:ext cx="7472961" cy="4203540"/>
          </a:xfrm>
          <a:custGeom>
            <a:avLst/>
            <a:gdLst/>
            <a:ahLst/>
            <a:cxnLst/>
            <a:rect l="l" t="t" r="r" b="b"/>
            <a:pathLst>
              <a:path w="7472961" h="4203540">
                <a:moveTo>
                  <a:pt x="0" y="0"/>
                </a:moveTo>
                <a:lnTo>
                  <a:pt x="7472960" y="0"/>
                </a:lnTo>
                <a:lnTo>
                  <a:pt x="7472960" y="4203541"/>
                </a:lnTo>
                <a:lnTo>
                  <a:pt x="0" y="42035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89" b="-8989"/>
            </a:stretch>
          </a:blipFill>
          <a:ln w="1143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4" name="Freeform 4"/>
          <p:cNvSpPr/>
          <p:nvPr/>
        </p:nvSpPr>
        <p:spPr>
          <a:xfrm>
            <a:off x="8765070" y="2591576"/>
            <a:ext cx="4313508" cy="5751345"/>
          </a:xfrm>
          <a:custGeom>
            <a:avLst/>
            <a:gdLst/>
            <a:ahLst/>
            <a:cxnLst/>
            <a:rect l="l" t="t" r="r" b="b"/>
            <a:pathLst>
              <a:path w="4313508" h="5751345">
                <a:moveTo>
                  <a:pt x="0" y="0"/>
                </a:moveTo>
                <a:lnTo>
                  <a:pt x="4313508" y="0"/>
                </a:lnTo>
                <a:lnTo>
                  <a:pt x="4313508" y="5751345"/>
                </a:lnTo>
                <a:lnTo>
                  <a:pt x="0" y="57513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143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5" name="Freeform 5"/>
          <p:cNvSpPr/>
          <p:nvPr/>
        </p:nvSpPr>
        <p:spPr>
          <a:xfrm>
            <a:off x="13814319" y="2041128"/>
            <a:ext cx="4074898" cy="2037449"/>
          </a:xfrm>
          <a:custGeom>
            <a:avLst/>
            <a:gdLst/>
            <a:ahLst/>
            <a:cxnLst/>
            <a:rect l="l" t="t" r="r" b="b"/>
            <a:pathLst>
              <a:path w="4074898" h="2037449">
                <a:moveTo>
                  <a:pt x="0" y="0"/>
                </a:moveTo>
                <a:lnTo>
                  <a:pt x="4074898" y="0"/>
                </a:lnTo>
                <a:lnTo>
                  <a:pt x="4074898" y="2037449"/>
                </a:lnTo>
                <a:lnTo>
                  <a:pt x="0" y="20374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14300" cap="sq">
            <a:solidFill>
              <a:srgbClr val="A3017C"/>
            </a:solidFill>
            <a:prstDash val="solid"/>
            <a:miter/>
          </a:ln>
        </p:spPr>
        <p:txBody>
          <a:bodyPr/>
          <a:lstStyle/>
          <a:p>
            <a:endParaRPr lang="de-DE"/>
          </a:p>
        </p:txBody>
      </p:sp>
      <p:sp>
        <p:nvSpPr>
          <p:cNvPr id="6" name="TextBox 6"/>
          <p:cNvSpPr txBox="1"/>
          <p:nvPr/>
        </p:nvSpPr>
        <p:spPr>
          <a:xfrm>
            <a:off x="1028701" y="597852"/>
            <a:ext cx="9944100" cy="752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 b="1" dirty="0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Events for international students!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2098" y="6530824"/>
            <a:ext cx="7536623" cy="833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35"/>
              </a:lnSpc>
              <a:spcBef>
                <a:spcPct val="0"/>
              </a:spcBef>
            </a:pPr>
            <a:r>
              <a:rPr lang="en-US" sz="2453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Come</a:t>
            </a:r>
            <a:r>
              <a:rPr lang="en-US" sz="2453" u="none" strike="noStrike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 to the summer festival with its international buffet and various activities!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51744" y="2003028"/>
            <a:ext cx="2503011" cy="404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35"/>
              </a:lnSpc>
              <a:spcBef>
                <a:spcPct val="0"/>
              </a:spcBef>
            </a:pPr>
            <a:r>
              <a:rPr lang="en-US" sz="2453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Christmas party!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00462" y="9182100"/>
            <a:ext cx="13887076" cy="72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  <a:spcBef>
                <a:spcPct val="0"/>
              </a:spcBef>
            </a:pPr>
            <a:r>
              <a:rPr lang="en-US" sz="4262" b="1" u="sng">
                <a:solidFill>
                  <a:srgbClr val="A3017C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All students are welcome to attend!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547094" y="4205600"/>
            <a:ext cx="4609347" cy="1261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35"/>
              </a:lnSpc>
              <a:spcBef>
                <a:spcPct val="0"/>
              </a:spcBef>
            </a:pPr>
            <a:r>
              <a:rPr lang="en-US" sz="2453" u="sng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  <a:hlinkClick r:id="rId6" tooltip="https://augsburg.esn-germany.de"/>
              </a:rPr>
              <a:t>ESN</a:t>
            </a:r>
            <a:r>
              <a:rPr lang="en-US" sz="2453">
                <a:solidFill>
                  <a:srgbClr val="A3017C"/>
                </a:solidFill>
                <a:latin typeface="Canva Sans"/>
                <a:ea typeface="Canva Sans"/>
                <a:cs typeface="Canva Sans"/>
                <a:sym typeface="Canva Sans"/>
              </a:rPr>
              <a:t> is a student network that organizes activities and trips with international students!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Benutzerdefiniert</PresentationFormat>
  <Paragraphs>64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Canva Sans Bold</vt:lpstr>
      <vt:lpstr>Arial</vt:lpstr>
      <vt:lpstr>Canva Sans Italics</vt:lpstr>
      <vt:lpstr>Canva Sans</vt:lpstr>
      <vt:lpstr>Calibri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Brief overview Uni Augsburg</dc:title>
  <cp:lastModifiedBy>Olivia Mannes</cp:lastModifiedBy>
  <cp:revision>4</cp:revision>
  <dcterms:created xsi:type="dcterms:W3CDTF">2006-08-16T00:00:00Z</dcterms:created>
  <dcterms:modified xsi:type="dcterms:W3CDTF">2026-03-23T12:23:35Z</dcterms:modified>
  <dc:identifier>DAHA6U5fCbs</dc:identifier>
</cp:coreProperties>
</file>